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4"/>
  </p:notesMasterIdLst>
  <p:sldIdLst>
    <p:sldId id="257" r:id="rId2"/>
    <p:sldId id="258" r:id="rId3"/>
    <p:sldId id="365" r:id="rId4"/>
    <p:sldId id="260" r:id="rId5"/>
    <p:sldId id="429" r:id="rId6"/>
    <p:sldId id="430" r:id="rId7"/>
    <p:sldId id="431" r:id="rId8"/>
    <p:sldId id="432" r:id="rId9"/>
    <p:sldId id="433" r:id="rId10"/>
    <p:sldId id="434" r:id="rId11"/>
    <p:sldId id="435" r:id="rId12"/>
    <p:sldId id="436" r:id="rId13"/>
    <p:sldId id="437" r:id="rId14"/>
    <p:sldId id="438" r:id="rId15"/>
    <p:sldId id="439" r:id="rId16"/>
    <p:sldId id="440" r:id="rId17"/>
    <p:sldId id="441" r:id="rId18"/>
    <p:sldId id="442" r:id="rId19"/>
    <p:sldId id="443" r:id="rId20"/>
    <p:sldId id="444" r:id="rId21"/>
    <p:sldId id="446" r:id="rId22"/>
    <p:sldId id="445" r:id="rId23"/>
    <p:sldId id="273" r:id="rId24"/>
    <p:sldId id="447" r:id="rId25"/>
    <p:sldId id="448" r:id="rId26"/>
    <p:sldId id="449" r:id="rId27"/>
    <p:sldId id="450" r:id="rId28"/>
    <p:sldId id="451" r:id="rId29"/>
    <p:sldId id="452" r:id="rId30"/>
    <p:sldId id="453" r:id="rId31"/>
    <p:sldId id="454" r:id="rId32"/>
    <p:sldId id="455" r:id="rId33"/>
    <p:sldId id="456" r:id="rId34"/>
    <p:sldId id="457" r:id="rId35"/>
    <p:sldId id="458" r:id="rId36"/>
    <p:sldId id="459" r:id="rId37"/>
    <p:sldId id="460" r:id="rId38"/>
    <p:sldId id="461" r:id="rId39"/>
    <p:sldId id="462" r:id="rId40"/>
    <p:sldId id="463" r:id="rId41"/>
    <p:sldId id="464" r:id="rId42"/>
    <p:sldId id="465" r:id="rId43"/>
    <p:sldId id="378" r:id="rId44"/>
    <p:sldId id="466" r:id="rId45"/>
    <p:sldId id="467" r:id="rId46"/>
    <p:sldId id="468" r:id="rId47"/>
    <p:sldId id="469" r:id="rId48"/>
    <p:sldId id="470" r:id="rId49"/>
    <p:sldId id="471" r:id="rId50"/>
    <p:sldId id="472" r:id="rId51"/>
    <p:sldId id="473" r:id="rId52"/>
    <p:sldId id="474" r:id="rId53"/>
    <p:sldId id="475" r:id="rId54"/>
    <p:sldId id="476" r:id="rId55"/>
    <p:sldId id="477" r:id="rId56"/>
    <p:sldId id="478" r:id="rId57"/>
    <p:sldId id="479" r:id="rId58"/>
    <p:sldId id="315" r:id="rId59"/>
    <p:sldId id="480" r:id="rId60"/>
    <p:sldId id="407" r:id="rId61"/>
    <p:sldId id="481" r:id="rId62"/>
    <p:sldId id="482" r:id="rId63"/>
    <p:sldId id="483" r:id="rId64"/>
    <p:sldId id="484" r:id="rId65"/>
    <p:sldId id="485" r:id="rId66"/>
    <p:sldId id="486" r:id="rId67"/>
    <p:sldId id="487" r:id="rId68"/>
    <p:sldId id="322" r:id="rId69"/>
    <p:sldId id="323" r:id="rId70"/>
    <p:sldId id="327" r:id="rId71"/>
    <p:sldId id="326" r:id="rId72"/>
    <p:sldId id="328" r:id="rId73"/>
    <p:sldId id="334" r:id="rId74"/>
    <p:sldId id="335" r:id="rId75"/>
    <p:sldId id="336" r:id="rId76"/>
    <p:sldId id="337" r:id="rId77"/>
    <p:sldId id="329" r:id="rId78"/>
    <p:sldId id="330" r:id="rId79"/>
    <p:sldId id="331" r:id="rId80"/>
    <p:sldId id="325" r:id="rId81"/>
    <p:sldId id="333" r:id="rId82"/>
    <p:sldId id="338" r:id="rId83"/>
    <p:sldId id="339" r:id="rId84"/>
    <p:sldId id="340" r:id="rId85"/>
    <p:sldId id="488" r:id="rId86"/>
    <p:sldId id="341" r:id="rId87"/>
    <p:sldId id="381" r:id="rId88"/>
    <p:sldId id="382" r:id="rId89"/>
    <p:sldId id="383" r:id="rId90"/>
    <p:sldId id="384" r:id="rId91"/>
    <p:sldId id="385" r:id="rId92"/>
    <p:sldId id="386" r:id="rId93"/>
    <p:sldId id="387" r:id="rId94"/>
    <p:sldId id="388" r:id="rId95"/>
    <p:sldId id="389" r:id="rId96"/>
    <p:sldId id="390" r:id="rId97"/>
    <p:sldId id="391" r:id="rId98"/>
    <p:sldId id="392" r:id="rId99"/>
    <p:sldId id="393" r:id="rId100"/>
    <p:sldId id="394" r:id="rId101"/>
    <p:sldId id="395" r:id="rId102"/>
    <p:sldId id="396" r:id="rId103"/>
    <p:sldId id="397" r:id="rId104"/>
    <p:sldId id="398" r:id="rId105"/>
    <p:sldId id="399" r:id="rId106"/>
    <p:sldId id="400" r:id="rId107"/>
    <p:sldId id="401" r:id="rId108"/>
    <p:sldId id="427" r:id="rId109"/>
    <p:sldId id="402" r:id="rId110"/>
    <p:sldId id="403" r:id="rId111"/>
    <p:sldId id="404" r:id="rId112"/>
    <p:sldId id="364" r:id="rId1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61" autoAdjust="0"/>
    <p:restoredTop sz="94660"/>
  </p:normalViewPr>
  <p:slideViewPr>
    <p:cSldViewPr snapToGrid="0">
      <p:cViewPr varScale="1">
        <p:scale>
          <a:sx n="104" d="100"/>
          <a:sy n="104" d="100"/>
        </p:scale>
        <p:origin x="150" y="246"/>
      </p:cViewPr>
      <p:guideLst/>
    </p:cSldViewPr>
  </p:slideViewPr>
  <p:notesTextViewPr>
    <p:cViewPr>
      <p:scale>
        <a:sx n="1" d="1"/>
        <a:sy n="1" d="1"/>
      </p:scale>
      <p:origin x="0" y="0"/>
    </p:cViewPr>
  </p:notesTextViewPr>
  <p:sorterViewPr>
    <p:cViewPr varScale="1">
      <p:scale>
        <a:sx n="100" d="100"/>
        <a:sy n="100" d="100"/>
      </p:scale>
      <p:origin x="0" y="-838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A7EF88-D7EC-4368-9951-A30E22B447C7}" type="doc">
      <dgm:prSet loTypeId="urn:microsoft.com/office/officeart/2005/8/layout/lProcess2" loCatId="list" qsTypeId="urn:microsoft.com/office/officeart/2005/8/quickstyle/simple1" qsCatId="simple" csTypeId="urn:microsoft.com/office/officeart/2005/8/colors/accent2_2" csCatId="accent2" phldr="1"/>
      <dgm:spPr/>
      <dgm:t>
        <a:bodyPr/>
        <a:lstStyle/>
        <a:p>
          <a:endParaRPr lang="en-US"/>
        </a:p>
      </dgm:t>
    </dgm:pt>
    <dgm:pt modelId="{022F515B-5A86-4AFB-B5EC-D4C0EB176D7A}">
      <dgm:prSet phldrT="[Text]"/>
      <dgm:spPr/>
      <dgm:t>
        <a:bodyPr/>
        <a:lstStyle/>
        <a:p>
          <a:r>
            <a:rPr lang="en-US" dirty="0"/>
            <a:t>Ace </a:t>
          </a:r>
        </a:p>
      </dgm:t>
    </dgm:pt>
    <dgm:pt modelId="{F9F2F6B2-F591-47DE-8C9F-1C1F96C3FE6B}" type="parTrans" cxnId="{D35AE461-17A4-430D-A0AD-B007BB2D1C8D}">
      <dgm:prSet/>
      <dgm:spPr/>
      <dgm:t>
        <a:bodyPr/>
        <a:lstStyle/>
        <a:p>
          <a:endParaRPr lang="en-US"/>
        </a:p>
      </dgm:t>
    </dgm:pt>
    <dgm:pt modelId="{E484905D-9605-4CA2-AD97-4E8E57B59D99}" type="sibTrans" cxnId="{D35AE461-17A4-430D-A0AD-B007BB2D1C8D}">
      <dgm:prSet/>
      <dgm:spPr/>
      <dgm:t>
        <a:bodyPr/>
        <a:lstStyle/>
        <a:p>
          <a:endParaRPr lang="en-US"/>
        </a:p>
      </dgm:t>
    </dgm:pt>
    <dgm:pt modelId="{62527904-30A4-42D0-95B2-728FB64627BC}">
      <dgm:prSet phldrT="[Text]"/>
      <dgm:spPr/>
      <dgm:t>
        <a:bodyPr/>
        <a:lstStyle/>
        <a:p>
          <a:r>
            <a:rPr lang="en-US" dirty="0"/>
            <a:t>Pickups </a:t>
          </a:r>
        </a:p>
      </dgm:t>
    </dgm:pt>
    <dgm:pt modelId="{BB187827-2C1F-4BC8-BD69-CF3219992498}" type="parTrans" cxnId="{55B1688D-1D82-4FC2-BCEA-7C9DC62F8808}">
      <dgm:prSet/>
      <dgm:spPr/>
      <dgm:t>
        <a:bodyPr/>
        <a:lstStyle/>
        <a:p>
          <a:endParaRPr lang="en-US"/>
        </a:p>
      </dgm:t>
    </dgm:pt>
    <dgm:pt modelId="{FA683D8D-C0FA-4622-98F9-F92202ED73F0}" type="sibTrans" cxnId="{55B1688D-1D82-4FC2-BCEA-7C9DC62F8808}">
      <dgm:prSet/>
      <dgm:spPr/>
      <dgm:t>
        <a:bodyPr/>
        <a:lstStyle/>
        <a:p>
          <a:endParaRPr lang="en-US"/>
        </a:p>
      </dgm:t>
    </dgm:pt>
    <dgm:pt modelId="{4B4CDCA6-F006-421E-9FF4-4B6514B62B7E}">
      <dgm:prSet phldrT="[Text]"/>
      <dgm:spPr/>
      <dgm:t>
        <a:bodyPr/>
        <a:lstStyle/>
        <a:p>
          <a:r>
            <a:rPr lang="en-US" dirty="0"/>
            <a:t>Appointments</a:t>
          </a:r>
        </a:p>
      </dgm:t>
    </dgm:pt>
    <dgm:pt modelId="{7BD574BC-0BB6-423F-ABEB-C3446B82ACAC}" type="parTrans" cxnId="{B7622769-C4E7-40AB-9029-B102F56B3C0C}">
      <dgm:prSet/>
      <dgm:spPr/>
      <dgm:t>
        <a:bodyPr/>
        <a:lstStyle/>
        <a:p>
          <a:endParaRPr lang="en-US"/>
        </a:p>
      </dgm:t>
    </dgm:pt>
    <dgm:pt modelId="{F9A22D8F-B60B-4D83-9D37-D4DB783909A7}" type="sibTrans" cxnId="{B7622769-C4E7-40AB-9029-B102F56B3C0C}">
      <dgm:prSet/>
      <dgm:spPr/>
      <dgm:t>
        <a:bodyPr/>
        <a:lstStyle/>
        <a:p>
          <a:endParaRPr lang="en-US"/>
        </a:p>
      </dgm:t>
    </dgm:pt>
    <dgm:pt modelId="{F935ADC8-7C3D-4255-822C-6090CAC8350D}">
      <dgm:prSet phldrT="[Text]"/>
      <dgm:spPr/>
      <dgm:t>
        <a:bodyPr/>
        <a:lstStyle/>
        <a:p>
          <a:r>
            <a:rPr lang="en-US" dirty="0"/>
            <a:t>Supplier</a:t>
          </a:r>
        </a:p>
      </dgm:t>
    </dgm:pt>
    <dgm:pt modelId="{DBDFB7D0-D854-4029-92A0-E52270955649}" type="parTrans" cxnId="{8915DD9F-2B35-4CF5-A42E-C31130946353}">
      <dgm:prSet/>
      <dgm:spPr/>
      <dgm:t>
        <a:bodyPr/>
        <a:lstStyle/>
        <a:p>
          <a:endParaRPr lang="en-US"/>
        </a:p>
      </dgm:t>
    </dgm:pt>
    <dgm:pt modelId="{B3020939-16A9-45FB-993D-D739ECA65017}" type="sibTrans" cxnId="{8915DD9F-2B35-4CF5-A42E-C31130946353}">
      <dgm:prSet/>
      <dgm:spPr/>
      <dgm:t>
        <a:bodyPr/>
        <a:lstStyle/>
        <a:p>
          <a:endParaRPr lang="en-US"/>
        </a:p>
      </dgm:t>
    </dgm:pt>
    <dgm:pt modelId="{61AD421E-58D4-43CB-8747-FAE72BB358EE}">
      <dgm:prSet phldrT="[Text]"/>
      <dgm:spPr/>
      <dgm:t>
        <a:bodyPr/>
        <a:lstStyle/>
        <a:p>
          <a:r>
            <a:rPr lang="en-US" dirty="0"/>
            <a:t>Planning </a:t>
          </a:r>
        </a:p>
      </dgm:t>
    </dgm:pt>
    <dgm:pt modelId="{C4EBC709-4876-4709-AA75-5CFF591FB584}" type="parTrans" cxnId="{ACAC769C-0544-469E-A2E7-D92850FFFE5B}">
      <dgm:prSet/>
      <dgm:spPr/>
      <dgm:t>
        <a:bodyPr/>
        <a:lstStyle/>
        <a:p>
          <a:endParaRPr lang="en-US"/>
        </a:p>
      </dgm:t>
    </dgm:pt>
    <dgm:pt modelId="{D36BFBAF-644E-4F56-86D9-D52A595C78ED}" type="sibTrans" cxnId="{ACAC769C-0544-469E-A2E7-D92850FFFE5B}">
      <dgm:prSet/>
      <dgm:spPr/>
      <dgm:t>
        <a:bodyPr/>
        <a:lstStyle/>
        <a:p>
          <a:endParaRPr lang="en-US"/>
        </a:p>
      </dgm:t>
    </dgm:pt>
    <dgm:pt modelId="{2B3F5037-3F70-4113-A087-6C5311B9A80A}">
      <dgm:prSet phldrT="[Text]"/>
      <dgm:spPr/>
      <dgm:t>
        <a:bodyPr/>
        <a:lstStyle/>
        <a:p>
          <a:r>
            <a:rPr lang="en-US" dirty="0"/>
            <a:t>Execution </a:t>
          </a:r>
        </a:p>
      </dgm:t>
    </dgm:pt>
    <dgm:pt modelId="{900FAFA0-C5C8-4450-8ECD-0C634C03581D}" type="parTrans" cxnId="{B3A59E4C-38B3-46BE-AE7F-78CEE64E6F22}">
      <dgm:prSet/>
      <dgm:spPr/>
      <dgm:t>
        <a:bodyPr/>
        <a:lstStyle/>
        <a:p>
          <a:endParaRPr lang="en-US"/>
        </a:p>
      </dgm:t>
    </dgm:pt>
    <dgm:pt modelId="{924C5E5F-73E7-4716-B08A-CF0846184A3E}" type="sibTrans" cxnId="{B3A59E4C-38B3-46BE-AE7F-78CEE64E6F22}">
      <dgm:prSet/>
      <dgm:spPr/>
      <dgm:t>
        <a:bodyPr/>
        <a:lstStyle/>
        <a:p>
          <a:endParaRPr lang="en-US"/>
        </a:p>
      </dgm:t>
    </dgm:pt>
    <dgm:pt modelId="{B441C306-0487-4ABF-8085-6A783F3300CB}">
      <dgm:prSet phldrT="[Text]"/>
      <dgm:spPr/>
      <dgm:t>
        <a:bodyPr/>
        <a:lstStyle/>
        <a:p>
          <a:r>
            <a:rPr lang="en-US" dirty="0"/>
            <a:t>Systems</a:t>
          </a:r>
        </a:p>
      </dgm:t>
    </dgm:pt>
    <dgm:pt modelId="{B2291F6C-52DE-4DE2-A33A-6ECA85DB7247}" type="parTrans" cxnId="{A831FF50-2E34-46C8-900A-1B58DFD6D360}">
      <dgm:prSet/>
      <dgm:spPr/>
      <dgm:t>
        <a:bodyPr/>
        <a:lstStyle/>
        <a:p>
          <a:endParaRPr lang="en-US"/>
        </a:p>
      </dgm:t>
    </dgm:pt>
    <dgm:pt modelId="{31A72D8B-E8CE-455A-92C9-114C57AEB460}" type="sibTrans" cxnId="{A831FF50-2E34-46C8-900A-1B58DFD6D360}">
      <dgm:prSet/>
      <dgm:spPr/>
      <dgm:t>
        <a:bodyPr/>
        <a:lstStyle/>
        <a:p>
          <a:endParaRPr lang="en-US"/>
        </a:p>
      </dgm:t>
    </dgm:pt>
    <dgm:pt modelId="{36C55D90-3286-429B-B3DB-127F9D0F6FA1}">
      <dgm:prSet phldrT="[Text]"/>
      <dgm:spPr/>
      <dgm:t>
        <a:bodyPr/>
        <a:lstStyle/>
        <a:p>
          <a:r>
            <a:rPr lang="en-US" dirty="0"/>
            <a:t>Understanding</a:t>
          </a:r>
        </a:p>
      </dgm:t>
    </dgm:pt>
    <dgm:pt modelId="{A1F8A755-F50B-40A0-A1BE-472842F2BA83}" type="parTrans" cxnId="{99BF2A2C-2182-4E0C-AD26-38B9D3D15594}">
      <dgm:prSet/>
      <dgm:spPr/>
      <dgm:t>
        <a:bodyPr/>
        <a:lstStyle/>
        <a:p>
          <a:endParaRPr lang="en-US"/>
        </a:p>
      </dgm:t>
    </dgm:pt>
    <dgm:pt modelId="{E03BCC7A-DB99-4496-9E7D-DEE48F5D8B25}" type="sibTrans" cxnId="{99BF2A2C-2182-4E0C-AD26-38B9D3D15594}">
      <dgm:prSet/>
      <dgm:spPr/>
      <dgm:t>
        <a:bodyPr/>
        <a:lstStyle/>
        <a:p>
          <a:endParaRPr lang="en-US"/>
        </a:p>
      </dgm:t>
    </dgm:pt>
    <dgm:pt modelId="{E5D580D2-824C-4117-8F2D-546479DDB82B}" type="pres">
      <dgm:prSet presAssocID="{1EA7EF88-D7EC-4368-9951-A30E22B447C7}" presName="theList" presStyleCnt="0">
        <dgm:presLayoutVars>
          <dgm:dir/>
          <dgm:animLvl val="lvl"/>
          <dgm:resizeHandles val="exact"/>
        </dgm:presLayoutVars>
      </dgm:prSet>
      <dgm:spPr/>
    </dgm:pt>
    <dgm:pt modelId="{99534990-ED24-4A52-9D70-535105084385}" type="pres">
      <dgm:prSet presAssocID="{022F515B-5A86-4AFB-B5EC-D4C0EB176D7A}" presName="compNode" presStyleCnt="0"/>
      <dgm:spPr/>
    </dgm:pt>
    <dgm:pt modelId="{97C9F0E3-2965-43EB-9738-4FBAC23EEF1D}" type="pres">
      <dgm:prSet presAssocID="{022F515B-5A86-4AFB-B5EC-D4C0EB176D7A}" presName="aNode" presStyleLbl="bgShp" presStyleIdx="0" presStyleCnt="2" custLinFactNeighborX="-104" custLinFactNeighborY="480"/>
      <dgm:spPr/>
    </dgm:pt>
    <dgm:pt modelId="{49CF5150-3658-48F9-ACF8-F6A2CE51580F}" type="pres">
      <dgm:prSet presAssocID="{022F515B-5A86-4AFB-B5EC-D4C0EB176D7A}" presName="textNode" presStyleLbl="bgShp" presStyleIdx="0" presStyleCnt="2"/>
      <dgm:spPr/>
    </dgm:pt>
    <dgm:pt modelId="{6BE386E5-A9AA-4CC0-B2EE-96869723A24F}" type="pres">
      <dgm:prSet presAssocID="{022F515B-5A86-4AFB-B5EC-D4C0EB176D7A}" presName="compChildNode" presStyleCnt="0"/>
      <dgm:spPr/>
    </dgm:pt>
    <dgm:pt modelId="{CC94DB74-14EE-4785-8D02-8872DDA29E30}" type="pres">
      <dgm:prSet presAssocID="{022F515B-5A86-4AFB-B5EC-D4C0EB176D7A}" presName="theInnerList" presStyleCnt="0"/>
      <dgm:spPr/>
    </dgm:pt>
    <dgm:pt modelId="{4914ACA5-6F6E-4C88-B1EA-FF78510DC84D}" type="pres">
      <dgm:prSet presAssocID="{62527904-30A4-42D0-95B2-728FB64627BC}" presName="childNode" presStyleLbl="node1" presStyleIdx="0" presStyleCnt="6">
        <dgm:presLayoutVars>
          <dgm:bulletEnabled val="1"/>
        </dgm:presLayoutVars>
      </dgm:prSet>
      <dgm:spPr/>
    </dgm:pt>
    <dgm:pt modelId="{2D85D24D-DD9B-4CE5-BD01-BB1868DB24CB}" type="pres">
      <dgm:prSet presAssocID="{62527904-30A4-42D0-95B2-728FB64627BC}" presName="aSpace2" presStyleCnt="0"/>
      <dgm:spPr/>
    </dgm:pt>
    <dgm:pt modelId="{8B937862-7561-4790-BFB5-488C1080C489}" type="pres">
      <dgm:prSet presAssocID="{4B4CDCA6-F006-421E-9FF4-4B6514B62B7E}" presName="childNode" presStyleLbl="node1" presStyleIdx="1" presStyleCnt="6">
        <dgm:presLayoutVars>
          <dgm:bulletEnabled val="1"/>
        </dgm:presLayoutVars>
      </dgm:prSet>
      <dgm:spPr/>
    </dgm:pt>
    <dgm:pt modelId="{AAFA70D7-7D35-4718-A823-F8EE2C88903E}" type="pres">
      <dgm:prSet presAssocID="{022F515B-5A86-4AFB-B5EC-D4C0EB176D7A}" presName="aSpace" presStyleCnt="0"/>
      <dgm:spPr/>
    </dgm:pt>
    <dgm:pt modelId="{CF1DB2F2-D5E5-4FA1-82CB-8D99DD57228F}" type="pres">
      <dgm:prSet presAssocID="{F935ADC8-7C3D-4255-822C-6090CAC8350D}" presName="compNode" presStyleCnt="0"/>
      <dgm:spPr/>
    </dgm:pt>
    <dgm:pt modelId="{E9C0CFAE-BC6E-4125-BA15-479BD87885AD}" type="pres">
      <dgm:prSet presAssocID="{F935ADC8-7C3D-4255-822C-6090CAC8350D}" presName="aNode" presStyleLbl="bgShp" presStyleIdx="1" presStyleCnt="2" custLinFactNeighborY="480"/>
      <dgm:spPr/>
    </dgm:pt>
    <dgm:pt modelId="{5ABB3CC3-7AB9-4B6C-9984-10B3461400F0}" type="pres">
      <dgm:prSet presAssocID="{F935ADC8-7C3D-4255-822C-6090CAC8350D}" presName="textNode" presStyleLbl="bgShp" presStyleIdx="1" presStyleCnt="2"/>
      <dgm:spPr/>
    </dgm:pt>
    <dgm:pt modelId="{D95F360D-1B34-4F13-B175-85F70D8269BB}" type="pres">
      <dgm:prSet presAssocID="{F935ADC8-7C3D-4255-822C-6090CAC8350D}" presName="compChildNode" presStyleCnt="0"/>
      <dgm:spPr/>
    </dgm:pt>
    <dgm:pt modelId="{858C2CB7-4AA3-4CBA-A895-FB6D61AD7CC3}" type="pres">
      <dgm:prSet presAssocID="{F935ADC8-7C3D-4255-822C-6090CAC8350D}" presName="theInnerList" presStyleCnt="0"/>
      <dgm:spPr/>
    </dgm:pt>
    <dgm:pt modelId="{59A3E105-3D78-4319-8644-472953FDBA4C}" type="pres">
      <dgm:prSet presAssocID="{61AD421E-58D4-43CB-8747-FAE72BB358EE}" presName="childNode" presStyleLbl="node1" presStyleIdx="2" presStyleCnt="6">
        <dgm:presLayoutVars>
          <dgm:bulletEnabled val="1"/>
        </dgm:presLayoutVars>
      </dgm:prSet>
      <dgm:spPr/>
    </dgm:pt>
    <dgm:pt modelId="{0DB7F472-4C59-4ACC-AAE4-C275404EE5AF}" type="pres">
      <dgm:prSet presAssocID="{61AD421E-58D4-43CB-8747-FAE72BB358EE}" presName="aSpace2" presStyleCnt="0"/>
      <dgm:spPr/>
    </dgm:pt>
    <dgm:pt modelId="{B0F53F51-6F2C-4B76-BDB3-A006CFC8C75D}" type="pres">
      <dgm:prSet presAssocID="{2B3F5037-3F70-4113-A087-6C5311B9A80A}" presName="childNode" presStyleLbl="node1" presStyleIdx="3" presStyleCnt="6">
        <dgm:presLayoutVars>
          <dgm:bulletEnabled val="1"/>
        </dgm:presLayoutVars>
      </dgm:prSet>
      <dgm:spPr/>
    </dgm:pt>
    <dgm:pt modelId="{FF325C4A-1F83-4F28-B485-B29FA2345FF9}" type="pres">
      <dgm:prSet presAssocID="{2B3F5037-3F70-4113-A087-6C5311B9A80A}" presName="aSpace2" presStyleCnt="0"/>
      <dgm:spPr/>
    </dgm:pt>
    <dgm:pt modelId="{AD1ACE5D-99C3-4A28-ABDD-6C5DC72DA05A}" type="pres">
      <dgm:prSet presAssocID="{B441C306-0487-4ABF-8085-6A783F3300CB}" presName="childNode" presStyleLbl="node1" presStyleIdx="4" presStyleCnt="6">
        <dgm:presLayoutVars>
          <dgm:bulletEnabled val="1"/>
        </dgm:presLayoutVars>
      </dgm:prSet>
      <dgm:spPr/>
    </dgm:pt>
    <dgm:pt modelId="{4D272D1D-A78D-40AB-9E49-5640611742D1}" type="pres">
      <dgm:prSet presAssocID="{B441C306-0487-4ABF-8085-6A783F3300CB}" presName="aSpace2" presStyleCnt="0"/>
      <dgm:spPr/>
    </dgm:pt>
    <dgm:pt modelId="{62405080-8ACB-4199-9A9C-7F81CD384897}" type="pres">
      <dgm:prSet presAssocID="{36C55D90-3286-429B-B3DB-127F9D0F6FA1}" presName="childNode" presStyleLbl="node1" presStyleIdx="5" presStyleCnt="6">
        <dgm:presLayoutVars>
          <dgm:bulletEnabled val="1"/>
        </dgm:presLayoutVars>
      </dgm:prSet>
      <dgm:spPr/>
    </dgm:pt>
  </dgm:ptLst>
  <dgm:cxnLst>
    <dgm:cxn modelId="{9A2DE619-2A61-4377-A44E-11C1993800BB}" type="presOf" srcId="{022F515B-5A86-4AFB-B5EC-D4C0EB176D7A}" destId="{97C9F0E3-2965-43EB-9738-4FBAC23EEF1D}" srcOrd="0" destOrd="0" presId="urn:microsoft.com/office/officeart/2005/8/layout/lProcess2"/>
    <dgm:cxn modelId="{60A40427-9A3E-4FB5-96CF-D6D6FD274258}" type="presOf" srcId="{4B4CDCA6-F006-421E-9FF4-4B6514B62B7E}" destId="{8B937862-7561-4790-BFB5-488C1080C489}" srcOrd="0" destOrd="0" presId="urn:microsoft.com/office/officeart/2005/8/layout/lProcess2"/>
    <dgm:cxn modelId="{99BF2A2C-2182-4E0C-AD26-38B9D3D15594}" srcId="{F935ADC8-7C3D-4255-822C-6090CAC8350D}" destId="{36C55D90-3286-429B-B3DB-127F9D0F6FA1}" srcOrd="3" destOrd="0" parTransId="{A1F8A755-F50B-40A0-A1BE-472842F2BA83}" sibTransId="{E03BCC7A-DB99-4496-9E7D-DEE48F5D8B25}"/>
    <dgm:cxn modelId="{9096853C-B165-4B96-9A90-AAF9DF30ECBB}" type="presOf" srcId="{022F515B-5A86-4AFB-B5EC-D4C0EB176D7A}" destId="{49CF5150-3658-48F9-ACF8-F6A2CE51580F}" srcOrd="1" destOrd="0" presId="urn:microsoft.com/office/officeart/2005/8/layout/lProcess2"/>
    <dgm:cxn modelId="{D35AE461-17A4-430D-A0AD-B007BB2D1C8D}" srcId="{1EA7EF88-D7EC-4368-9951-A30E22B447C7}" destId="{022F515B-5A86-4AFB-B5EC-D4C0EB176D7A}" srcOrd="0" destOrd="0" parTransId="{F9F2F6B2-F591-47DE-8C9F-1C1F96C3FE6B}" sibTransId="{E484905D-9605-4CA2-AD97-4E8E57B59D99}"/>
    <dgm:cxn modelId="{63D01B45-9130-42BF-BCF2-570698CE2B75}" type="presOf" srcId="{B441C306-0487-4ABF-8085-6A783F3300CB}" destId="{AD1ACE5D-99C3-4A28-ABDD-6C5DC72DA05A}" srcOrd="0" destOrd="0" presId="urn:microsoft.com/office/officeart/2005/8/layout/lProcess2"/>
    <dgm:cxn modelId="{E7D79C47-A7A0-4632-BA8C-DCD0C8E6BC27}" type="presOf" srcId="{62527904-30A4-42D0-95B2-728FB64627BC}" destId="{4914ACA5-6F6E-4C88-B1EA-FF78510DC84D}" srcOrd="0" destOrd="0" presId="urn:microsoft.com/office/officeart/2005/8/layout/lProcess2"/>
    <dgm:cxn modelId="{B7622769-C4E7-40AB-9029-B102F56B3C0C}" srcId="{022F515B-5A86-4AFB-B5EC-D4C0EB176D7A}" destId="{4B4CDCA6-F006-421E-9FF4-4B6514B62B7E}" srcOrd="1" destOrd="0" parTransId="{7BD574BC-0BB6-423F-ABEB-C3446B82ACAC}" sibTransId="{F9A22D8F-B60B-4D83-9D37-D4DB783909A7}"/>
    <dgm:cxn modelId="{B3A59E4C-38B3-46BE-AE7F-78CEE64E6F22}" srcId="{F935ADC8-7C3D-4255-822C-6090CAC8350D}" destId="{2B3F5037-3F70-4113-A087-6C5311B9A80A}" srcOrd="1" destOrd="0" parTransId="{900FAFA0-C5C8-4450-8ECD-0C634C03581D}" sibTransId="{924C5E5F-73E7-4716-B08A-CF0846184A3E}"/>
    <dgm:cxn modelId="{A831FF50-2E34-46C8-900A-1B58DFD6D360}" srcId="{F935ADC8-7C3D-4255-822C-6090CAC8350D}" destId="{B441C306-0487-4ABF-8085-6A783F3300CB}" srcOrd="2" destOrd="0" parTransId="{B2291F6C-52DE-4DE2-A33A-6ECA85DB7247}" sibTransId="{31A72D8B-E8CE-455A-92C9-114C57AEB460}"/>
    <dgm:cxn modelId="{4D71D07B-5C56-430C-8D9B-216D9AD3B077}" type="presOf" srcId="{1EA7EF88-D7EC-4368-9951-A30E22B447C7}" destId="{E5D580D2-824C-4117-8F2D-546479DDB82B}" srcOrd="0" destOrd="0" presId="urn:microsoft.com/office/officeart/2005/8/layout/lProcess2"/>
    <dgm:cxn modelId="{55B1688D-1D82-4FC2-BCEA-7C9DC62F8808}" srcId="{022F515B-5A86-4AFB-B5EC-D4C0EB176D7A}" destId="{62527904-30A4-42D0-95B2-728FB64627BC}" srcOrd="0" destOrd="0" parTransId="{BB187827-2C1F-4BC8-BD69-CF3219992498}" sibTransId="{FA683D8D-C0FA-4622-98F9-F92202ED73F0}"/>
    <dgm:cxn modelId="{B4E8E98F-E8AD-48BB-B342-19135774E879}" type="presOf" srcId="{61AD421E-58D4-43CB-8747-FAE72BB358EE}" destId="{59A3E105-3D78-4319-8644-472953FDBA4C}" srcOrd="0" destOrd="0" presId="urn:microsoft.com/office/officeart/2005/8/layout/lProcess2"/>
    <dgm:cxn modelId="{ACAC769C-0544-469E-A2E7-D92850FFFE5B}" srcId="{F935ADC8-7C3D-4255-822C-6090CAC8350D}" destId="{61AD421E-58D4-43CB-8747-FAE72BB358EE}" srcOrd="0" destOrd="0" parTransId="{C4EBC709-4876-4709-AA75-5CFF591FB584}" sibTransId="{D36BFBAF-644E-4F56-86D9-D52A595C78ED}"/>
    <dgm:cxn modelId="{8915DD9F-2B35-4CF5-A42E-C31130946353}" srcId="{1EA7EF88-D7EC-4368-9951-A30E22B447C7}" destId="{F935ADC8-7C3D-4255-822C-6090CAC8350D}" srcOrd="1" destOrd="0" parTransId="{DBDFB7D0-D854-4029-92A0-E52270955649}" sibTransId="{B3020939-16A9-45FB-993D-D739ECA65017}"/>
    <dgm:cxn modelId="{6B8D97AF-9274-402A-9E99-6783D562FF6E}" type="presOf" srcId="{36C55D90-3286-429B-B3DB-127F9D0F6FA1}" destId="{62405080-8ACB-4199-9A9C-7F81CD384897}" srcOrd="0" destOrd="0" presId="urn:microsoft.com/office/officeart/2005/8/layout/lProcess2"/>
    <dgm:cxn modelId="{CD41C5C7-8BAA-4F4B-9450-7B0F4BDE89FF}" type="presOf" srcId="{2B3F5037-3F70-4113-A087-6C5311B9A80A}" destId="{B0F53F51-6F2C-4B76-BDB3-A006CFC8C75D}" srcOrd="0" destOrd="0" presId="urn:microsoft.com/office/officeart/2005/8/layout/lProcess2"/>
    <dgm:cxn modelId="{0E7D34D4-4E45-4024-9E89-4FFF380084BE}" type="presOf" srcId="{F935ADC8-7C3D-4255-822C-6090CAC8350D}" destId="{E9C0CFAE-BC6E-4125-BA15-479BD87885AD}" srcOrd="0" destOrd="0" presId="urn:microsoft.com/office/officeart/2005/8/layout/lProcess2"/>
    <dgm:cxn modelId="{0F374AD6-85CD-47EB-87D4-783031244866}" type="presOf" srcId="{F935ADC8-7C3D-4255-822C-6090CAC8350D}" destId="{5ABB3CC3-7AB9-4B6C-9984-10B3461400F0}" srcOrd="1" destOrd="0" presId="urn:microsoft.com/office/officeart/2005/8/layout/lProcess2"/>
    <dgm:cxn modelId="{F999441A-347B-4EC2-BE0A-F8933F53131C}" type="presParOf" srcId="{E5D580D2-824C-4117-8F2D-546479DDB82B}" destId="{99534990-ED24-4A52-9D70-535105084385}" srcOrd="0" destOrd="0" presId="urn:microsoft.com/office/officeart/2005/8/layout/lProcess2"/>
    <dgm:cxn modelId="{09A0B199-3FDC-4806-AD27-5AB8C7B058D5}" type="presParOf" srcId="{99534990-ED24-4A52-9D70-535105084385}" destId="{97C9F0E3-2965-43EB-9738-4FBAC23EEF1D}" srcOrd="0" destOrd="0" presId="urn:microsoft.com/office/officeart/2005/8/layout/lProcess2"/>
    <dgm:cxn modelId="{A49BD201-76AE-4465-AF13-42F3E7CF17F6}" type="presParOf" srcId="{99534990-ED24-4A52-9D70-535105084385}" destId="{49CF5150-3658-48F9-ACF8-F6A2CE51580F}" srcOrd="1" destOrd="0" presId="urn:microsoft.com/office/officeart/2005/8/layout/lProcess2"/>
    <dgm:cxn modelId="{B043FDD6-58C7-4863-B096-38FCECFA9C3B}" type="presParOf" srcId="{99534990-ED24-4A52-9D70-535105084385}" destId="{6BE386E5-A9AA-4CC0-B2EE-96869723A24F}" srcOrd="2" destOrd="0" presId="urn:microsoft.com/office/officeart/2005/8/layout/lProcess2"/>
    <dgm:cxn modelId="{F9C904B1-CBA0-4D6A-B229-30D65372B343}" type="presParOf" srcId="{6BE386E5-A9AA-4CC0-B2EE-96869723A24F}" destId="{CC94DB74-14EE-4785-8D02-8872DDA29E30}" srcOrd="0" destOrd="0" presId="urn:microsoft.com/office/officeart/2005/8/layout/lProcess2"/>
    <dgm:cxn modelId="{C17AE64E-DEAE-41FE-A03B-7A4A11CCF57B}" type="presParOf" srcId="{CC94DB74-14EE-4785-8D02-8872DDA29E30}" destId="{4914ACA5-6F6E-4C88-B1EA-FF78510DC84D}" srcOrd="0" destOrd="0" presId="urn:microsoft.com/office/officeart/2005/8/layout/lProcess2"/>
    <dgm:cxn modelId="{24989BA4-65A1-4F7A-8317-C849027A34E1}" type="presParOf" srcId="{CC94DB74-14EE-4785-8D02-8872DDA29E30}" destId="{2D85D24D-DD9B-4CE5-BD01-BB1868DB24CB}" srcOrd="1" destOrd="0" presId="urn:microsoft.com/office/officeart/2005/8/layout/lProcess2"/>
    <dgm:cxn modelId="{20C1C9B4-C8E2-4F2B-97D3-9D5A80F4301C}" type="presParOf" srcId="{CC94DB74-14EE-4785-8D02-8872DDA29E30}" destId="{8B937862-7561-4790-BFB5-488C1080C489}" srcOrd="2" destOrd="0" presId="urn:microsoft.com/office/officeart/2005/8/layout/lProcess2"/>
    <dgm:cxn modelId="{B1B91533-899F-4CA0-B8BB-12A3EAA9F99E}" type="presParOf" srcId="{E5D580D2-824C-4117-8F2D-546479DDB82B}" destId="{AAFA70D7-7D35-4718-A823-F8EE2C88903E}" srcOrd="1" destOrd="0" presId="urn:microsoft.com/office/officeart/2005/8/layout/lProcess2"/>
    <dgm:cxn modelId="{8C5EF0E2-CC58-487A-993A-FEA08FAB387D}" type="presParOf" srcId="{E5D580D2-824C-4117-8F2D-546479DDB82B}" destId="{CF1DB2F2-D5E5-4FA1-82CB-8D99DD57228F}" srcOrd="2" destOrd="0" presId="urn:microsoft.com/office/officeart/2005/8/layout/lProcess2"/>
    <dgm:cxn modelId="{4AA4E491-35D5-49C0-908D-ABDC559883B7}" type="presParOf" srcId="{CF1DB2F2-D5E5-4FA1-82CB-8D99DD57228F}" destId="{E9C0CFAE-BC6E-4125-BA15-479BD87885AD}" srcOrd="0" destOrd="0" presId="urn:microsoft.com/office/officeart/2005/8/layout/lProcess2"/>
    <dgm:cxn modelId="{3287A1FA-ED68-421E-A656-DB7915D7B016}" type="presParOf" srcId="{CF1DB2F2-D5E5-4FA1-82CB-8D99DD57228F}" destId="{5ABB3CC3-7AB9-4B6C-9984-10B3461400F0}" srcOrd="1" destOrd="0" presId="urn:microsoft.com/office/officeart/2005/8/layout/lProcess2"/>
    <dgm:cxn modelId="{4819DD8E-9F3A-4BDA-93F7-6F4CE5AE2358}" type="presParOf" srcId="{CF1DB2F2-D5E5-4FA1-82CB-8D99DD57228F}" destId="{D95F360D-1B34-4F13-B175-85F70D8269BB}" srcOrd="2" destOrd="0" presId="urn:microsoft.com/office/officeart/2005/8/layout/lProcess2"/>
    <dgm:cxn modelId="{BDA04723-B51B-467D-95C7-E5776CA3B06E}" type="presParOf" srcId="{D95F360D-1B34-4F13-B175-85F70D8269BB}" destId="{858C2CB7-4AA3-4CBA-A895-FB6D61AD7CC3}" srcOrd="0" destOrd="0" presId="urn:microsoft.com/office/officeart/2005/8/layout/lProcess2"/>
    <dgm:cxn modelId="{8929CF41-1C11-4F7B-8C6A-3DDA53E19F75}" type="presParOf" srcId="{858C2CB7-4AA3-4CBA-A895-FB6D61AD7CC3}" destId="{59A3E105-3D78-4319-8644-472953FDBA4C}" srcOrd="0" destOrd="0" presId="urn:microsoft.com/office/officeart/2005/8/layout/lProcess2"/>
    <dgm:cxn modelId="{9D26BCB5-2284-4E56-B539-E67BB62D2145}" type="presParOf" srcId="{858C2CB7-4AA3-4CBA-A895-FB6D61AD7CC3}" destId="{0DB7F472-4C59-4ACC-AAE4-C275404EE5AF}" srcOrd="1" destOrd="0" presId="urn:microsoft.com/office/officeart/2005/8/layout/lProcess2"/>
    <dgm:cxn modelId="{107A9CF4-00D2-4450-BE91-D1770A75717C}" type="presParOf" srcId="{858C2CB7-4AA3-4CBA-A895-FB6D61AD7CC3}" destId="{B0F53F51-6F2C-4B76-BDB3-A006CFC8C75D}" srcOrd="2" destOrd="0" presId="urn:microsoft.com/office/officeart/2005/8/layout/lProcess2"/>
    <dgm:cxn modelId="{5FA9AD45-6F5A-434C-92B8-F6D664E1F947}" type="presParOf" srcId="{858C2CB7-4AA3-4CBA-A895-FB6D61AD7CC3}" destId="{FF325C4A-1F83-4F28-B485-B29FA2345FF9}" srcOrd="3" destOrd="0" presId="urn:microsoft.com/office/officeart/2005/8/layout/lProcess2"/>
    <dgm:cxn modelId="{6E904545-F62C-40EF-902B-7BDE44499B46}" type="presParOf" srcId="{858C2CB7-4AA3-4CBA-A895-FB6D61AD7CC3}" destId="{AD1ACE5D-99C3-4A28-ABDD-6C5DC72DA05A}" srcOrd="4" destOrd="0" presId="urn:microsoft.com/office/officeart/2005/8/layout/lProcess2"/>
    <dgm:cxn modelId="{6CEB8B04-3B4E-49A7-8536-7C67BE6C2FE5}" type="presParOf" srcId="{858C2CB7-4AA3-4CBA-A895-FB6D61AD7CC3}" destId="{4D272D1D-A78D-40AB-9E49-5640611742D1}" srcOrd="5" destOrd="0" presId="urn:microsoft.com/office/officeart/2005/8/layout/lProcess2"/>
    <dgm:cxn modelId="{A8ED07D9-8F7F-4693-A4C0-CA1964BAB287}" type="presParOf" srcId="{858C2CB7-4AA3-4CBA-A895-FB6D61AD7CC3}" destId="{62405080-8ACB-4199-9A9C-7F81CD384897}"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A7B57A-3BC6-4D8C-9864-C49862944398}"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US"/>
        </a:p>
      </dgm:t>
    </dgm:pt>
    <dgm:pt modelId="{65819C87-9759-44A6-8603-85CECF3308B3}">
      <dgm:prSet phldrT="[Text]" custT="1"/>
      <dgm:spPr/>
      <dgm:t>
        <a:bodyPr/>
        <a:lstStyle/>
        <a:p>
          <a:r>
            <a:rPr lang="en-US" sz="2200" dirty="0"/>
            <a:t>Increased Costs</a:t>
          </a:r>
        </a:p>
      </dgm:t>
    </dgm:pt>
    <dgm:pt modelId="{DC2E34E5-4E7D-4CA2-944F-F2DCA857A7AB}" type="parTrans" cxnId="{58C7AE6B-501D-4F95-929A-3A67FB4E22A9}">
      <dgm:prSet/>
      <dgm:spPr/>
      <dgm:t>
        <a:bodyPr/>
        <a:lstStyle/>
        <a:p>
          <a:endParaRPr lang="en-US"/>
        </a:p>
      </dgm:t>
    </dgm:pt>
    <dgm:pt modelId="{C3D0F328-56F7-42D7-8FB6-85D74A82FE43}" type="sibTrans" cxnId="{58C7AE6B-501D-4F95-929A-3A67FB4E22A9}">
      <dgm:prSet/>
      <dgm:spPr/>
      <dgm:t>
        <a:bodyPr/>
        <a:lstStyle/>
        <a:p>
          <a:endParaRPr lang="en-US"/>
        </a:p>
      </dgm:t>
    </dgm:pt>
    <dgm:pt modelId="{2B128875-94FB-4AF3-AA53-53BDF521B2D7}">
      <dgm:prSet phldrT="[Text]" custT="1"/>
      <dgm:spPr/>
      <dgm:t>
        <a:bodyPr/>
        <a:lstStyle/>
        <a:p>
          <a:r>
            <a:rPr lang="en-US" sz="1000" dirty="0"/>
            <a:t>Lost Retail Sales</a:t>
          </a:r>
        </a:p>
      </dgm:t>
    </dgm:pt>
    <dgm:pt modelId="{5B871760-7826-45EF-BBED-DE87AE256C7F}" type="parTrans" cxnId="{75533A8C-B612-4C87-BD9A-1EF61200B914}">
      <dgm:prSet/>
      <dgm:spPr/>
      <dgm:t>
        <a:bodyPr/>
        <a:lstStyle/>
        <a:p>
          <a:endParaRPr lang="en-US"/>
        </a:p>
      </dgm:t>
    </dgm:pt>
    <dgm:pt modelId="{8308FC62-A97D-4267-8A52-EECB7FAB6F07}" type="sibTrans" cxnId="{75533A8C-B612-4C87-BD9A-1EF61200B914}">
      <dgm:prSet/>
      <dgm:spPr/>
      <dgm:t>
        <a:bodyPr/>
        <a:lstStyle/>
        <a:p>
          <a:endParaRPr lang="en-US"/>
        </a:p>
      </dgm:t>
    </dgm:pt>
    <dgm:pt modelId="{71E1E578-5C39-4308-871F-96871A7E0C91}">
      <dgm:prSet phldrT="[Text]" custT="1"/>
      <dgm:spPr/>
      <dgm:t>
        <a:bodyPr/>
        <a:lstStyle/>
        <a:p>
          <a:r>
            <a:rPr lang="en-US" sz="1000" dirty="0"/>
            <a:t>More Inventory</a:t>
          </a:r>
        </a:p>
      </dgm:t>
    </dgm:pt>
    <dgm:pt modelId="{280ADADB-A44B-4183-A1B1-2A57A731EB32}" type="parTrans" cxnId="{2B24C3E9-3476-4D17-A3AD-40BD5B28D866}">
      <dgm:prSet/>
      <dgm:spPr/>
      <dgm:t>
        <a:bodyPr/>
        <a:lstStyle/>
        <a:p>
          <a:endParaRPr lang="en-US"/>
        </a:p>
      </dgm:t>
    </dgm:pt>
    <dgm:pt modelId="{15E4A426-C87A-47EC-BAFE-7374F59DC7F5}" type="sibTrans" cxnId="{2B24C3E9-3476-4D17-A3AD-40BD5B28D866}">
      <dgm:prSet/>
      <dgm:spPr/>
      <dgm:t>
        <a:bodyPr/>
        <a:lstStyle/>
        <a:p>
          <a:endParaRPr lang="en-US"/>
        </a:p>
      </dgm:t>
    </dgm:pt>
    <dgm:pt modelId="{98474196-01D5-4E98-A11B-ADFB23CB4E3A}">
      <dgm:prSet phldrT="[Text]" custT="1"/>
      <dgm:spPr/>
      <dgm:t>
        <a:bodyPr/>
        <a:lstStyle/>
        <a:p>
          <a:r>
            <a:rPr lang="en-US" sz="1000" dirty="0"/>
            <a:t>Expediting and Monitoring Efforts</a:t>
          </a:r>
        </a:p>
      </dgm:t>
    </dgm:pt>
    <dgm:pt modelId="{52018322-0787-4FB2-A99C-12CE12BFCAB8}" type="parTrans" cxnId="{9CF930E4-2464-419B-A630-A5951B00CB92}">
      <dgm:prSet/>
      <dgm:spPr/>
      <dgm:t>
        <a:bodyPr/>
        <a:lstStyle/>
        <a:p>
          <a:endParaRPr lang="en-US"/>
        </a:p>
      </dgm:t>
    </dgm:pt>
    <dgm:pt modelId="{46600ECF-DDF3-4C0C-92CE-AC79C02261C4}" type="sibTrans" cxnId="{9CF930E4-2464-419B-A630-A5951B00CB92}">
      <dgm:prSet/>
      <dgm:spPr/>
      <dgm:t>
        <a:bodyPr/>
        <a:lstStyle/>
        <a:p>
          <a:endParaRPr lang="en-US"/>
        </a:p>
      </dgm:t>
    </dgm:pt>
    <dgm:pt modelId="{2A55F1A0-4900-4BCA-A24A-FBFF0EF42B9D}">
      <dgm:prSet phldrT="[Text]" custT="1"/>
      <dgm:spPr/>
      <dgm:t>
        <a:bodyPr/>
        <a:lstStyle/>
        <a:p>
          <a:r>
            <a:rPr lang="en-US" sz="1000" dirty="0"/>
            <a:t>Transportation Issues</a:t>
          </a:r>
        </a:p>
      </dgm:t>
    </dgm:pt>
    <dgm:pt modelId="{37C4397F-2E58-434F-B9EB-DA4C95FD69E6}" type="parTrans" cxnId="{6E31BCDB-595C-446F-865B-669B3BB3208E}">
      <dgm:prSet/>
      <dgm:spPr/>
      <dgm:t>
        <a:bodyPr/>
        <a:lstStyle/>
        <a:p>
          <a:endParaRPr lang="en-US"/>
        </a:p>
      </dgm:t>
    </dgm:pt>
    <dgm:pt modelId="{4CF3223E-22D5-4F2A-9428-336A7AADB94F}" type="sibTrans" cxnId="{6E31BCDB-595C-446F-865B-669B3BB3208E}">
      <dgm:prSet/>
      <dgm:spPr/>
      <dgm:t>
        <a:bodyPr/>
        <a:lstStyle/>
        <a:p>
          <a:endParaRPr lang="en-US"/>
        </a:p>
      </dgm:t>
    </dgm:pt>
    <dgm:pt modelId="{133BD7A0-243E-4B37-BDEE-874C4F613899}">
      <dgm:prSet phldrT="[Text]" custT="1"/>
      <dgm:spPr/>
      <dgm:t>
        <a:bodyPr/>
        <a:lstStyle/>
        <a:p>
          <a:r>
            <a:rPr lang="en-US" sz="1000" dirty="0"/>
            <a:t>RSC Efficiency</a:t>
          </a:r>
        </a:p>
      </dgm:t>
    </dgm:pt>
    <dgm:pt modelId="{C7C70DA9-82D2-48FC-AA56-8831E6938B08}" type="parTrans" cxnId="{8448BCE4-230E-4D27-9B68-F4094E2F4E1D}">
      <dgm:prSet/>
      <dgm:spPr/>
      <dgm:t>
        <a:bodyPr/>
        <a:lstStyle/>
        <a:p>
          <a:endParaRPr lang="en-US"/>
        </a:p>
      </dgm:t>
    </dgm:pt>
    <dgm:pt modelId="{0EFC78A0-B824-4C2F-89FD-9C077E5F1313}" type="sibTrans" cxnId="{8448BCE4-230E-4D27-9B68-F4094E2F4E1D}">
      <dgm:prSet/>
      <dgm:spPr/>
      <dgm:t>
        <a:bodyPr/>
        <a:lstStyle/>
        <a:p>
          <a:endParaRPr lang="en-US"/>
        </a:p>
      </dgm:t>
    </dgm:pt>
    <dgm:pt modelId="{2EE8ECC5-2181-46D6-B400-15EB56A68492}" type="pres">
      <dgm:prSet presAssocID="{1DA7B57A-3BC6-4D8C-9864-C49862944398}" presName="Name0" presStyleCnt="0">
        <dgm:presLayoutVars>
          <dgm:chMax val="1"/>
          <dgm:chPref val="1"/>
        </dgm:presLayoutVars>
      </dgm:prSet>
      <dgm:spPr/>
    </dgm:pt>
    <dgm:pt modelId="{27560B57-7066-42C8-B130-E79AFDAA404B}" type="pres">
      <dgm:prSet presAssocID="{65819C87-9759-44A6-8603-85CECF3308B3}" presName="Parent" presStyleLbl="node0" presStyleIdx="0" presStyleCnt="1" custScaleX="102007">
        <dgm:presLayoutVars>
          <dgm:chMax val="5"/>
          <dgm:chPref val="5"/>
        </dgm:presLayoutVars>
      </dgm:prSet>
      <dgm:spPr/>
    </dgm:pt>
    <dgm:pt modelId="{574C8FF3-7946-4E56-A784-37BB53EA00AC}" type="pres">
      <dgm:prSet presAssocID="{65819C87-9759-44A6-8603-85CECF3308B3}" presName="Accent2" presStyleLbl="node1" presStyleIdx="0" presStyleCnt="19"/>
      <dgm:spPr/>
    </dgm:pt>
    <dgm:pt modelId="{79F15E6F-4640-4DBB-B8BF-E8FAA81C8266}" type="pres">
      <dgm:prSet presAssocID="{65819C87-9759-44A6-8603-85CECF3308B3}" presName="Accent3" presStyleLbl="node1" presStyleIdx="1" presStyleCnt="19"/>
      <dgm:spPr/>
    </dgm:pt>
    <dgm:pt modelId="{984803B5-825D-4280-9A07-09AC633C9103}" type="pres">
      <dgm:prSet presAssocID="{65819C87-9759-44A6-8603-85CECF3308B3}" presName="Accent4" presStyleLbl="node1" presStyleIdx="2" presStyleCnt="19"/>
      <dgm:spPr/>
    </dgm:pt>
    <dgm:pt modelId="{513279DB-7F1B-470D-BC19-E5CB06C62D9F}" type="pres">
      <dgm:prSet presAssocID="{65819C87-9759-44A6-8603-85CECF3308B3}" presName="Accent5" presStyleLbl="node1" presStyleIdx="3" presStyleCnt="19"/>
      <dgm:spPr/>
    </dgm:pt>
    <dgm:pt modelId="{66D9A1A9-3221-436C-85FB-7EA948F46055}" type="pres">
      <dgm:prSet presAssocID="{65819C87-9759-44A6-8603-85CECF3308B3}" presName="Accent6" presStyleLbl="node1" presStyleIdx="4" presStyleCnt="19"/>
      <dgm:spPr/>
    </dgm:pt>
    <dgm:pt modelId="{42A183E6-C411-46A1-853C-707D4117EE3D}" type="pres">
      <dgm:prSet presAssocID="{2B128875-94FB-4AF3-AA53-53BDF521B2D7}" presName="Child1" presStyleLbl="node1" presStyleIdx="5" presStyleCnt="19">
        <dgm:presLayoutVars>
          <dgm:chMax val="0"/>
          <dgm:chPref val="0"/>
        </dgm:presLayoutVars>
      </dgm:prSet>
      <dgm:spPr/>
    </dgm:pt>
    <dgm:pt modelId="{7C439419-285B-40DD-9B2C-C532399C9BD5}" type="pres">
      <dgm:prSet presAssocID="{2B128875-94FB-4AF3-AA53-53BDF521B2D7}" presName="Accent7" presStyleCnt="0"/>
      <dgm:spPr/>
    </dgm:pt>
    <dgm:pt modelId="{CFAED8D5-528F-498E-B05B-38C4E8D3BAE3}" type="pres">
      <dgm:prSet presAssocID="{2B128875-94FB-4AF3-AA53-53BDF521B2D7}" presName="AccentHold1" presStyleLbl="node1" presStyleIdx="6" presStyleCnt="19"/>
      <dgm:spPr/>
    </dgm:pt>
    <dgm:pt modelId="{12679F5D-79C3-4291-9293-C3FDD5F6B0E9}" type="pres">
      <dgm:prSet presAssocID="{2B128875-94FB-4AF3-AA53-53BDF521B2D7}" presName="Accent8" presStyleCnt="0"/>
      <dgm:spPr/>
    </dgm:pt>
    <dgm:pt modelId="{3E199E75-C3C1-49EA-80AC-48E871478124}" type="pres">
      <dgm:prSet presAssocID="{2B128875-94FB-4AF3-AA53-53BDF521B2D7}" presName="AccentHold2" presStyleLbl="node1" presStyleIdx="7" presStyleCnt="19"/>
      <dgm:spPr/>
    </dgm:pt>
    <dgm:pt modelId="{3B88724B-382E-43BB-8AFF-9D04CA4D23CE}" type="pres">
      <dgm:prSet presAssocID="{98474196-01D5-4E98-A11B-ADFB23CB4E3A}" presName="Child2" presStyleLbl="node1" presStyleIdx="8" presStyleCnt="19" custScaleX="124221">
        <dgm:presLayoutVars>
          <dgm:chMax val="0"/>
          <dgm:chPref val="0"/>
        </dgm:presLayoutVars>
      </dgm:prSet>
      <dgm:spPr/>
    </dgm:pt>
    <dgm:pt modelId="{6A1BAB82-21B1-423B-943D-72FC21851D11}" type="pres">
      <dgm:prSet presAssocID="{98474196-01D5-4E98-A11B-ADFB23CB4E3A}" presName="Accent9" presStyleCnt="0"/>
      <dgm:spPr/>
    </dgm:pt>
    <dgm:pt modelId="{806DD8A9-0918-4AFE-82F5-034D8DC88D35}" type="pres">
      <dgm:prSet presAssocID="{98474196-01D5-4E98-A11B-ADFB23CB4E3A}" presName="AccentHold1" presStyleLbl="node1" presStyleIdx="9" presStyleCnt="19"/>
      <dgm:spPr/>
    </dgm:pt>
    <dgm:pt modelId="{DCBB33F0-6FF0-48A2-9701-CDC44C9100BD}" type="pres">
      <dgm:prSet presAssocID="{98474196-01D5-4E98-A11B-ADFB23CB4E3A}" presName="Accent10" presStyleCnt="0"/>
      <dgm:spPr/>
    </dgm:pt>
    <dgm:pt modelId="{BF5803DA-C594-4F1A-A191-9E33473D218B}" type="pres">
      <dgm:prSet presAssocID="{98474196-01D5-4E98-A11B-ADFB23CB4E3A}" presName="AccentHold2" presStyleLbl="node1" presStyleIdx="10" presStyleCnt="19"/>
      <dgm:spPr/>
    </dgm:pt>
    <dgm:pt modelId="{4BD5E6E7-0DE5-46C8-9FBC-9661B9FAC0E5}" type="pres">
      <dgm:prSet presAssocID="{98474196-01D5-4E98-A11B-ADFB23CB4E3A}" presName="Accent11" presStyleCnt="0"/>
      <dgm:spPr/>
    </dgm:pt>
    <dgm:pt modelId="{88EB6334-FFD2-409B-BF7C-E5F398211126}" type="pres">
      <dgm:prSet presAssocID="{98474196-01D5-4E98-A11B-ADFB23CB4E3A}" presName="AccentHold3" presStyleLbl="node1" presStyleIdx="11" presStyleCnt="19"/>
      <dgm:spPr/>
    </dgm:pt>
    <dgm:pt modelId="{DD0B2A10-9EEA-4A5E-8583-3431BA3F3701}" type="pres">
      <dgm:prSet presAssocID="{71E1E578-5C39-4308-871F-96871A7E0C91}" presName="Child3" presStyleLbl="node1" presStyleIdx="12" presStyleCnt="19" custScaleX="143579">
        <dgm:presLayoutVars>
          <dgm:chMax val="0"/>
          <dgm:chPref val="0"/>
        </dgm:presLayoutVars>
      </dgm:prSet>
      <dgm:spPr/>
    </dgm:pt>
    <dgm:pt modelId="{CA7C6C77-0DA8-46A8-BECB-FC227A312F86}" type="pres">
      <dgm:prSet presAssocID="{71E1E578-5C39-4308-871F-96871A7E0C91}" presName="Accent12" presStyleCnt="0"/>
      <dgm:spPr/>
    </dgm:pt>
    <dgm:pt modelId="{1806711E-72FC-4ECD-934D-EDC84C206184}" type="pres">
      <dgm:prSet presAssocID="{71E1E578-5C39-4308-871F-96871A7E0C91}" presName="AccentHold1" presStyleLbl="node1" presStyleIdx="13" presStyleCnt="19"/>
      <dgm:spPr/>
    </dgm:pt>
    <dgm:pt modelId="{A333265D-8E54-4AAB-88F2-25C6AB610662}" type="pres">
      <dgm:prSet presAssocID="{2A55F1A0-4900-4BCA-A24A-FBFF0EF42B9D}" presName="Child4" presStyleLbl="node1" presStyleIdx="14" presStyleCnt="19" custScaleX="162069" custScaleY="113381">
        <dgm:presLayoutVars>
          <dgm:chMax val="0"/>
          <dgm:chPref val="0"/>
        </dgm:presLayoutVars>
      </dgm:prSet>
      <dgm:spPr/>
    </dgm:pt>
    <dgm:pt modelId="{9B4F7A48-9B62-4807-A92C-8869475011FD}" type="pres">
      <dgm:prSet presAssocID="{2A55F1A0-4900-4BCA-A24A-FBFF0EF42B9D}" presName="Accent13" presStyleCnt="0"/>
      <dgm:spPr/>
    </dgm:pt>
    <dgm:pt modelId="{B5D755ED-DC50-44F0-B593-53255DEAE40C}" type="pres">
      <dgm:prSet presAssocID="{2A55F1A0-4900-4BCA-A24A-FBFF0EF42B9D}" presName="AccentHold1" presStyleLbl="node1" presStyleIdx="15" presStyleCnt="19"/>
      <dgm:spPr/>
    </dgm:pt>
    <dgm:pt modelId="{7C95A189-F5C4-49F8-8D9C-B38CD7D19E4C}" type="pres">
      <dgm:prSet presAssocID="{133BD7A0-243E-4B37-BDEE-874C4F613899}" presName="Child5" presStyleLbl="node1" presStyleIdx="16" presStyleCnt="19" custScaleX="114596" custScaleY="106569">
        <dgm:presLayoutVars>
          <dgm:chMax val="0"/>
          <dgm:chPref val="0"/>
        </dgm:presLayoutVars>
      </dgm:prSet>
      <dgm:spPr/>
    </dgm:pt>
    <dgm:pt modelId="{2B428C6D-14C9-4447-B249-FC4B3D7280FF}" type="pres">
      <dgm:prSet presAssocID="{133BD7A0-243E-4B37-BDEE-874C4F613899}" presName="Accent15" presStyleCnt="0"/>
      <dgm:spPr/>
    </dgm:pt>
    <dgm:pt modelId="{97929155-A63D-4C13-8CDA-B6F1F3431CC3}" type="pres">
      <dgm:prSet presAssocID="{133BD7A0-243E-4B37-BDEE-874C4F613899}" presName="AccentHold2" presStyleLbl="node1" presStyleIdx="17" presStyleCnt="19"/>
      <dgm:spPr/>
    </dgm:pt>
    <dgm:pt modelId="{83D22F9D-8FB9-426A-9D29-394A4F914BF2}" type="pres">
      <dgm:prSet presAssocID="{133BD7A0-243E-4B37-BDEE-874C4F613899}" presName="Accent16" presStyleCnt="0"/>
      <dgm:spPr/>
    </dgm:pt>
    <dgm:pt modelId="{8E44C987-895D-415E-902E-656C40656727}" type="pres">
      <dgm:prSet presAssocID="{133BD7A0-243E-4B37-BDEE-874C4F613899}" presName="AccentHold3" presStyleLbl="node1" presStyleIdx="18" presStyleCnt="19"/>
      <dgm:spPr/>
    </dgm:pt>
  </dgm:ptLst>
  <dgm:cxnLst>
    <dgm:cxn modelId="{5AAA9612-B0B3-46EA-8BCB-61024CF21B1A}" type="presOf" srcId="{1DA7B57A-3BC6-4D8C-9864-C49862944398}" destId="{2EE8ECC5-2181-46D6-B400-15EB56A68492}" srcOrd="0" destOrd="0" presId="urn:microsoft.com/office/officeart/2009/3/layout/CircleRelationship"/>
    <dgm:cxn modelId="{99B2B315-EAB3-4532-8205-801E8A5A8760}" type="presOf" srcId="{98474196-01D5-4E98-A11B-ADFB23CB4E3A}" destId="{3B88724B-382E-43BB-8AFF-9D04CA4D23CE}" srcOrd="0" destOrd="0" presId="urn:microsoft.com/office/officeart/2009/3/layout/CircleRelationship"/>
    <dgm:cxn modelId="{3F1BA35B-A15C-43D2-89FA-4A3976F07439}" type="presOf" srcId="{133BD7A0-243E-4B37-BDEE-874C4F613899}" destId="{7C95A189-F5C4-49F8-8D9C-B38CD7D19E4C}" srcOrd="0" destOrd="0" presId="urn:microsoft.com/office/officeart/2009/3/layout/CircleRelationship"/>
    <dgm:cxn modelId="{58C7AE6B-501D-4F95-929A-3A67FB4E22A9}" srcId="{1DA7B57A-3BC6-4D8C-9864-C49862944398}" destId="{65819C87-9759-44A6-8603-85CECF3308B3}" srcOrd="0" destOrd="0" parTransId="{DC2E34E5-4E7D-4CA2-944F-F2DCA857A7AB}" sibTransId="{C3D0F328-56F7-42D7-8FB6-85D74A82FE43}"/>
    <dgm:cxn modelId="{C1ABEB73-2C30-4631-B08A-4FE9EED176E2}" type="presOf" srcId="{2B128875-94FB-4AF3-AA53-53BDF521B2D7}" destId="{42A183E6-C411-46A1-853C-707D4117EE3D}" srcOrd="0" destOrd="0" presId="urn:microsoft.com/office/officeart/2009/3/layout/CircleRelationship"/>
    <dgm:cxn modelId="{75533A8C-B612-4C87-BD9A-1EF61200B914}" srcId="{65819C87-9759-44A6-8603-85CECF3308B3}" destId="{2B128875-94FB-4AF3-AA53-53BDF521B2D7}" srcOrd="0" destOrd="0" parTransId="{5B871760-7826-45EF-BBED-DE87AE256C7F}" sibTransId="{8308FC62-A97D-4267-8A52-EECB7FAB6F07}"/>
    <dgm:cxn modelId="{A862FEA9-FED5-4F63-A0DB-6D9558CBA613}" type="presOf" srcId="{65819C87-9759-44A6-8603-85CECF3308B3}" destId="{27560B57-7066-42C8-B130-E79AFDAA404B}" srcOrd="0" destOrd="0" presId="urn:microsoft.com/office/officeart/2009/3/layout/CircleRelationship"/>
    <dgm:cxn modelId="{01FD23B4-B598-4D75-9C57-E9FC345358D4}" type="presOf" srcId="{71E1E578-5C39-4308-871F-96871A7E0C91}" destId="{DD0B2A10-9EEA-4A5E-8583-3431BA3F3701}" srcOrd="0" destOrd="0" presId="urn:microsoft.com/office/officeart/2009/3/layout/CircleRelationship"/>
    <dgm:cxn modelId="{6E31BCDB-595C-446F-865B-669B3BB3208E}" srcId="{65819C87-9759-44A6-8603-85CECF3308B3}" destId="{2A55F1A0-4900-4BCA-A24A-FBFF0EF42B9D}" srcOrd="3" destOrd="0" parTransId="{37C4397F-2E58-434F-B9EB-DA4C95FD69E6}" sibTransId="{4CF3223E-22D5-4F2A-9428-336A7AADB94F}"/>
    <dgm:cxn modelId="{63A68FE0-5CA2-42D0-BFB3-CC21C3DC3718}" type="presOf" srcId="{2A55F1A0-4900-4BCA-A24A-FBFF0EF42B9D}" destId="{A333265D-8E54-4AAB-88F2-25C6AB610662}" srcOrd="0" destOrd="0" presId="urn:microsoft.com/office/officeart/2009/3/layout/CircleRelationship"/>
    <dgm:cxn modelId="{9CF930E4-2464-419B-A630-A5951B00CB92}" srcId="{65819C87-9759-44A6-8603-85CECF3308B3}" destId="{98474196-01D5-4E98-A11B-ADFB23CB4E3A}" srcOrd="1" destOrd="0" parTransId="{52018322-0787-4FB2-A99C-12CE12BFCAB8}" sibTransId="{46600ECF-DDF3-4C0C-92CE-AC79C02261C4}"/>
    <dgm:cxn modelId="{8448BCE4-230E-4D27-9B68-F4094E2F4E1D}" srcId="{65819C87-9759-44A6-8603-85CECF3308B3}" destId="{133BD7A0-243E-4B37-BDEE-874C4F613899}" srcOrd="4" destOrd="0" parTransId="{C7C70DA9-82D2-48FC-AA56-8831E6938B08}" sibTransId="{0EFC78A0-B824-4C2F-89FD-9C077E5F1313}"/>
    <dgm:cxn modelId="{2B24C3E9-3476-4D17-A3AD-40BD5B28D866}" srcId="{65819C87-9759-44A6-8603-85CECF3308B3}" destId="{71E1E578-5C39-4308-871F-96871A7E0C91}" srcOrd="2" destOrd="0" parTransId="{280ADADB-A44B-4183-A1B1-2A57A731EB32}" sibTransId="{15E4A426-C87A-47EC-BAFE-7374F59DC7F5}"/>
    <dgm:cxn modelId="{D4B91CD8-F3D5-41C8-8784-E326DBEE5B58}" type="presParOf" srcId="{2EE8ECC5-2181-46D6-B400-15EB56A68492}" destId="{27560B57-7066-42C8-B130-E79AFDAA404B}" srcOrd="0" destOrd="0" presId="urn:microsoft.com/office/officeart/2009/3/layout/CircleRelationship"/>
    <dgm:cxn modelId="{B263EEED-6753-44DD-9ED7-E2FCE8CBCCFE}" type="presParOf" srcId="{2EE8ECC5-2181-46D6-B400-15EB56A68492}" destId="{574C8FF3-7946-4E56-A784-37BB53EA00AC}" srcOrd="1" destOrd="0" presId="urn:microsoft.com/office/officeart/2009/3/layout/CircleRelationship"/>
    <dgm:cxn modelId="{1A0B5E31-6BE4-477A-9257-75E8798AB2E2}" type="presParOf" srcId="{2EE8ECC5-2181-46D6-B400-15EB56A68492}" destId="{79F15E6F-4640-4DBB-B8BF-E8FAA81C8266}" srcOrd="2" destOrd="0" presId="urn:microsoft.com/office/officeart/2009/3/layout/CircleRelationship"/>
    <dgm:cxn modelId="{706E6C68-AA1B-41F6-9486-007A55D8E46E}" type="presParOf" srcId="{2EE8ECC5-2181-46D6-B400-15EB56A68492}" destId="{984803B5-825D-4280-9A07-09AC633C9103}" srcOrd="3" destOrd="0" presId="urn:microsoft.com/office/officeart/2009/3/layout/CircleRelationship"/>
    <dgm:cxn modelId="{368B5BA4-826E-4C55-92CE-C17246E5E183}" type="presParOf" srcId="{2EE8ECC5-2181-46D6-B400-15EB56A68492}" destId="{513279DB-7F1B-470D-BC19-E5CB06C62D9F}" srcOrd="4" destOrd="0" presId="urn:microsoft.com/office/officeart/2009/3/layout/CircleRelationship"/>
    <dgm:cxn modelId="{79635AAF-D81E-4215-859E-AD647D58C819}" type="presParOf" srcId="{2EE8ECC5-2181-46D6-B400-15EB56A68492}" destId="{66D9A1A9-3221-436C-85FB-7EA948F46055}" srcOrd="5" destOrd="0" presId="urn:microsoft.com/office/officeart/2009/3/layout/CircleRelationship"/>
    <dgm:cxn modelId="{92360D77-8164-4F9C-BA3C-9E38AEA2A4D4}" type="presParOf" srcId="{2EE8ECC5-2181-46D6-B400-15EB56A68492}" destId="{42A183E6-C411-46A1-853C-707D4117EE3D}" srcOrd="6" destOrd="0" presId="urn:microsoft.com/office/officeart/2009/3/layout/CircleRelationship"/>
    <dgm:cxn modelId="{1C172757-E996-4A30-B23B-4B7FA66C6743}" type="presParOf" srcId="{2EE8ECC5-2181-46D6-B400-15EB56A68492}" destId="{7C439419-285B-40DD-9B2C-C532399C9BD5}" srcOrd="7" destOrd="0" presId="urn:microsoft.com/office/officeart/2009/3/layout/CircleRelationship"/>
    <dgm:cxn modelId="{C9320078-97FB-4708-9AD8-C7C4507D78DA}" type="presParOf" srcId="{7C439419-285B-40DD-9B2C-C532399C9BD5}" destId="{CFAED8D5-528F-498E-B05B-38C4E8D3BAE3}" srcOrd="0" destOrd="0" presId="urn:microsoft.com/office/officeart/2009/3/layout/CircleRelationship"/>
    <dgm:cxn modelId="{4D6CC18D-69F9-4D96-80DE-39D2DFD8F48C}" type="presParOf" srcId="{2EE8ECC5-2181-46D6-B400-15EB56A68492}" destId="{12679F5D-79C3-4291-9293-C3FDD5F6B0E9}" srcOrd="8" destOrd="0" presId="urn:microsoft.com/office/officeart/2009/3/layout/CircleRelationship"/>
    <dgm:cxn modelId="{4B6FA405-DB0A-4673-89B5-8C5AB51AD258}" type="presParOf" srcId="{12679F5D-79C3-4291-9293-C3FDD5F6B0E9}" destId="{3E199E75-C3C1-49EA-80AC-48E871478124}" srcOrd="0" destOrd="0" presId="urn:microsoft.com/office/officeart/2009/3/layout/CircleRelationship"/>
    <dgm:cxn modelId="{6A790C12-2B22-4F51-BD5F-18BEBFA57E97}" type="presParOf" srcId="{2EE8ECC5-2181-46D6-B400-15EB56A68492}" destId="{3B88724B-382E-43BB-8AFF-9D04CA4D23CE}" srcOrd="9" destOrd="0" presId="urn:microsoft.com/office/officeart/2009/3/layout/CircleRelationship"/>
    <dgm:cxn modelId="{469311D7-9A95-41BC-BD18-D02D4262BA0B}" type="presParOf" srcId="{2EE8ECC5-2181-46D6-B400-15EB56A68492}" destId="{6A1BAB82-21B1-423B-943D-72FC21851D11}" srcOrd="10" destOrd="0" presId="urn:microsoft.com/office/officeart/2009/3/layout/CircleRelationship"/>
    <dgm:cxn modelId="{A2E27AC4-ECAC-4AE8-A3DD-4D86C1C92EA4}" type="presParOf" srcId="{6A1BAB82-21B1-423B-943D-72FC21851D11}" destId="{806DD8A9-0918-4AFE-82F5-034D8DC88D35}" srcOrd="0" destOrd="0" presId="urn:microsoft.com/office/officeart/2009/3/layout/CircleRelationship"/>
    <dgm:cxn modelId="{E22AD97D-6CEC-49E1-8A82-E21C48DEFD67}" type="presParOf" srcId="{2EE8ECC5-2181-46D6-B400-15EB56A68492}" destId="{DCBB33F0-6FF0-48A2-9701-CDC44C9100BD}" srcOrd="11" destOrd="0" presId="urn:microsoft.com/office/officeart/2009/3/layout/CircleRelationship"/>
    <dgm:cxn modelId="{1FB59311-C926-489B-AFCB-D4AE1AF41DFE}" type="presParOf" srcId="{DCBB33F0-6FF0-48A2-9701-CDC44C9100BD}" destId="{BF5803DA-C594-4F1A-A191-9E33473D218B}" srcOrd="0" destOrd="0" presId="urn:microsoft.com/office/officeart/2009/3/layout/CircleRelationship"/>
    <dgm:cxn modelId="{D882AD6B-DE9D-40EB-ABFF-CED4B3A02D7D}" type="presParOf" srcId="{2EE8ECC5-2181-46D6-B400-15EB56A68492}" destId="{4BD5E6E7-0DE5-46C8-9FBC-9661B9FAC0E5}" srcOrd="12" destOrd="0" presId="urn:microsoft.com/office/officeart/2009/3/layout/CircleRelationship"/>
    <dgm:cxn modelId="{8C3BDE4C-D575-4C96-9E37-C2BB57426A81}" type="presParOf" srcId="{4BD5E6E7-0DE5-46C8-9FBC-9661B9FAC0E5}" destId="{88EB6334-FFD2-409B-BF7C-E5F398211126}" srcOrd="0" destOrd="0" presId="urn:microsoft.com/office/officeart/2009/3/layout/CircleRelationship"/>
    <dgm:cxn modelId="{38E0C4E9-6FDD-40D8-BAE5-F0C4A972B068}" type="presParOf" srcId="{2EE8ECC5-2181-46D6-B400-15EB56A68492}" destId="{DD0B2A10-9EEA-4A5E-8583-3431BA3F3701}" srcOrd="13" destOrd="0" presId="urn:microsoft.com/office/officeart/2009/3/layout/CircleRelationship"/>
    <dgm:cxn modelId="{63D6FB34-7EBF-4105-9540-8DBC665D6B3E}" type="presParOf" srcId="{2EE8ECC5-2181-46D6-B400-15EB56A68492}" destId="{CA7C6C77-0DA8-46A8-BECB-FC227A312F86}" srcOrd="14" destOrd="0" presId="urn:microsoft.com/office/officeart/2009/3/layout/CircleRelationship"/>
    <dgm:cxn modelId="{5A2B6911-1381-470E-A0E0-7DAB460A8B20}" type="presParOf" srcId="{CA7C6C77-0DA8-46A8-BECB-FC227A312F86}" destId="{1806711E-72FC-4ECD-934D-EDC84C206184}" srcOrd="0" destOrd="0" presId="urn:microsoft.com/office/officeart/2009/3/layout/CircleRelationship"/>
    <dgm:cxn modelId="{6EF4B8C2-8117-4EE5-8827-B9812D14C6F7}" type="presParOf" srcId="{2EE8ECC5-2181-46D6-B400-15EB56A68492}" destId="{A333265D-8E54-4AAB-88F2-25C6AB610662}" srcOrd="15" destOrd="0" presId="urn:microsoft.com/office/officeart/2009/3/layout/CircleRelationship"/>
    <dgm:cxn modelId="{B8A6B6E5-B902-485D-AEF3-0A7B6BFC19D4}" type="presParOf" srcId="{2EE8ECC5-2181-46D6-B400-15EB56A68492}" destId="{9B4F7A48-9B62-4807-A92C-8869475011FD}" srcOrd="16" destOrd="0" presId="urn:microsoft.com/office/officeart/2009/3/layout/CircleRelationship"/>
    <dgm:cxn modelId="{C9E4634E-386B-445F-8171-0A82A9875DFC}" type="presParOf" srcId="{9B4F7A48-9B62-4807-A92C-8869475011FD}" destId="{B5D755ED-DC50-44F0-B593-53255DEAE40C}" srcOrd="0" destOrd="0" presId="urn:microsoft.com/office/officeart/2009/3/layout/CircleRelationship"/>
    <dgm:cxn modelId="{ED706B3D-437D-4715-9F8D-B20B53734376}" type="presParOf" srcId="{2EE8ECC5-2181-46D6-B400-15EB56A68492}" destId="{7C95A189-F5C4-49F8-8D9C-B38CD7D19E4C}" srcOrd="17" destOrd="0" presId="urn:microsoft.com/office/officeart/2009/3/layout/CircleRelationship"/>
    <dgm:cxn modelId="{11EBEAD5-8797-40B9-8817-AC21AE821283}" type="presParOf" srcId="{2EE8ECC5-2181-46D6-B400-15EB56A68492}" destId="{2B428C6D-14C9-4447-B249-FC4B3D7280FF}" srcOrd="18" destOrd="0" presId="urn:microsoft.com/office/officeart/2009/3/layout/CircleRelationship"/>
    <dgm:cxn modelId="{F0DBD0C5-FBF3-492F-ABB2-696F58A45633}" type="presParOf" srcId="{2B428C6D-14C9-4447-B249-FC4B3D7280FF}" destId="{97929155-A63D-4C13-8CDA-B6F1F3431CC3}" srcOrd="0" destOrd="0" presId="urn:microsoft.com/office/officeart/2009/3/layout/CircleRelationship"/>
    <dgm:cxn modelId="{CD5C017B-950F-4493-9D08-390587920A00}" type="presParOf" srcId="{2EE8ECC5-2181-46D6-B400-15EB56A68492}" destId="{83D22F9D-8FB9-426A-9D29-394A4F914BF2}" srcOrd="19" destOrd="0" presId="urn:microsoft.com/office/officeart/2009/3/layout/CircleRelationship"/>
    <dgm:cxn modelId="{0D6D6C49-D735-4F36-9C67-EC72BFB66E62}" type="presParOf" srcId="{83D22F9D-8FB9-426A-9D29-394A4F914BF2}" destId="{8E44C987-895D-415E-902E-656C40656727}"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9F0E3-2965-43EB-9738-4FBAC23EEF1D}">
      <dsp:nvSpPr>
        <dsp:cNvPr id="0" name=""/>
        <dsp:cNvSpPr/>
      </dsp:nvSpPr>
      <dsp:spPr>
        <a:xfrm>
          <a:off x="0" y="0"/>
          <a:ext cx="2682444" cy="190681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Ace </a:t>
          </a:r>
        </a:p>
      </dsp:txBody>
      <dsp:txXfrm>
        <a:off x="0" y="0"/>
        <a:ext cx="2682444" cy="572045"/>
      </dsp:txXfrm>
    </dsp:sp>
    <dsp:sp modelId="{4914ACA5-6F6E-4C88-B1EA-FF78510DC84D}">
      <dsp:nvSpPr>
        <dsp:cNvPr id="0" name=""/>
        <dsp:cNvSpPr/>
      </dsp:nvSpPr>
      <dsp:spPr>
        <a:xfrm>
          <a:off x="271032" y="572603"/>
          <a:ext cx="2145955" cy="57493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Pickups </a:t>
          </a:r>
        </a:p>
      </dsp:txBody>
      <dsp:txXfrm>
        <a:off x="287871" y="589442"/>
        <a:ext cx="2112277" cy="541253"/>
      </dsp:txXfrm>
    </dsp:sp>
    <dsp:sp modelId="{8B937862-7561-4790-BFB5-488C1080C489}">
      <dsp:nvSpPr>
        <dsp:cNvPr id="0" name=""/>
        <dsp:cNvSpPr/>
      </dsp:nvSpPr>
      <dsp:spPr>
        <a:xfrm>
          <a:off x="271032" y="1235986"/>
          <a:ext cx="2145955" cy="57493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Appointments</a:t>
          </a:r>
        </a:p>
      </dsp:txBody>
      <dsp:txXfrm>
        <a:off x="287871" y="1252825"/>
        <a:ext cx="2112277" cy="541253"/>
      </dsp:txXfrm>
    </dsp:sp>
    <dsp:sp modelId="{E9C0CFAE-BC6E-4125-BA15-479BD87885AD}">
      <dsp:nvSpPr>
        <dsp:cNvPr id="0" name=""/>
        <dsp:cNvSpPr/>
      </dsp:nvSpPr>
      <dsp:spPr>
        <a:xfrm>
          <a:off x="2886416" y="0"/>
          <a:ext cx="2682444" cy="190681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Supplier</a:t>
          </a:r>
        </a:p>
      </dsp:txBody>
      <dsp:txXfrm>
        <a:off x="2886416" y="0"/>
        <a:ext cx="2682444" cy="572045"/>
      </dsp:txXfrm>
    </dsp:sp>
    <dsp:sp modelId="{59A3E105-3D78-4319-8644-472953FDBA4C}">
      <dsp:nvSpPr>
        <dsp:cNvPr id="0" name=""/>
        <dsp:cNvSpPr/>
      </dsp:nvSpPr>
      <dsp:spPr>
        <a:xfrm>
          <a:off x="3154660" y="572091"/>
          <a:ext cx="2145955" cy="27778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Planning </a:t>
          </a:r>
        </a:p>
      </dsp:txBody>
      <dsp:txXfrm>
        <a:off x="3162796" y="580227"/>
        <a:ext cx="2129683" cy="261510"/>
      </dsp:txXfrm>
    </dsp:sp>
    <dsp:sp modelId="{B0F53F51-6F2C-4B76-BDB3-A006CFC8C75D}">
      <dsp:nvSpPr>
        <dsp:cNvPr id="0" name=""/>
        <dsp:cNvSpPr/>
      </dsp:nvSpPr>
      <dsp:spPr>
        <a:xfrm>
          <a:off x="3154660" y="892610"/>
          <a:ext cx="2145955" cy="27778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Execution </a:t>
          </a:r>
        </a:p>
      </dsp:txBody>
      <dsp:txXfrm>
        <a:off x="3162796" y="900746"/>
        <a:ext cx="2129683" cy="261510"/>
      </dsp:txXfrm>
    </dsp:sp>
    <dsp:sp modelId="{AD1ACE5D-99C3-4A28-ABDD-6C5DC72DA05A}">
      <dsp:nvSpPr>
        <dsp:cNvPr id="0" name=""/>
        <dsp:cNvSpPr/>
      </dsp:nvSpPr>
      <dsp:spPr>
        <a:xfrm>
          <a:off x="3154660" y="1213128"/>
          <a:ext cx="2145955" cy="27778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Systems</a:t>
          </a:r>
        </a:p>
      </dsp:txBody>
      <dsp:txXfrm>
        <a:off x="3162796" y="1221264"/>
        <a:ext cx="2129683" cy="261510"/>
      </dsp:txXfrm>
    </dsp:sp>
    <dsp:sp modelId="{62405080-8ACB-4199-9A9C-7F81CD384897}">
      <dsp:nvSpPr>
        <dsp:cNvPr id="0" name=""/>
        <dsp:cNvSpPr/>
      </dsp:nvSpPr>
      <dsp:spPr>
        <a:xfrm>
          <a:off x="3154660" y="1533646"/>
          <a:ext cx="2145955" cy="27778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t>Understanding</a:t>
          </a:r>
        </a:p>
      </dsp:txBody>
      <dsp:txXfrm>
        <a:off x="3162796" y="1541782"/>
        <a:ext cx="2129683" cy="2615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560B57-7066-42C8-B130-E79AFDAA404B}">
      <dsp:nvSpPr>
        <dsp:cNvPr id="0" name=""/>
        <dsp:cNvSpPr/>
      </dsp:nvSpPr>
      <dsp:spPr>
        <a:xfrm>
          <a:off x="1525608" y="662235"/>
          <a:ext cx="2023059" cy="1983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Increased Costs</a:t>
          </a:r>
        </a:p>
      </dsp:txBody>
      <dsp:txXfrm>
        <a:off x="1821878" y="952726"/>
        <a:ext cx="1430519" cy="1402614"/>
      </dsp:txXfrm>
    </dsp:sp>
    <dsp:sp modelId="{574C8FF3-7946-4E56-A784-37BB53EA00AC}">
      <dsp:nvSpPr>
        <dsp:cNvPr id="0" name=""/>
        <dsp:cNvSpPr/>
      </dsp:nvSpPr>
      <dsp:spPr>
        <a:xfrm>
          <a:off x="2155335" y="2498373"/>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F15E6F-4640-4DBB-B8BF-E8FAA81C8266}">
      <dsp:nvSpPr>
        <dsp:cNvPr id="0" name=""/>
        <dsp:cNvSpPr/>
      </dsp:nvSpPr>
      <dsp:spPr>
        <a:xfrm>
          <a:off x="3656507" y="1467229"/>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4803B5-825D-4280-9A07-09AC633C9103}">
      <dsp:nvSpPr>
        <dsp:cNvPr id="0" name=""/>
        <dsp:cNvSpPr/>
      </dsp:nvSpPr>
      <dsp:spPr>
        <a:xfrm>
          <a:off x="2892496" y="2668517"/>
          <a:ext cx="220497" cy="2208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3279DB-7F1B-470D-BC19-E5CB06C62D9F}">
      <dsp:nvSpPr>
        <dsp:cNvPr id="0" name=""/>
        <dsp:cNvSpPr/>
      </dsp:nvSpPr>
      <dsp:spPr>
        <a:xfrm>
          <a:off x="2200086" y="885194"/>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9A1A9-3221-436C-85FB-7EA948F46055}">
      <dsp:nvSpPr>
        <dsp:cNvPr id="0" name=""/>
        <dsp:cNvSpPr/>
      </dsp:nvSpPr>
      <dsp:spPr>
        <a:xfrm>
          <a:off x="1696847" y="1800073"/>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A183E6-C411-46A1-853C-707D4117EE3D}">
      <dsp:nvSpPr>
        <dsp:cNvPr id="0" name=""/>
        <dsp:cNvSpPr/>
      </dsp:nvSpPr>
      <dsp:spPr>
        <a:xfrm>
          <a:off x="925513" y="1020246"/>
          <a:ext cx="806320" cy="8064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Lost Retail Sales</a:t>
          </a:r>
        </a:p>
      </dsp:txBody>
      <dsp:txXfrm>
        <a:off x="1043596" y="1138342"/>
        <a:ext cx="570154" cy="570220"/>
      </dsp:txXfrm>
    </dsp:sp>
    <dsp:sp modelId="{CFAED8D5-528F-498E-B05B-38C4E8D3BAE3}">
      <dsp:nvSpPr>
        <dsp:cNvPr id="0" name=""/>
        <dsp:cNvSpPr/>
      </dsp:nvSpPr>
      <dsp:spPr>
        <a:xfrm>
          <a:off x="2454349" y="892284"/>
          <a:ext cx="220497" cy="2208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199E75-C3C1-49EA-80AC-48E871478124}">
      <dsp:nvSpPr>
        <dsp:cNvPr id="0" name=""/>
        <dsp:cNvSpPr/>
      </dsp:nvSpPr>
      <dsp:spPr>
        <a:xfrm>
          <a:off x="1001589" y="2062733"/>
          <a:ext cx="398685" cy="39877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88724B-382E-43BB-8AFF-9D04CA4D23CE}">
      <dsp:nvSpPr>
        <dsp:cNvPr id="0" name=""/>
        <dsp:cNvSpPr/>
      </dsp:nvSpPr>
      <dsp:spPr>
        <a:xfrm>
          <a:off x="3634933" y="640967"/>
          <a:ext cx="1001619" cy="8064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Expediting and Monitoring Efforts</a:t>
          </a:r>
        </a:p>
      </dsp:txBody>
      <dsp:txXfrm>
        <a:off x="3781617" y="759063"/>
        <a:ext cx="708251" cy="570220"/>
      </dsp:txXfrm>
    </dsp:sp>
    <dsp:sp modelId="{806DD8A9-0918-4AFE-82F5-034D8DC88D35}">
      <dsp:nvSpPr>
        <dsp:cNvPr id="0" name=""/>
        <dsp:cNvSpPr/>
      </dsp:nvSpPr>
      <dsp:spPr>
        <a:xfrm>
          <a:off x="3372546" y="1197480"/>
          <a:ext cx="220497" cy="2208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5803DA-C594-4F1A-A191-9E33473D218B}">
      <dsp:nvSpPr>
        <dsp:cNvPr id="0" name=""/>
        <dsp:cNvSpPr/>
      </dsp:nvSpPr>
      <dsp:spPr>
        <a:xfrm>
          <a:off x="849845" y="2537365"/>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EB6334-FFD2-409B-BF7C-E5F398211126}">
      <dsp:nvSpPr>
        <dsp:cNvPr id="0" name=""/>
        <dsp:cNvSpPr/>
      </dsp:nvSpPr>
      <dsp:spPr>
        <a:xfrm>
          <a:off x="2442958" y="2309797"/>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0B2A10-9EEA-4A5E-8583-3431BA3F3701}">
      <dsp:nvSpPr>
        <dsp:cNvPr id="0" name=""/>
        <dsp:cNvSpPr/>
      </dsp:nvSpPr>
      <dsp:spPr>
        <a:xfrm>
          <a:off x="3936047" y="2034376"/>
          <a:ext cx="1157706" cy="8064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More Inventory</a:t>
          </a:r>
        </a:p>
      </dsp:txBody>
      <dsp:txXfrm>
        <a:off x="4105589" y="2152472"/>
        <a:ext cx="818622" cy="570220"/>
      </dsp:txXfrm>
    </dsp:sp>
    <dsp:sp modelId="{1806711E-72FC-4ECD-934D-EDC84C206184}">
      <dsp:nvSpPr>
        <dsp:cNvPr id="0" name=""/>
        <dsp:cNvSpPr/>
      </dsp:nvSpPr>
      <dsp:spPr>
        <a:xfrm>
          <a:off x="3884327" y="2006373"/>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33265D-8E54-4AAB-88F2-25C6AB610662}">
      <dsp:nvSpPr>
        <dsp:cNvPr id="0" name=""/>
        <dsp:cNvSpPr/>
      </dsp:nvSpPr>
      <dsp:spPr>
        <a:xfrm>
          <a:off x="1547095" y="2670570"/>
          <a:ext cx="1306795" cy="9143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Transportation Issues</a:t>
          </a:r>
        </a:p>
      </dsp:txBody>
      <dsp:txXfrm>
        <a:off x="1738471" y="2804469"/>
        <a:ext cx="924043" cy="646520"/>
      </dsp:txXfrm>
    </dsp:sp>
    <dsp:sp modelId="{B5D755ED-DC50-44F0-B593-53255DEAE40C}">
      <dsp:nvSpPr>
        <dsp:cNvPr id="0" name=""/>
        <dsp:cNvSpPr/>
      </dsp:nvSpPr>
      <dsp:spPr>
        <a:xfrm>
          <a:off x="2517407" y="2697229"/>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95A189-F5C4-49F8-8D9C-B38CD7D19E4C}">
      <dsp:nvSpPr>
        <dsp:cNvPr id="0" name=""/>
        <dsp:cNvSpPr/>
      </dsp:nvSpPr>
      <dsp:spPr>
        <a:xfrm>
          <a:off x="2507380" y="-40219"/>
          <a:ext cx="924011" cy="85938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RSC Efficiency</a:t>
          </a:r>
        </a:p>
      </dsp:txBody>
      <dsp:txXfrm>
        <a:off x="2642698" y="85635"/>
        <a:ext cx="653375" cy="607677"/>
      </dsp:txXfrm>
    </dsp:sp>
    <dsp:sp modelId="{97929155-A63D-4C13-8CDA-B6F1F3431CC3}">
      <dsp:nvSpPr>
        <dsp:cNvPr id="0" name=""/>
        <dsp:cNvSpPr/>
      </dsp:nvSpPr>
      <dsp:spPr>
        <a:xfrm>
          <a:off x="1571953" y="860382"/>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44C987-895D-415E-902E-656C40656727}">
      <dsp:nvSpPr>
        <dsp:cNvPr id="0" name=""/>
        <dsp:cNvSpPr/>
      </dsp:nvSpPr>
      <dsp:spPr>
        <a:xfrm>
          <a:off x="3433569" y="184768"/>
          <a:ext cx="159880" cy="1598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DE876-482E-4197-88F1-C1DE5840A2F1}" type="datetimeFigureOut">
              <a:rPr lang="en-US" smtClean="0"/>
              <a:t>2/17/2020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D57DD-B13F-4F42-83B6-EE76A5220FA6}" type="slidenum">
              <a:rPr lang="en-US" smtClean="0"/>
              <a:t>‹#›</a:t>
            </a:fld>
            <a:endParaRPr lang="en-US"/>
          </a:p>
        </p:txBody>
      </p:sp>
    </p:spTree>
    <p:extLst>
      <p:ext uri="{BB962C8B-B14F-4D97-AF65-F5344CB8AC3E}">
        <p14:creationId xmlns:p14="http://schemas.microsoft.com/office/powerpoint/2010/main" val="2712558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098C6C-D489-41B7-90BE-67F5E635128A}" type="slidenum">
              <a:rPr lang="en-US" smtClean="0"/>
              <a:t>3</a:t>
            </a:fld>
            <a:endParaRPr lang="en-US" dirty="0"/>
          </a:p>
        </p:txBody>
      </p:sp>
    </p:spTree>
    <p:extLst>
      <p:ext uri="{BB962C8B-B14F-4D97-AF65-F5344CB8AC3E}">
        <p14:creationId xmlns:p14="http://schemas.microsoft.com/office/powerpoint/2010/main" val="2800462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52123D9E-15E4-4ED8-84E2-90C784E3DB2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F441A4BC-8B76-4084-824C-F550683C05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dirty="0"/>
              <a:t>Based on scanning purpose and Industry -  Retail or Distribution, </a:t>
            </a:r>
          </a:p>
          <a:p>
            <a:r>
              <a:rPr lang="en-US" altLang="en-US" sz="1400" b="1" u="sng" dirty="0">
                <a:solidFill>
                  <a:schemeClr val="tx2"/>
                </a:solidFill>
                <a:latin typeface="Rockwell" panose="02060603020205020403" pitchFamily="18" charset="0"/>
              </a:rPr>
              <a:t>GS1 specifications manual for detailed technical attributes</a:t>
            </a:r>
          </a:p>
          <a:p>
            <a:endParaRPr lang="en-US" altLang="en-US" sz="1400" dirty="0"/>
          </a:p>
          <a:p>
            <a:r>
              <a:rPr lang="en-US" altLang="en-US" sz="1400" i="1" dirty="0">
                <a:solidFill>
                  <a:srgbClr val="FF0000"/>
                </a:solidFill>
              </a:rPr>
              <a:t>*</a:t>
            </a:r>
            <a:r>
              <a:rPr lang="en-US" altLang="en-US" i="1" dirty="0">
                <a:solidFill>
                  <a:srgbClr val="FF0000"/>
                </a:solidFill>
              </a:rPr>
              <a:t>The original ANSI “Barcode Print Quality Guideline” was published in 1990 and established procedures and standard measurement methodology for measuring barcode quality, Initially established eight attributes of print quality measured. It has been revised several times since, and now consists of 9 measured parameters.</a:t>
            </a:r>
          </a:p>
          <a:p>
            <a:endParaRPr lang="en-US" altLang="en-US" dirty="0"/>
          </a:p>
        </p:txBody>
      </p:sp>
      <p:sp>
        <p:nvSpPr>
          <p:cNvPr id="17412" name="Slide Number Placeholder 3">
            <a:extLst>
              <a:ext uri="{FF2B5EF4-FFF2-40B4-BE49-F238E27FC236}">
                <a16:creationId xmlns:a16="http://schemas.microsoft.com/office/drawing/2014/main" id="{59F1804D-3C36-4B09-AD0D-642592CA03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CBFAC46-8310-4904-A14A-73AA52518CE4}"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72222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D26BED5-4929-44C8-B487-E61607262DA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6D4D811F-87B1-4458-ADAD-6184B61207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1508" name="Slide Number Placeholder 3">
            <a:extLst>
              <a:ext uri="{FF2B5EF4-FFF2-40B4-BE49-F238E27FC236}">
                <a16:creationId xmlns:a16="http://schemas.microsoft.com/office/drawing/2014/main" id="{8FCF7FE7-B1CC-4071-9EEF-AAA7A171A8C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05F3BAB-C16D-4430-B29D-1128B94F7EA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53369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D26BED5-4929-44C8-B487-E61607262DA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6D4D811F-87B1-4458-ADAD-6184B61207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1508" name="Slide Number Placeholder 3">
            <a:extLst>
              <a:ext uri="{FF2B5EF4-FFF2-40B4-BE49-F238E27FC236}">
                <a16:creationId xmlns:a16="http://schemas.microsoft.com/office/drawing/2014/main" id="{8FCF7FE7-B1CC-4071-9EEF-AAA7A171A8C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05F3BAB-C16D-4430-B29D-1128B94F7EA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8104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D26BED5-4929-44C8-B487-E61607262DA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6D4D811F-87B1-4458-ADAD-6184B61207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1508" name="Slide Number Placeholder 3">
            <a:extLst>
              <a:ext uri="{FF2B5EF4-FFF2-40B4-BE49-F238E27FC236}">
                <a16:creationId xmlns:a16="http://schemas.microsoft.com/office/drawing/2014/main" id="{8FCF7FE7-B1CC-4071-9EEF-AAA7A171A8C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05F3BAB-C16D-4430-B29D-1128B94F7EA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17987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D26BED5-4929-44C8-B487-E61607262DA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6D4D811F-87B1-4458-ADAD-6184B61207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1508" name="Slide Number Placeholder 3">
            <a:extLst>
              <a:ext uri="{FF2B5EF4-FFF2-40B4-BE49-F238E27FC236}">
                <a16:creationId xmlns:a16="http://schemas.microsoft.com/office/drawing/2014/main" id="{8FCF7FE7-B1CC-4071-9EEF-AAA7A171A8C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05F3BAB-C16D-4430-B29D-1128B94F7EA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63187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57FE8C62-4B49-4FEC-887B-A85E723304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CDAAB0D-9AC2-4DFD-81D0-CFC928544F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3556" name="Slide Number Placeholder 3">
            <a:extLst>
              <a:ext uri="{FF2B5EF4-FFF2-40B4-BE49-F238E27FC236}">
                <a16:creationId xmlns:a16="http://schemas.microsoft.com/office/drawing/2014/main" id="{F38DC959-7330-4E55-9567-48B092A578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9EAE5C5-A3AC-4974-9766-F172B07964E4}"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06293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4A2525DF-EDB3-436B-9373-93498BA11C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F3A5BCB7-BBE2-4568-B4C8-30C5B7E9AA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5604" name="Slide Number Placeholder 3">
            <a:extLst>
              <a:ext uri="{FF2B5EF4-FFF2-40B4-BE49-F238E27FC236}">
                <a16:creationId xmlns:a16="http://schemas.microsoft.com/office/drawing/2014/main" id="{AFD88216-92CF-4CAA-8970-0DBC123299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71F3426-A0A9-4553-9320-54CDE2FC0F1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54586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98C6C-D489-41B7-90BE-67F5E63512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256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1B7D886-2A38-4D81-884E-60A23B36279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7061D410-B026-4C34-B7E4-5567FBFB15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1748" name="Slide Number Placeholder 3">
            <a:extLst>
              <a:ext uri="{FF2B5EF4-FFF2-40B4-BE49-F238E27FC236}">
                <a16:creationId xmlns:a16="http://schemas.microsoft.com/office/drawing/2014/main" id="{33D142E8-4F05-4531-BF20-5F06E068E72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D78635-9213-461B-86C1-E6982A356C1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77438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8E6FA4A9-CB66-4F25-B1A3-FF77359E8B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65CFEC23-A013-456C-B621-CCEFDE5D85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8916" name="Slide Number Placeholder 3">
            <a:extLst>
              <a:ext uri="{FF2B5EF4-FFF2-40B4-BE49-F238E27FC236}">
                <a16:creationId xmlns:a16="http://schemas.microsoft.com/office/drawing/2014/main" id="{22774973-2E23-4778-ACAE-AFA809F7DE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E9AA800-C21B-4027-A027-384441BA849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77560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BDFCFA3-6409-43AE-85D4-B1969D17FAC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2B8300EC-814A-4CFB-BEB2-7D43328173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Print out pages of our vendor manual?</a:t>
            </a:r>
          </a:p>
        </p:txBody>
      </p:sp>
      <p:sp>
        <p:nvSpPr>
          <p:cNvPr id="20484" name="Slide Number Placeholder 3">
            <a:extLst>
              <a:ext uri="{FF2B5EF4-FFF2-40B4-BE49-F238E27FC236}">
                <a16:creationId xmlns:a16="http://schemas.microsoft.com/office/drawing/2014/main" id="{C6A23738-F814-44E0-909C-674C72913A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BA712E8-E988-41B9-8BCE-B53299C2BD5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02520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55283" indent="-290493">
              <a:defRPr>
                <a:solidFill>
                  <a:schemeClr val="tx1"/>
                </a:solidFill>
                <a:latin typeface="Arial" panose="020B0604020202020204" pitchFamily="34" charset="0"/>
                <a:ea typeface="ヒラギノ角ゴ Pro W3" pitchFamily="125" charset="-128"/>
              </a:defRPr>
            </a:lvl2pPr>
            <a:lvl3pPr marL="1161974" indent="-232395">
              <a:defRPr>
                <a:solidFill>
                  <a:schemeClr val="tx1"/>
                </a:solidFill>
                <a:latin typeface="Arial" panose="020B0604020202020204" pitchFamily="34" charset="0"/>
                <a:ea typeface="ヒラギノ角ゴ Pro W3" pitchFamily="125" charset="-128"/>
              </a:defRPr>
            </a:lvl3pPr>
            <a:lvl4pPr marL="1626763" indent="-232395">
              <a:defRPr>
                <a:solidFill>
                  <a:schemeClr val="tx1"/>
                </a:solidFill>
                <a:latin typeface="Arial" panose="020B0604020202020204" pitchFamily="34" charset="0"/>
                <a:ea typeface="ヒラギノ角ゴ Pro W3" pitchFamily="125" charset="-128"/>
              </a:defRPr>
            </a:lvl4pPr>
            <a:lvl5pPr marL="2091553" indent="-232395">
              <a:defRPr>
                <a:solidFill>
                  <a:schemeClr val="tx1"/>
                </a:solidFill>
                <a:latin typeface="Arial" panose="020B0604020202020204" pitchFamily="34" charset="0"/>
                <a:ea typeface="ヒラギノ角ゴ Pro W3" pitchFamily="125" charset="-128"/>
              </a:defRPr>
            </a:lvl5pPr>
            <a:lvl6pPr marL="2556342" indent="-232395"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3021132" indent="-232395"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85921" indent="-232395"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950711" indent="-232395"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29579"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29579"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90590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xfrm>
            <a:off x="427038" y="709613"/>
            <a:ext cx="6288087" cy="3536950"/>
          </a:xfrm>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Improve relationship and process w/strategic partners </a:t>
            </a:r>
          </a:p>
          <a:p>
            <a:r>
              <a:rPr lang="en-US" altLang="en-US" dirty="0">
                <a:latin typeface="Arial" panose="020B0604020202020204" pitchFamily="34" charset="0"/>
              </a:rPr>
              <a:t>Understand what’s most important to the supplier </a:t>
            </a:r>
          </a:p>
          <a:p>
            <a:r>
              <a:rPr lang="en-US" altLang="en-US" dirty="0">
                <a:latin typeface="Arial" panose="020B0604020202020204" pitchFamily="34" charset="0"/>
              </a:rPr>
              <a:t>Ensure that Ace’s vision and objectives are clear </a:t>
            </a:r>
          </a:p>
          <a:p>
            <a:r>
              <a:rPr lang="en-US" altLang="en-US" dirty="0">
                <a:latin typeface="Arial" panose="020B0604020202020204" pitchFamily="34" charset="0"/>
              </a:rPr>
              <a:t>Create cross functional collaboration to deliver on target </a:t>
            </a:r>
          </a:p>
          <a:p>
            <a:endParaRPr lang="en-US" altLang="en-US" dirty="0">
              <a:latin typeface="Arial" panose="020B0604020202020204" pitchFamily="34"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454">
              <a:defRPr sz="1100">
                <a:solidFill>
                  <a:schemeClr val="bg1"/>
                </a:solidFill>
                <a:latin typeface="Arial" panose="020B0604020202020204" pitchFamily="34" charset="0"/>
              </a:defRPr>
            </a:lvl1pPr>
            <a:lvl2pPr marL="745691" indent="-286804" defTabSz="946454">
              <a:defRPr sz="1100">
                <a:solidFill>
                  <a:schemeClr val="bg1"/>
                </a:solidFill>
                <a:latin typeface="Arial" panose="020B0604020202020204" pitchFamily="34" charset="0"/>
              </a:defRPr>
            </a:lvl2pPr>
            <a:lvl3pPr marL="1147217" indent="-229444" defTabSz="946454">
              <a:defRPr sz="1100">
                <a:solidFill>
                  <a:schemeClr val="bg1"/>
                </a:solidFill>
                <a:latin typeface="Arial" panose="020B0604020202020204" pitchFamily="34" charset="0"/>
              </a:defRPr>
            </a:lvl3pPr>
            <a:lvl4pPr marL="1606103" indent="-229444" defTabSz="946454">
              <a:defRPr sz="1100">
                <a:solidFill>
                  <a:schemeClr val="bg1"/>
                </a:solidFill>
                <a:latin typeface="Arial" panose="020B0604020202020204" pitchFamily="34" charset="0"/>
              </a:defRPr>
            </a:lvl4pPr>
            <a:lvl5pPr marL="2064990" indent="-229444" defTabSz="946454">
              <a:defRPr sz="1100">
                <a:solidFill>
                  <a:schemeClr val="bg1"/>
                </a:solidFill>
                <a:latin typeface="Arial" panose="020B0604020202020204" pitchFamily="34" charset="0"/>
              </a:defRPr>
            </a:lvl5pPr>
            <a:lvl6pPr marL="2523877" indent="-229444" defTabSz="946454" eaLnBrk="0" fontAlgn="base" hangingPunct="0">
              <a:spcBef>
                <a:spcPct val="0"/>
              </a:spcBef>
              <a:spcAft>
                <a:spcPct val="0"/>
              </a:spcAft>
              <a:defRPr sz="1100">
                <a:solidFill>
                  <a:schemeClr val="bg1"/>
                </a:solidFill>
                <a:latin typeface="Arial" panose="020B0604020202020204" pitchFamily="34" charset="0"/>
              </a:defRPr>
            </a:lvl6pPr>
            <a:lvl7pPr marL="2982763" indent="-229444" defTabSz="946454" eaLnBrk="0" fontAlgn="base" hangingPunct="0">
              <a:spcBef>
                <a:spcPct val="0"/>
              </a:spcBef>
              <a:spcAft>
                <a:spcPct val="0"/>
              </a:spcAft>
              <a:defRPr sz="1100">
                <a:solidFill>
                  <a:schemeClr val="bg1"/>
                </a:solidFill>
                <a:latin typeface="Arial" panose="020B0604020202020204" pitchFamily="34" charset="0"/>
              </a:defRPr>
            </a:lvl7pPr>
            <a:lvl8pPr marL="3441651" indent="-229444" defTabSz="946454" eaLnBrk="0" fontAlgn="base" hangingPunct="0">
              <a:spcBef>
                <a:spcPct val="0"/>
              </a:spcBef>
              <a:spcAft>
                <a:spcPct val="0"/>
              </a:spcAft>
              <a:defRPr sz="1100">
                <a:solidFill>
                  <a:schemeClr val="bg1"/>
                </a:solidFill>
                <a:latin typeface="Arial" panose="020B0604020202020204" pitchFamily="34" charset="0"/>
              </a:defRPr>
            </a:lvl8pPr>
            <a:lvl9pPr marL="3900537" indent="-229444" defTabSz="946454" eaLnBrk="0" fontAlgn="base" hangingPunct="0">
              <a:spcBef>
                <a:spcPct val="0"/>
              </a:spcBef>
              <a:spcAft>
                <a:spcPct val="0"/>
              </a:spcAft>
              <a:defRPr sz="1100">
                <a:solidFill>
                  <a:schemeClr val="bg1"/>
                </a:solidFill>
                <a:latin typeface="Arial" panose="020B0604020202020204" pitchFamily="34" charset="0"/>
              </a:defRPr>
            </a:lvl9pPr>
          </a:lstStyle>
          <a:p>
            <a:pPr marL="0" marR="0" lvl="0" indent="0" algn="r" defTabSz="946454" rtl="0" eaLnBrk="1" fontAlgn="base" latinLnBrk="0" hangingPunct="1">
              <a:lnSpc>
                <a:spcPct val="100000"/>
              </a:lnSpc>
              <a:spcBef>
                <a:spcPct val="0"/>
              </a:spcBef>
              <a:spcAft>
                <a:spcPct val="0"/>
              </a:spcAft>
              <a:buClrTx/>
              <a:buSzTx/>
              <a:buFontTx/>
              <a:buNone/>
              <a:tabLst/>
              <a:defRPr/>
            </a:pPr>
            <a:fld id="{6A6F3FCF-21FD-4FC1-8C1F-35C719B87040}"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25" charset="-128"/>
                <a:cs typeface="+mn-cs"/>
              </a:rPr>
              <a:pPr marL="0" marR="0" lvl="0" indent="0" algn="r" defTabSz="946454"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Tree>
    <p:extLst>
      <p:ext uri="{BB962C8B-B14F-4D97-AF65-F5344CB8AC3E}">
        <p14:creationId xmlns:p14="http://schemas.microsoft.com/office/powerpoint/2010/main" val="2882152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2774186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99010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1387709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2982982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629666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520878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4077032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1505572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386378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2505186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3130300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1724282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2859527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3060235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3658343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29950704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37769132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3022881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7426327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125"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5" charset="-128"/>
              </a:defRPr>
            </a:lvl1pPr>
            <a:lvl2pPr marL="742950" indent="-285750">
              <a:defRPr>
                <a:solidFill>
                  <a:schemeClr val="tx1"/>
                </a:solidFill>
                <a:latin typeface="Arial" panose="020B0604020202020204" pitchFamily="34" charset="0"/>
                <a:ea typeface="ヒラギノ角ゴ Pro W3" pitchFamily="125" charset="-128"/>
              </a:defRPr>
            </a:lvl2pPr>
            <a:lvl3pPr marL="1143000" indent="-228600">
              <a:defRPr>
                <a:solidFill>
                  <a:schemeClr val="tx1"/>
                </a:solidFill>
                <a:latin typeface="Arial" panose="020B0604020202020204" pitchFamily="34" charset="0"/>
                <a:ea typeface="ヒラギノ角ゴ Pro W3" pitchFamily="125" charset="-128"/>
              </a:defRPr>
            </a:lvl3pPr>
            <a:lvl4pPr marL="1600200" indent="-228600">
              <a:defRPr>
                <a:solidFill>
                  <a:schemeClr val="tx1"/>
                </a:solidFill>
                <a:latin typeface="Arial" panose="020B0604020202020204" pitchFamily="34" charset="0"/>
                <a:ea typeface="ヒラギノ角ゴ Pro W3" pitchFamily="125" charset="-128"/>
              </a:defRPr>
            </a:lvl4pPr>
            <a:lvl5pPr marL="2057400" indent="-228600">
              <a:defRPr>
                <a:solidFill>
                  <a:schemeClr val="tx1"/>
                </a:solidFill>
                <a:latin typeface="Arial" panose="020B0604020202020204" pitchFamily="34" charset="0"/>
                <a:ea typeface="ヒラギノ角ゴ Pro W3" pitchFamily="125"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itchFamily="125"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0F437-7717-4600-88DA-0F88B958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125"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25" charset="-128"/>
              <a:cs typeface="+mn-cs"/>
            </a:endParaRPr>
          </a:p>
        </p:txBody>
      </p:sp>
    </p:spTree>
    <p:extLst>
      <p:ext uri="{BB962C8B-B14F-4D97-AF65-F5344CB8AC3E}">
        <p14:creationId xmlns:p14="http://schemas.microsoft.com/office/powerpoint/2010/main" val="31960476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USE FOR TITLE SLIDE">
    <p:spTree>
      <p:nvGrpSpPr>
        <p:cNvPr id="1" name=""/>
        <p:cNvGrpSpPr/>
        <p:nvPr/>
      </p:nvGrpSpPr>
      <p:grpSpPr>
        <a:xfrm>
          <a:off x="0" y="0"/>
          <a:ext cx="0" cy="0"/>
          <a:chOff x="0" y="0"/>
          <a:chExt cx="0" cy="0"/>
        </a:xfrm>
      </p:grpSpPr>
      <p:pic>
        <p:nvPicPr>
          <p:cNvPr id="4" name="Picture 2" descr="C:\Documents and Settings\jolbera\My Documents\Documents\introslid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066801"/>
            <a:ext cx="10363200" cy="1143000"/>
          </a:xfrm>
          <a:prstGeom prst="rect">
            <a:avLst/>
          </a:prstGeom>
        </p:spPr>
        <p:txBody>
          <a:bodyPr/>
          <a:lstStyle>
            <a:lvl1pPr>
              <a:defRPr>
                <a:latin typeface="Arial" pitchFamily="34" charset="0"/>
                <a:cs typeface="Arial" pitchFamily="34"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6"/>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6" name="Footer Placeholder 7"/>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7" name="Slide Number Placeholder 8"/>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B4D88B2-791D-4AAE-A219-66BED0735A8F}" type="slidenum">
              <a:rPr lang="en-US" altLang="en-US"/>
              <a:pPr/>
              <a:t>‹#›</a:t>
            </a:fld>
            <a:endParaRPr lang="en-US" altLang="en-US" dirty="0"/>
          </a:p>
        </p:txBody>
      </p:sp>
    </p:spTree>
    <p:extLst>
      <p:ext uri="{BB962C8B-B14F-4D97-AF65-F5344CB8AC3E}">
        <p14:creationId xmlns:p14="http://schemas.microsoft.com/office/powerpoint/2010/main" val="314897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216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53144BF-7061-45EC-B944-903F5DB6A788}" type="slidenum">
              <a:rPr lang="en-US" altLang="en-US"/>
              <a:pPr/>
              <a:t>‹#›</a:t>
            </a:fld>
            <a:endParaRPr lang="en-US" altLang="en-US" dirty="0"/>
          </a:p>
        </p:txBody>
      </p:sp>
    </p:spTree>
    <p:extLst>
      <p:ext uri="{BB962C8B-B14F-4D97-AF65-F5344CB8AC3E}">
        <p14:creationId xmlns:p14="http://schemas.microsoft.com/office/powerpoint/2010/main" val="1744342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FA957A6-E4CF-48DA-B3B1-1753A3781E1B}" type="slidenum">
              <a:rPr lang="en-US" altLang="en-US"/>
              <a:pPr/>
              <a:t>‹#›</a:t>
            </a:fld>
            <a:endParaRPr lang="en-US" altLang="en-US" dirty="0"/>
          </a:p>
        </p:txBody>
      </p:sp>
    </p:spTree>
    <p:extLst>
      <p:ext uri="{BB962C8B-B14F-4D97-AF65-F5344CB8AC3E}">
        <p14:creationId xmlns:p14="http://schemas.microsoft.com/office/powerpoint/2010/main" val="1398681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767AA65-F256-4703-B423-299500DE7481}" type="slidenum">
              <a:rPr lang="en-US" altLang="en-US"/>
              <a:pPr/>
              <a:t>‹#›</a:t>
            </a:fld>
            <a:endParaRPr lang="en-US" altLang="en-US" dirty="0"/>
          </a:p>
        </p:txBody>
      </p:sp>
    </p:spTree>
    <p:extLst>
      <p:ext uri="{BB962C8B-B14F-4D97-AF65-F5344CB8AC3E}">
        <p14:creationId xmlns:p14="http://schemas.microsoft.com/office/powerpoint/2010/main" val="3651213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IGNOR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Arial" pitchFamily="34" charset="0"/>
                <a:cs typeface="Arial" pitchFamily="34" charset="0"/>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Arial" pitchFamily="34" charset="0"/>
                <a:cs typeface="Arial" pitchFamily="34" charset="0"/>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cs typeface="Arial" panose="020B0604020202020204" pitchFamily="34" charset="0"/>
              </a:defRPr>
            </a:lvl1pPr>
          </a:lstStyle>
          <a:p>
            <a:fld id="{1394C8D7-4A79-4ED2-87A6-E9DE3A8DDED1}" type="slidenum">
              <a:rPr lang="en-US" altLang="en-US"/>
              <a:pPr/>
              <a:t>‹#›</a:t>
            </a:fld>
            <a:endParaRPr lang="en-US" altLang="en-US" dirty="0"/>
          </a:p>
        </p:txBody>
      </p:sp>
    </p:spTree>
    <p:extLst>
      <p:ext uri="{BB962C8B-B14F-4D97-AF65-F5344CB8AC3E}">
        <p14:creationId xmlns:p14="http://schemas.microsoft.com/office/powerpoint/2010/main" val="802528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7C6FBA0-0684-4EFD-9681-CC0C6D9328EF}" type="slidenum">
              <a:rPr lang="en-US" altLang="en-US"/>
              <a:pPr/>
              <a:t>‹#›</a:t>
            </a:fld>
            <a:endParaRPr lang="en-US" altLang="en-US" dirty="0"/>
          </a:p>
        </p:txBody>
      </p:sp>
    </p:spTree>
    <p:extLst>
      <p:ext uri="{BB962C8B-B14F-4D97-AF65-F5344CB8AC3E}">
        <p14:creationId xmlns:p14="http://schemas.microsoft.com/office/powerpoint/2010/main" val="244698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BCD0F75-D9F9-4EB5-BF45-996C644C0FF3}" type="slidenum">
              <a:rPr lang="en-US" altLang="en-US"/>
              <a:pPr/>
              <a:t>‹#›</a:t>
            </a:fld>
            <a:endParaRPr lang="en-US" altLang="en-US" dirty="0"/>
          </a:p>
        </p:txBody>
      </p:sp>
    </p:spTree>
    <p:extLst>
      <p:ext uri="{BB962C8B-B14F-4D97-AF65-F5344CB8AC3E}">
        <p14:creationId xmlns:p14="http://schemas.microsoft.com/office/powerpoint/2010/main" val="2316622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5A8EAA3-0C56-449E-A33A-E658727D7DC6}" type="slidenum">
              <a:rPr lang="en-US" altLang="en-US"/>
              <a:pPr/>
              <a:t>‹#›</a:t>
            </a:fld>
            <a:endParaRPr lang="en-US" altLang="en-US" dirty="0"/>
          </a:p>
        </p:txBody>
      </p:sp>
    </p:spTree>
    <p:extLst>
      <p:ext uri="{BB962C8B-B14F-4D97-AF65-F5344CB8AC3E}">
        <p14:creationId xmlns:p14="http://schemas.microsoft.com/office/powerpoint/2010/main" val="2055859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A1C9526-D670-4F00-8874-43DE6AB30655}" type="slidenum">
              <a:rPr lang="en-US" altLang="en-US"/>
              <a:pPr/>
              <a:t>‹#›</a:t>
            </a:fld>
            <a:endParaRPr lang="en-US" altLang="en-US" dirty="0"/>
          </a:p>
        </p:txBody>
      </p:sp>
    </p:spTree>
    <p:extLst>
      <p:ext uri="{BB962C8B-B14F-4D97-AF65-F5344CB8AC3E}">
        <p14:creationId xmlns:p14="http://schemas.microsoft.com/office/powerpoint/2010/main" val="1951864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7" name="Picture 6" descr="117673_ACE_POWERPOINT_Template_Page_2.png"/>
          <p:cNvPicPr>
            <a:picLocks noChangeAspect="1"/>
          </p:cNvPicPr>
          <p:nvPr userDrawn="1"/>
        </p:nvPicPr>
        <p:blipFill>
          <a:blip r:embed="rId2"/>
          <a:stretch>
            <a:fillRect/>
          </a:stretch>
        </p:blipFill>
        <p:spPr>
          <a:xfrm>
            <a:off x="304800" y="1"/>
            <a:ext cx="11707904" cy="6857997"/>
          </a:xfrm>
          <a:prstGeom prst="rect">
            <a:avLst/>
          </a:prstGeom>
        </p:spPr>
      </p:pic>
      <p:sp>
        <p:nvSpPr>
          <p:cNvPr id="2" name="Title 1"/>
          <p:cNvSpPr>
            <a:spLocks noGrp="1"/>
          </p:cNvSpPr>
          <p:nvPr>
            <p:ph type="title"/>
          </p:nvPr>
        </p:nvSpPr>
        <p:spPr>
          <a:xfrm>
            <a:off x="406400" y="152400"/>
            <a:ext cx="11379200" cy="457200"/>
          </a:xfrm>
          <a:prstGeom prst="rect">
            <a:avLst/>
          </a:prstGeom>
        </p:spPr>
        <p:txBody>
          <a:bodyPr>
            <a:noAutofit/>
          </a:bodyPr>
          <a:lstStyle>
            <a:lvl1pPr>
              <a:defRPr sz="3000">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508000" y="762001"/>
            <a:ext cx="11277600" cy="5257801"/>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1"/>
          <p:cNvSpPr>
            <a:spLocks noGrp="1"/>
          </p:cNvSpPr>
          <p:nvPr>
            <p:ph type="body" sz="quarter" idx="10" hasCustomPrompt="1"/>
          </p:nvPr>
        </p:nvSpPr>
        <p:spPr>
          <a:xfrm>
            <a:off x="304800" y="6248400"/>
            <a:ext cx="1016000" cy="228600"/>
          </a:xfrm>
          <a:prstGeom prst="rect">
            <a:avLst/>
          </a:prstGeom>
        </p:spPr>
        <p:txBody>
          <a:bodyPr>
            <a:noAutofit/>
          </a:bodyPr>
          <a:lstStyle>
            <a:lvl1pPr algn="l">
              <a:buNone/>
              <a:defRPr sz="700" baseline="0">
                <a:latin typeface="Arial" pitchFamily="34" charset="0"/>
                <a:cs typeface="Arial" pitchFamily="34" charset="0"/>
              </a:defRPr>
            </a:lvl1pPr>
            <a:lvl2pPr>
              <a:defRPr sz="600"/>
            </a:lvl2pPr>
          </a:lstStyle>
          <a:p>
            <a:pPr lvl="0"/>
            <a:r>
              <a:rPr lang="en-US" dirty="0"/>
              <a:t>Source name</a:t>
            </a:r>
          </a:p>
        </p:txBody>
      </p:sp>
      <p:sp>
        <p:nvSpPr>
          <p:cNvPr id="14" name="Slide Number Placeholder 13"/>
          <p:cNvSpPr>
            <a:spLocks noGrp="1"/>
          </p:cNvSpPr>
          <p:nvPr>
            <p:ph type="sldNum" sz="quarter" idx="12"/>
          </p:nvPr>
        </p:nvSpPr>
        <p:spPr>
          <a:xfrm>
            <a:off x="304800" y="6477001"/>
            <a:ext cx="1016000" cy="365125"/>
          </a:xfrm>
          <a:prstGeom prst="rect">
            <a:avLst/>
          </a:prstGeom>
        </p:spPr>
        <p:txBody>
          <a:bodyPr/>
          <a:lstStyle>
            <a:lvl1pPr algn="l">
              <a:defRPr sz="1000">
                <a:solidFill>
                  <a:srgbClr val="FF0000"/>
                </a:solidFill>
                <a:latin typeface="Arial" pitchFamily="34" charset="0"/>
                <a:cs typeface="Arial" pitchFamily="34" charset="0"/>
              </a:defRPr>
            </a:lvl1pPr>
          </a:lstStyle>
          <a:p>
            <a:fld id="{63CC8126-6AAE-4AB9-BAE0-E05C55736D0A}" type="slidenum">
              <a:rPr lang="en-US" smtClean="0"/>
              <a:pPr/>
              <a:t>‹#›</a:t>
            </a:fld>
            <a:endParaRPr lang="en-US" dirty="0"/>
          </a:p>
        </p:txBody>
      </p:sp>
      <p:sp>
        <p:nvSpPr>
          <p:cNvPr id="4" name="TextBox 3"/>
          <p:cNvSpPr txBox="1"/>
          <p:nvPr userDrawn="1"/>
        </p:nvSpPr>
        <p:spPr>
          <a:xfrm>
            <a:off x="3352800" y="6532799"/>
            <a:ext cx="5486400" cy="228600"/>
          </a:xfrm>
          <a:prstGeom prst="rect">
            <a:avLst/>
          </a:prstGeom>
          <a:solidFill>
            <a:schemeClr val="bg1"/>
          </a:solidFill>
        </p:spPr>
        <p:txBody>
          <a:bodyPr vert="horz" wrap="square" lIns="91440" tIns="45720" rIns="91440" bIns="45720" rtlCol="0">
            <a:noAutofit/>
          </a:bodyPr>
          <a:lstStyle/>
          <a:p>
            <a:pPr marL="0" marR="0" indent="0" algn="ctr" defTabSz="914400" rtl="0" eaLnBrk="1" fontAlgn="auto" latinLnBrk="0" hangingPunct="1">
              <a:lnSpc>
                <a:spcPct val="100000"/>
              </a:lnSpc>
              <a:spcBef>
                <a:spcPct val="20000"/>
              </a:spcBef>
              <a:spcAft>
                <a:spcPts val="0"/>
              </a:spcAft>
              <a:buClrTx/>
              <a:buSzTx/>
              <a:buFont typeface="Arial" pitchFamily="34" charset="0"/>
              <a:buNone/>
              <a:tabLst/>
            </a:pPr>
            <a:r>
              <a:rPr kumimoji="0" lang="en-US" sz="815" b="0" i="0" u="none" strike="noStrike" kern="1200" cap="none" spc="0" normalizeH="0" baseline="0" noProof="0" dirty="0">
                <a:ln>
                  <a:noFill/>
                </a:ln>
                <a:solidFill>
                  <a:schemeClr val="bg1">
                    <a:lumMod val="75000"/>
                  </a:schemeClr>
                </a:solidFill>
                <a:effectLst/>
                <a:uLnTx/>
                <a:uFillTx/>
                <a:latin typeface="Arial" pitchFamily="34" charset="0"/>
                <a:ea typeface="+mn-ea"/>
                <a:cs typeface="Arial" pitchFamily="34" charset="0"/>
              </a:rPr>
              <a:t>©2018, Ace Hardware Corporation. All Rights Reserved. Proprietary and Confidential</a:t>
            </a:r>
          </a:p>
        </p:txBody>
      </p:sp>
    </p:spTree>
    <p:extLst>
      <p:ext uri="{BB962C8B-B14F-4D97-AF65-F5344CB8AC3E}">
        <p14:creationId xmlns:p14="http://schemas.microsoft.com/office/powerpoint/2010/main" val="149808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152400"/>
            <a:ext cx="11379200" cy="457200"/>
          </a:xfrm>
          <a:prstGeom prst="rect">
            <a:avLst/>
          </a:prstGeom>
        </p:spPr>
        <p:txBody>
          <a:bodyPr>
            <a:noAutofit/>
          </a:bodyPr>
          <a:lstStyle>
            <a:lvl1pPr>
              <a:defRPr sz="3000">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508000" y="762001"/>
            <a:ext cx="11277600" cy="5257801"/>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1"/>
          <p:cNvSpPr>
            <a:spLocks noGrp="1"/>
          </p:cNvSpPr>
          <p:nvPr>
            <p:ph type="body" sz="quarter" idx="10" hasCustomPrompt="1"/>
          </p:nvPr>
        </p:nvSpPr>
        <p:spPr>
          <a:xfrm>
            <a:off x="304800" y="6172200"/>
            <a:ext cx="1016000" cy="228600"/>
          </a:xfrm>
          <a:prstGeom prst="rect">
            <a:avLst/>
          </a:prstGeom>
        </p:spPr>
        <p:txBody>
          <a:bodyPr>
            <a:noAutofit/>
          </a:bodyPr>
          <a:lstStyle>
            <a:lvl1pPr algn="l">
              <a:buNone/>
              <a:defRPr sz="700" baseline="0">
                <a:latin typeface="Arial" pitchFamily="34" charset="0"/>
                <a:cs typeface="Arial" pitchFamily="34" charset="0"/>
              </a:defRPr>
            </a:lvl1pPr>
            <a:lvl2pPr>
              <a:defRPr sz="600"/>
            </a:lvl2pPr>
          </a:lstStyle>
          <a:p>
            <a:pPr lvl="0"/>
            <a:r>
              <a:rPr lang="en-US" dirty="0"/>
              <a:t>Source name</a:t>
            </a:r>
          </a:p>
        </p:txBody>
      </p:sp>
      <p:sp>
        <p:nvSpPr>
          <p:cNvPr id="14" name="Slide Number Placeholder 13"/>
          <p:cNvSpPr>
            <a:spLocks noGrp="1"/>
          </p:cNvSpPr>
          <p:nvPr>
            <p:ph type="sldNum" sz="quarter" idx="12"/>
          </p:nvPr>
        </p:nvSpPr>
        <p:spPr>
          <a:xfrm>
            <a:off x="304800" y="6400801"/>
            <a:ext cx="1016000" cy="365125"/>
          </a:xfrm>
          <a:prstGeom prst="rect">
            <a:avLst/>
          </a:prstGeom>
        </p:spPr>
        <p:txBody>
          <a:bodyPr/>
          <a:lstStyle>
            <a:lvl1pPr algn="l">
              <a:defRPr sz="1000">
                <a:solidFill>
                  <a:srgbClr val="FF0000"/>
                </a:solidFill>
                <a:latin typeface="Arial" pitchFamily="34" charset="0"/>
                <a:cs typeface="Arial" pitchFamily="34" charset="0"/>
              </a:defRPr>
            </a:lvl1pPr>
          </a:lstStyle>
          <a:p>
            <a:fld id="{63CC8126-6AAE-4AB9-BAE0-E05C55736D0A}" type="slidenum">
              <a:rPr lang="en-US" smtClean="0"/>
              <a:pPr/>
              <a:t>‹#›</a:t>
            </a:fld>
            <a:endParaRPr lang="en-US" dirty="0"/>
          </a:p>
        </p:txBody>
      </p:sp>
      <p:sp>
        <p:nvSpPr>
          <p:cNvPr id="8" name="TextBox 7"/>
          <p:cNvSpPr txBox="1"/>
          <p:nvPr userDrawn="1"/>
        </p:nvSpPr>
        <p:spPr>
          <a:xfrm>
            <a:off x="2641600" y="6489746"/>
            <a:ext cx="6400800" cy="152400"/>
          </a:xfrm>
          <a:prstGeom prst="rect">
            <a:avLst/>
          </a:prstGeom>
        </p:spPr>
        <p:txBody>
          <a:bodyPr vert="horz" wrap="none" lIns="91440" tIns="45720" rIns="91440" bIns="45720" rtlCol="0">
            <a:noAutofit/>
          </a:bodyPr>
          <a:lstStyle/>
          <a:p>
            <a:pPr marL="0" marR="0" indent="0" algn="ctr" defTabSz="914400" rtl="0" eaLnBrk="1" fontAlgn="auto" latinLnBrk="0" hangingPunct="1">
              <a:lnSpc>
                <a:spcPct val="100000"/>
              </a:lnSpc>
              <a:spcBef>
                <a:spcPct val="20000"/>
              </a:spcBef>
              <a:spcAft>
                <a:spcPts val="0"/>
              </a:spcAft>
              <a:buClrTx/>
              <a:buSzTx/>
              <a:buFont typeface="Arial" pitchFamily="34" charset="0"/>
              <a:buNone/>
              <a:tabLst/>
            </a:pPr>
            <a:r>
              <a:rPr kumimoji="0" lang="en-US" sz="700" b="0" i="0" u="none" strike="noStrike" kern="1200" cap="none" spc="0" normalizeH="0" baseline="0" noProof="0" dirty="0">
                <a:ln>
                  <a:noFill/>
                </a:ln>
                <a:solidFill>
                  <a:schemeClr val="bg1">
                    <a:lumMod val="75000"/>
                  </a:schemeClr>
                </a:solidFill>
                <a:effectLst/>
                <a:uLnTx/>
                <a:uFillTx/>
                <a:latin typeface="Arial" pitchFamily="34" charset="0"/>
                <a:ea typeface="+mn-ea"/>
                <a:cs typeface="Arial" pitchFamily="34" charset="0"/>
              </a:rPr>
              <a:t>© 2017 Ace Hardware Corporation. All Rights Reserved. Proprietary and Confidential</a:t>
            </a:r>
          </a:p>
        </p:txBody>
      </p:sp>
      <p:cxnSp>
        <p:nvCxnSpPr>
          <p:cNvPr id="9" name="Straight Connector 8"/>
          <p:cNvCxnSpPr/>
          <p:nvPr userDrawn="1"/>
        </p:nvCxnSpPr>
        <p:spPr>
          <a:xfrm>
            <a:off x="203200" y="685800"/>
            <a:ext cx="11785600" cy="0"/>
          </a:xfrm>
          <a:prstGeom prst="line">
            <a:avLst/>
          </a:prstGeom>
          <a:ln w="19050" cmpd="sng">
            <a:solidFill>
              <a:srgbClr val="DC002A"/>
            </a:solidFill>
          </a:ln>
        </p:spPr>
        <p:style>
          <a:lnRef idx="1">
            <a:schemeClr val="dk1"/>
          </a:lnRef>
          <a:fillRef idx="0">
            <a:schemeClr val="dk1"/>
          </a:fillRef>
          <a:effectRef idx="0">
            <a:schemeClr val="dk1"/>
          </a:effectRef>
          <a:fontRef idx="minor">
            <a:schemeClr val="tx1"/>
          </a:fontRef>
        </p:style>
      </p:cxnSp>
      <p:pic>
        <p:nvPicPr>
          <p:cNvPr id="11" name="Picture 10" descr="117673_AHP_PPTitle_Template_1.png"/>
          <p:cNvPicPr>
            <a:picLocks/>
          </p:cNvPicPr>
          <p:nvPr userDrawn="1"/>
        </p:nvPicPr>
        <p:blipFill rotWithShape="1">
          <a:blip r:embed="rId2"/>
          <a:srcRect l="30555" t="51582" r="30833" b="22985"/>
          <a:stretch/>
        </p:blipFill>
        <p:spPr>
          <a:xfrm>
            <a:off x="10667693" y="6271686"/>
            <a:ext cx="1219507" cy="465552"/>
          </a:xfrm>
          <a:prstGeom prst="rect">
            <a:avLst/>
          </a:prstGeom>
        </p:spPr>
      </p:pic>
    </p:spTree>
    <p:extLst>
      <p:ext uri="{BB962C8B-B14F-4D97-AF65-F5344CB8AC3E}">
        <p14:creationId xmlns:p14="http://schemas.microsoft.com/office/powerpoint/2010/main" val="1447613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4800" y="1371600"/>
            <a:ext cx="11684000" cy="4876800"/>
          </a:xfrm>
        </p:spPr>
        <p:txBody>
          <a:bodyPr/>
          <a:lstStyle>
            <a:lvl1pPr>
              <a:defRPr sz="28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idx="11"/>
          </p:nvPr>
        </p:nvSpPr>
        <p:spPr>
          <a:xfrm>
            <a:off x="694267" y="169863"/>
            <a:ext cx="9448800" cy="715962"/>
          </a:xfrm>
        </p:spPr>
        <p:txBody>
          <a:bodyPr/>
          <a:lstStyle>
            <a:lvl1pPr>
              <a:defRPr sz="3200" baseline="0">
                <a:latin typeface="Arial" pitchFamily="34" charset="0"/>
              </a:defRPr>
            </a:lvl1pPr>
          </a:lstStyle>
          <a:p>
            <a:r>
              <a:rPr lang="en-US"/>
              <a:t>Click to edit Master title style</a:t>
            </a:r>
            <a:endParaRPr lang="en-US" dirty="0"/>
          </a:p>
        </p:txBody>
      </p:sp>
      <p:sp>
        <p:nvSpPr>
          <p:cNvPr id="5" name="Rectangle 6">
            <a:extLst>
              <a:ext uri="{FF2B5EF4-FFF2-40B4-BE49-F238E27FC236}">
                <a16:creationId xmlns:a16="http://schemas.microsoft.com/office/drawing/2014/main" id="{896AA19A-F55C-4783-89AF-27BAA38EE18F}"/>
              </a:ext>
            </a:extLst>
          </p:cNvPr>
          <p:cNvSpPr>
            <a:spLocks noGrp="1" noChangeArrowheads="1"/>
          </p:cNvSpPr>
          <p:nvPr>
            <p:ph type="sldNum" sz="quarter" idx="12"/>
          </p:nvPr>
        </p:nvSpPr>
        <p:spPr>
          <a:ln/>
        </p:spPr>
        <p:txBody>
          <a:bodyPr/>
          <a:lstStyle>
            <a:lvl1pPr>
              <a:defRPr/>
            </a:lvl1pPr>
          </a:lstStyle>
          <a:p>
            <a:pPr>
              <a:defRPr/>
            </a:pPr>
            <a:fld id="{2CE0191C-C402-41A9-A514-B47B5148BF30}" type="slidenum">
              <a:rPr lang="en-US" altLang="en-US"/>
              <a:pPr>
                <a:defRPr/>
              </a:pPr>
              <a:t>‹#›</a:t>
            </a:fld>
            <a:endParaRPr lang="en-US" altLang="en-US" dirty="0"/>
          </a:p>
        </p:txBody>
      </p:sp>
    </p:spTree>
    <p:extLst>
      <p:ext uri="{BB962C8B-B14F-4D97-AF65-F5344CB8AC3E}">
        <p14:creationId xmlns:p14="http://schemas.microsoft.com/office/powerpoint/2010/main" val="4050322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B4F584F8-9938-4AE0-B2D0-5DDFA0D84002}"/>
              </a:ext>
            </a:extLst>
          </p:cNvPr>
          <p:cNvSpPr>
            <a:spLocks noGrp="1" noChangeArrowheads="1"/>
          </p:cNvSpPr>
          <p:nvPr>
            <p:ph type="dt" sz="half" idx="10"/>
          </p:nvPr>
        </p:nvSpPr>
        <p:spPr>
          <a:xfrm>
            <a:off x="0" y="0"/>
            <a:ext cx="0" cy="0"/>
          </a:xfrm>
        </p:spPr>
        <p:txBody>
          <a:bodyPr/>
          <a:lstStyle>
            <a:lvl1pPr eaLnBrk="1" hangingPunct="1">
              <a:defRPr/>
            </a:lvl1pPr>
          </a:lstStyle>
          <a:p>
            <a:pPr>
              <a:defRPr/>
            </a:pPr>
            <a:endParaRPr lang="en-US" dirty="0"/>
          </a:p>
        </p:txBody>
      </p:sp>
      <p:sp>
        <p:nvSpPr>
          <p:cNvPr id="3" name="Rectangle 14">
            <a:extLst>
              <a:ext uri="{FF2B5EF4-FFF2-40B4-BE49-F238E27FC236}">
                <a16:creationId xmlns:a16="http://schemas.microsoft.com/office/drawing/2014/main" id="{15E5AC3C-65C9-4D9B-8947-7B333C1A3774}"/>
              </a:ext>
            </a:extLst>
          </p:cNvPr>
          <p:cNvSpPr>
            <a:spLocks noGrp="1" noChangeArrowheads="1"/>
          </p:cNvSpPr>
          <p:nvPr>
            <p:ph type="ftr" sz="quarter" idx="11"/>
          </p:nvPr>
        </p:nvSpPr>
        <p:spPr>
          <a:xfrm>
            <a:off x="0" y="0"/>
            <a:ext cx="0" cy="0"/>
          </a:xfrm>
        </p:spPr>
        <p:txBody>
          <a:bodyPr/>
          <a:lstStyle>
            <a:lvl1pPr eaLnBrk="1" hangingPunct="1">
              <a:defRPr/>
            </a:lvl1pPr>
          </a:lstStyle>
          <a:p>
            <a:pPr>
              <a:defRPr/>
            </a:pPr>
            <a:endParaRPr lang="en-US" dirty="0"/>
          </a:p>
        </p:txBody>
      </p:sp>
      <p:sp>
        <p:nvSpPr>
          <p:cNvPr id="4" name="Rectangle 15">
            <a:extLst>
              <a:ext uri="{FF2B5EF4-FFF2-40B4-BE49-F238E27FC236}">
                <a16:creationId xmlns:a16="http://schemas.microsoft.com/office/drawing/2014/main" id="{826652ED-F962-4E47-B209-528B8C86978E}"/>
              </a:ext>
            </a:extLst>
          </p:cNvPr>
          <p:cNvSpPr>
            <a:spLocks noGrp="1" noChangeArrowheads="1"/>
          </p:cNvSpPr>
          <p:nvPr>
            <p:ph type="sldNum" sz="quarter" idx="12"/>
          </p:nvPr>
        </p:nvSpPr>
        <p:spPr>
          <a:xfrm>
            <a:off x="0" y="0"/>
            <a:ext cx="0" cy="0"/>
          </a:xfrm>
        </p:spPr>
        <p:txBody>
          <a:bodyPr/>
          <a:lstStyle>
            <a:lvl1pPr eaLnBrk="1" hangingPunct="1">
              <a:defRPr/>
            </a:lvl1pPr>
          </a:lstStyle>
          <a:p>
            <a:pPr>
              <a:defRPr/>
            </a:pPr>
            <a:fld id="{F16DC521-68EB-41C8-B2D5-712593F55A4C}" type="slidenum">
              <a:rPr lang="en-US"/>
              <a:pPr>
                <a:defRPr/>
              </a:pPr>
              <a:t>‹#›</a:t>
            </a:fld>
            <a:endParaRPr lang="en-US" dirty="0"/>
          </a:p>
        </p:txBody>
      </p:sp>
    </p:spTree>
    <p:extLst>
      <p:ext uri="{BB962C8B-B14F-4D97-AF65-F5344CB8AC3E}">
        <p14:creationId xmlns:p14="http://schemas.microsoft.com/office/powerpoint/2010/main" val="661806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a:srcRect/>
          <a:stretch>
            <a:fillRect/>
          </a:stretch>
        </a:blipFill>
        <a:effectLst/>
      </p:bgPr>
    </p:bg>
    <p:spTree>
      <p:nvGrpSpPr>
        <p:cNvPr id="1" name=""/>
        <p:cNvGrpSpPr/>
        <p:nvPr/>
      </p:nvGrpSpPr>
      <p:grpSpPr>
        <a:xfrm>
          <a:off x="0" y="0"/>
          <a:ext cx="0" cy="0"/>
          <a:chOff x="0" y="0"/>
          <a:chExt cx="0" cy="0"/>
        </a:xfrm>
      </p:grpSpPr>
      <p:pic>
        <p:nvPicPr>
          <p:cNvPr id="1026" name="Picture 3" descr="C:\Documents and Settings\jolbera\My Documents\Documents\2ndpagex.jpg"/>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8775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gs1us.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s1us.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acehardware-vendors.com/locations/become_an_ace_supplier/vendor_manual/pdfs/vendor-manual.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pixabay.com/en/pool-ball-number-1-sphere-game-923824/" TargetMode="External"/><Relationship Id="rId5" Type="http://schemas.openxmlformats.org/officeDocument/2006/relationships/image" Target="../media/image11.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s://pixabay.com/en/pool-ball-number-1-sphere-game-923824/" TargetMode="Externa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pixabay.com/en/pool-ball-number-1-sphere-game-923824/" TargetMode="External"/><Relationship Id="rId5" Type="http://schemas.openxmlformats.org/officeDocument/2006/relationships/image" Target="../media/image11.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drdeborahserani.blogspot.com/2010_04_01_archive.html" TargetMode="Externa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pixabay.com/en/cartoon-eyes-look-looking-anatomy-313457/" TargetMode="External"/><Relationship Id="rId5" Type="http://schemas.openxmlformats.org/officeDocument/2006/relationships/image" Target="../media/image21.jp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grantgoddess.blogspot.com/2010/07/grant-writing-mistakes-to-avoid.html" TargetMode="External"/><Relationship Id="rId5" Type="http://schemas.openxmlformats.org/officeDocument/2006/relationships/image" Target="../media/image24.jp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gs1us.org/" TargetMode="External"/><Relationship Id="rId3" Type="http://schemas.openxmlformats.org/officeDocument/2006/relationships/hyperlink" Target="http://peter.baumgartner.name/2014/05/23/double-blind-review-ein-fallbeispiel/" TargetMode="External"/><Relationship Id="rId7" Type="http://schemas.openxmlformats.org/officeDocument/2006/relationships/hyperlink" Target="http://commons.wikimedia.org/wiki/File:Approve.svg" TargetMode="External"/><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hyperlink" Target="https://www.flickr.com/photos/155416046@N05/35473335420" TargetMode="External"/><Relationship Id="rId5" Type="http://schemas.openxmlformats.org/officeDocument/2006/relationships/hyperlink" Target="https://pixabay.com/en/road-sign-right-of-way-test-361514/" TargetMode="External"/><Relationship Id="rId10" Type="http://schemas.openxmlformats.org/officeDocument/2006/relationships/image" Target="../media/image32.jpg"/><Relationship Id="rId4" Type="http://schemas.openxmlformats.org/officeDocument/2006/relationships/image" Target="../media/image30.png"/><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mailto:cfritz@acehardware.com"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hyperlink" Target="https://letterstotwilight.wordpress.com/2009/12/16/twilosophy-i-am-not-the-number-1-twilight-fan/"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takers@acehardware.com" TargetMode="External"/><Relationship Id="rId2" Type="http://schemas.openxmlformats.org/officeDocument/2006/relationships/hyperlink" Target="http://www.acehardware-vendors.com/locations/become_an_ace_supplier/barcodes/pdfs/GS1-Package-Measurement-Rules.pdf" TargetMode="External"/><Relationship Id="rId1" Type="http://schemas.openxmlformats.org/officeDocument/2006/relationships/slideLayout" Target="../slideLayouts/slideLayout13.xml"/><Relationship Id="rId4" Type="http://schemas.openxmlformats.org/officeDocument/2006/relationships/hyperlink" Target="mailto:WMDomestics@acehardware.com"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48.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hyperlink" Target="http://www.acehardware-vendors.com/" TargetMode="External"/><Relationship Id="rId2" Type="http://schemas.openxmlformats.org/officeDocument/2006/relationships/hyperlink" Target="mailto:lnaum@acehardware.com" TargetMode="Externa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hyperlink" Target="mailto:inboundtraffic@acehardware.com"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inboundtraffic@acehardware.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acehardware-vendors.com/"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www.acehardware-vendors.com/"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www.acehardware-vendors.com/"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3.gif"/></Relationships>
</file>

<file path=ppt/slides/_rels/slide90.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8.gif"/><Relationship Id="rId5" Type="http://schemas.openxmlformats.org/officeDocument/2006/relationships/image" Target="../media/image77.png"/><Relationship Id="rId4" Type="http://schemas.openxmlformats.org/officeDocument/2006/relationships/image" Target="../media/image76.png"/></Relationships>
</file>

<file path=ppt/slides/_rels/slide9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10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apps.acehardware-vendors.com/locations/vendor_compliance/vendor_assessments/index.asp"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90.jpg"/><Relationship Id="rId4" Type="http://schemas.openxmlformats.org/officeDocument/2006/relationships/hyperlink" Target="mailto:sfurey@acehardware.com"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mailto:sfurey@acehardware.com"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mailto:tvry@acehardware.com" TargetMode="External"/><Relationship Id="rId5" Type="http://schemas.openxmlformats.org/officeDocument/2006/relationships/hyperlink" Target="mailto:akraus@acehardware.com" TargetMode="External"/><Relationship Id="rId4" Type="http://schemas.openxmlformats.org/officeDocument/2006/relationships/hyperlink" Target="mailto:tmalo@acehardware.com"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52D3F7-4EA0-4F45-BC86-DC42BECD41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063" y="0"/>
            <a:ext cx="9991873" cy="2470257"/>
          </a:xfrm>
          <a:prstGeom prst="rect">
            <a:avLst/>
          </a:prstGeom>
        </p:spPr>
      </p:pic>
      <p:sp>
        <p:nvSpPr>
          <p:cNvPr id="5" name="TextBox 4">
            <a:extLst>
              <a:ext uri="{FF2B5EF4-FFF2-40B4-BE49-F238E27FC236}">
                <a16:creationId xmlns:a16="http://schemas.microsoft.com/office/drawing/2014/main" id="{D3F0F4EB-5D5B-4211-80C0-6B211648D843}"/>
              </a:ext>
            </a:extLst>
          </p:cNvPr>
          <p:cNvSpPr txBox="1"/>
          <p:nvPr/>
        </p:nvSpPr>
        <p:spPr>
          <a:xfrm>
            <a:off x="-1" y="2659116"/>
            <a:ext cx="12192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Day 1: Princeton, IL RSC Tour &amp; Seminar</a:t>
            </a:r>
          </a:p>
        </p:txBody>
      </p:sp>
      <p:sp>
        <p:nvSpPr>
          <p:cNvPr id="6" name="TextBox 5">
            <a:extLst>
              <a:ext uri="{FF2B5EF4-FFF2-40B4-BE49-F238E27FC236}">
                <a16:creationId xmlns:a16="http://schemas.microsoft.com/office/drawing/2014/main" id="{D8282BD9-C625-4EA6-83C2-539D5F0575BD}"/>
              </a:ext>
            </a:extLst>
          </p:cNvPr>
          <p:cNvSpPr txBox="1"/>
          <p:nvPr/>
        </p:nvSpPr>
        <p:spPr>
          <a:xfrm>
            <a:off x="0" y="3429000"/>
            <a:ext cx="12192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Tuesday, </a:t>
            </a:r>
            <a:r>
              <a:rPr lang="en-US" sz="2800" dirty="0">
                <a:solidFill>
                  <a:prstClr val="black"/>
                </a:solidFill>
                <a:latin typeface="Arial"/>
                <a:cs typeface="Arial" panose="020B0604020202020204" pitchFamily="34" charset="0"/>
              </a:rPr>
              <a:t>February 18</a:t>
            </a:r>
            <a:r>
              <a:rPr lang="en-US" sz="2800" baseline="30000" dirty="0">
                <a:solidFill>
                  <a:prstClr val="black"/>
                </a:solidFill>
                <a:latin typeface="Arial"/>
                <a:cs typeface="Arial" panose="020B0604020202020204" pitchFamily="34" charset="0"/>
              </a:rPr>
              <a:t>th</a:t>
            </a:r>
            <a:r>
              <a:rPr lang="en-US" sz="2800" dirty="0">
                <a:solidFill>
                  <a:prstClr val="black"/>
                </a:solidFill>
                <a:latin typeface="Arial"/>
                <a:cs typeface="Arial" panose="020B0604020202020204" pitchFamily="34" charset="0"/>
              </a:rPr>
              <a:t>, 2020</a:t>
            </a:r>
            <a:endParaRPr kumimoji="0" lang="en-US" sz="2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400137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AF42301-3F16-4636-B758-46D578634E4E}"/>
              </a:ext>
            </a:extLst>
          </p:cNvPr>
          <p:cNvSpPr>
            <a:spLocks noGrp="1"/>
          </p:cNvSpPr>
          <p:nvPr>
            <p:ph type="ctrTitle"/>
          </p:nvPr>
        </p:nvSpPr>
        <p:spPr bwMode="auto">
          <a:xfrm>
            <a:off x="1676400" y="685800"/>
            <a:ext cx="8839200" cy="190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a:cs typeface="Calibri" panose="020F0502020204030204" pitchFamily="34" charset="0"/>
              </a:rPr>
              <a:t>Welcome to </a:t>
            </a:r>
            <a:br>
              <a:rPr lang="en-US" altLang="en-US" dirty="0">
                <a:cs typeface="Calibri" panose="020F0502020204030204" pitchFamily="34" charset="0"/>
              </a:rPr>
            </a:br>
            <a:r>
              <a:rPr lang="en-US" altLang="en-US" dirty="0">
                <a:cs typeface="Calibri" panose="020F0502020204030204" pitchFamily="34" charset="0"/>
              </a:rPr>
              <a:t>Princeton Ace RSC!</a:t>
            </a:r>
          </a:p>
        </p:txBody>
      </p:sp>
      <p:sp>
        <p:nvSpPr>
          <p:cNvPr id="3" name="Subtitle 2">
            <a:extLst>
              <a:ext uri="{FF2B5EF4-FFF2-40B4-BE49-F238E27FC236}">
                <a16:creationId xmlns:a16="http://schemas.microsoft.com/office/drawing/2014/main" id="{BF04E132-CBF3-4B35-99E1-31D759B18ED0}"/>
              </a:ext>
            </a:extLst>
          </p:cNvPr>
          <p:cNvSpPr>
            <a:spLocks noGrp="1"/>
          </p:cNvSpPr>
          <p:nvPr>
            <p:ph type="subTitle" idx="1"/>
          </p:nvPr>
        </p:nvSpPr>
        <p:spPr>
          <a:xfrm>
            <a:off x="842963" y="2895600"/>
            <a:ext cx="10358437" cy="1066800"/>
          </a:xfrm>
        </p:spPr>
        <p:txBody>
          <a:bodyPr/>
          <a:lstStyle/>
          <a:p>
            <a:pPr>
              <a:defRPr/>
            </a:pPr>
            <a:r>
              <a:rPr lang="en-US" dirty="0">
                <a:solidFill>
                  <a:schemeClr val="bg1">
                    <a:lumMod val="50000"/>
                  </a:schemeClr>
                </a:solidFill>
                <a:latin typeface="+mj-lt"/>
                <a:cs typeface="Calibri" panose="020F0502020204030204" pitchFamily="34" charset="0"/>
              </a:rPr>
              <a:t>Joe Weber – Princeton RSC Manager</a:t>
            </a:r>
          </a:p>
          <a:p>
            <a:pPr>
              <a:defRPr/>
            </a:pPr>
            <a:r>
              <a:rPr lang="en-US" dirty="0">
                <a:solidFill>
                  <a:schemeClr val="bg1">
                    <a:lumMod val="50000"/>
                  </a:schemeClr>
                </a:solidFill>
                <a:latin typeface="+mj-lt"/>
              </a:rPr>
              <a:t>Nick Oertel - Warehouse Manager </a:t>
            </a:r>
            <a:endParaRPr lang="en-US" dirty="0">
              <a:solidFill>
                <a:schemeClr val="bg1">
                  <a:lumMod val="50000"/>
                </a:schemeClr>
              </a:solidFill>
              <a:latin typeface="+mj-lt"/>
              <a:cs typeface="Calibri" panose="020F0502020204030204" pitchFamily="34" charset="0"/>
            </a:endParaRPr>
          </a:p>
          <a:p>
            <a:pPr>
              <a:defRPr/>
            </a:pPr>
            <a:endParaRPr lang="en-US" b="1" dirty="0">
              <a:solidFill>
                <a:schemeClr val="tx1"/>
              </a:solidFill>
              <a:latin typeface="+mj-lt"/>
              <a:cs typeface="Calibri" panose="020F0502020204030204" pitchFamily="34" charset="0"/>
            </a:endParaRPr>
          </a:p>
          <a:p>
            <a:pPr eaLnBrk="1" fontAlgn="auto" hangingPunct="1">
              <a:spcAft>
                <a:spcPts val="0"/>
              </a:spcAft>
              <a:defRPr/>
            </a:pPr>
            <a:endParaRPr lang="en-US" dirty="0">
              <a:solidFill>
                <a:schemeClr val="tx1"/>
              </a:solidFill>
              <a:latin typeface="+mj-lt"/>
            </a:endParaRPr>
          </a:p>
        </p:txBody>
      </p:sp>
    </p:spTree>
    <p:extLst>
      <p:ext uri="{BB962C8B-B14F-4D97-AF65-F5344CB8AC3E}">
        <p14:creationId xmlns:p14="http://schemas.microsoft.com/office/powerpoint/2010/main" val="4002881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rot="16200000">
            <a:off x="-1660170" y="2370596"/>
            <a:ext cx="4942467" cy="1325563"/>
          </a:xfrm>
        </p:spPr>
        <p:txBody>
          <a:bodyPr>
            <a:noAutofit/>
          </a:bodyPr>
          <a:lstStyle/>
          <a:p>
            <a:r>
              <a:rPr lang="en-US" sz="9600" b="1" u="sng" dirty="0"/>
              <a:t>Agenda</a:t>
            </a:r>
          </a:p>
        </p:txBody>
      </p:sp>
      <p:graphicFrame>
        <p:nvGraphicFramePr>
          <p:cNvPr id="4" name="Table 3">
            <a:extLst>
              <a:ext uri="{FF2B5EF4-FFF2-40B4-BE49-F238E27FC236}">
                <a16:creationId xmlns:a16="http://schemas.microsoft.com/office/drawing/2014/main" id="{F6B28866-D349-44F5-A31D-AD2088A2AD36}"/>
              </a:ext>
            </a:extLst>
          </p:cNvPr>
          <p:cNvGraphicFramePr>
            <a:graphicFrameLocks noGrp="1"/>
          </p:cNvGraphicFramePr>
          <p:nvPr>
            <p:extLst>
              <p:ext uri="{D42A27DB-BD31-4B8C-83A1-F6EECF244321}">
                <p14:modId xmlns:p14="http://schemas.microsoft.com/office/powerpoint/2010/main" val="594148134"/>
              </p:ext>
            </p:extLst>
          </p:nvPr>
        </p:nvGraphicFramePr>
        <p:xfrm>
          <a:off x="2681283" y="135510"/>
          <a:ext cx="6771635" cy="6032190"/>
        </p:xfrm>
        <a:graphic>
          <a:graphicData uri="http://schemas.openxmlformats.org/drawingml/2006/table">
            <a:tbl>
              <a:tblPr>
                <a:tableStyleId>{5DA37D80-6434-44D0-A028-1B22A696006F}</a:tableStyleId>
              </a:tblPr>
              <a:tblGrid>
                <a:gridCol w="1207226">
                  <a:extLst>
                    <a:ext uri="{9D8B030D-6E8A-4147-A177-3AD203B41FA5}">
                      <a16:colId xmlns:a16="http://schemas.microsoft.com/office/drawing/2014/main" val="3906644960"/>
                    </a:ext>
                  </a:extLst>
                </a:gridCol>
                <a:gridCol w="5564409">
                  <a:extLst>
                    <a:ext uri="{9D8B030D-6E8A-4147-A177-3AD203B41FA5}">
                      <a16:colId xmlns:a16="http://schemas.microsoft.com/office/drawing/2014/main" val="3956277935"/>
                    </a:ext>
                  </a:extLst>
                </a:gridCol>
              </a:tblGrid>
              <a:tr h="555730">
                <a:tc>
                  <a:txBody>
                    <a:bodyPr/>
                    <a:lstStyle/>
                    <a:p>
                      <a:pPr algn="l" fontAlgn="b"/>
                      <a:r>
                        <a:rPr lang="en-US" sz="1800" b="1" u="none" strike="noStrike" dirty="0">
                          <a:effectLst/>
                          <a:latin typeface="+mj-lt"/>
                        </a:rPr>
                        <a:t> Time</a:t>
                      </a:r>
                      <a:endParaRPr lang="en-US" sz="1800" b="1" i="0" u="none" strike="noStrike" dirty="0">
                        <a:solidFill>
                          <a:srgbClr val="000000"/>
                        </a:solidFill>
                        <a:effectLst/>
                        <a:latin typeface="+mj-lt"/>
                      </a:endParaRPr>
                    </a:p>
                  </a:txBody>
                  <a:tcPr marL="6350" marR="6350" marT="6350" marB="0" anchor="ctr"/>
                </a:tc>
                <a:tc>
                  <a:txBody>
                    <a:bodyPr/>
                    <a:lstStyle/>
                    <a:p>
                      <a:pPr algn="l" fontAlgn="b"/>
                      <a:r>
                        <a:rPr lang="en-US" sz="1800" b="1" u="none" strike="noStrike" dirty="0">
                          <a:effectLst/>
                          <a:latin typeface="+mj-lt"/>
                        </a:rPr>
                        <a:t> Topic</a:t>
                      </a:r>
                      <a:endParaRPr lang="en-US" sz="1800" b="1" i="0" u="none" strike="noStrike" dirty="0">
                        <a:solidFill>
                          <a:srgbClr val="000000"/>
                        </a:solidFill>
                        <a:effectLst/>
                        <a:latin typeface="+mj-lt"/>
                      </a:endParaRPr>
                    </a:p>
                  </a:txBody>
                  <a:tcPr marL="6350" marR="6350" marT="6350" marB="0" anchor="ctr"/>
                </a:tc>
                <a:extLst>
                  <a:ext uri="{0D108BD9-81ED-4DB2-BD59-A6C34878D82A}">
                    <a16:rowId xmlns:a16="http://schemas.microsoft.com/office/drawing/2014/main" val="1924088715"/>
                  </a:ext>
                </a:extLst>
              </a:tr>
              <a:tr h="501291">
                <a:tc>
                  <a:txBody>
                    <a:bodyPr/>
                    <a:lstStyle/>
                    <a:p>
                      <a:pPr algn="l" fontAlgn="b"/>
                      <a:r>
                        <a:rPr lang="en-US" sz="1800" b="0" i="0" u="none" strike="noStrike" dirty="0">
                          <a:solidFill>
                            <a:srgbClr val="000000"/>
                          </a:solidFill>
                          <a:effectLst/>
                          <a:latin typeface="+mj-lt"/>
                        </a:rPr>
                        <a:t> 10:00 am</a:t>
                      </a:r>
                    </a:p>
                  </a:txBody>
                  <a:tcPr marL="6350" marR="6350" marT="6350" marB="0" anchor="ctr"/>
                </a:tc>
                <a:tc>
                  <a:txBody>
                    <a:bodyPr/>
                    <a:lstStyle/>
                    <a:p>
                      <a:pPr algn="l" fontAlgn="b"/>
                      <a:r>
                        <a:rPr lang="en-US" sz="1800" b="0" i="0" u="none" strike="noStrike" dirty="0">
                          <a:solidFill>
                            <a:srgbClr val="000000"/>
                          </a:solidFill>
                          <a:effectLst/>
                          <a:latin typeface="+mj-lt"/>
                        </a:rPr>
                        <a:t> Welcome to Princeton</a:t>
                      </a:r>
                    </a:p>
                  </a:txBody>
                  <a:tcPr marL="6350" marR="6350" marT="6350" marB="0" anchor="ctr"/>
                </a:tc>
                <a:extLst>
                  <a:ext uri="{0D108BD9-81ED-4DB2-BD59-A6C34878D82A}">
                    <a16:rowId xmlns:a16="http://schemas.microsoft.com/office/drawing/2014/main" val="776035556"/>
                  </a:ext>
                </a:extLst>
              </a:tr>
              <a:tr h="501291">
                <a:tc>
                  <a:txBody>
                    <a:bodyPr/>
                    <a:lstStyle/>
                    <a:p>
                      <a:pPr algn="l" fontAlgn="b"/>
                      <a:r>
                        <a:rPr lang="en-US" sz="1800" u="none" strike="noStrike" dirty="0">
                          <a:effectLst/>
                          <a:latin typeface="+mj-lt"/>
                        </a:rPr>
                        <a:t> 10:30 am</a:t>
                      </a:r>
                      <a:endParaRPr lang="en-US" sz="1800" b="0" i="0" u="none" strike="noStrike" dirty="0">
                        <a:solidFill>
                          <a:srgbClr val="000000"/>
                        </a:solidFill>
                        <a:effectLst/>
                        <a:latin typeface="+mj-lt"/>
                      </a:endParaRPr>
                    </a:p>
                  </a:txBody>
                  <a:tcPr marL="6350" marR="6350" marT="6350" marB="0" anchor="ctr"/>
                </a:tc>
                <a:tc>
                  <a:txBody>
                    <a:bodyPr/>
                    <a:lstStyle/>
                    <a:p>
                      <a:pPr algn="l" fontAlgn="b"/>
                      <a:r>
                        <a:rPr lang="en-US" sz="1800" u="none" strike="noStrike" dirty="0">
                          <a:effectLst/>
                          <a:latin typeface="+mj-lt"/>
                        </a:rPr>
                        <a:t> Barcodes</a:t>
                      </a:r>
                      <a:endParaRPr lang="en-US" sz="1800" b="0" i="0" u="none" strike="noStrike" dirty="0">
                        <a:solidFill>
                          <a:srgbClr val="000000"/>
                        </a:solidFill>
                        <a:effectLst/>
                        <a:latin typeface="+mj-lt"/>
                      </a:endParaRPr>
                    </a:p>
                  </a:txBody>
                  <a:tcPr marL="6350" marR="6350" marT="6350" marB="0" anchor="ctr"/>
                </a:tc>
                <a:extLst>
                  <a:ext uri="{0D108BD9-81ED-4DB2-BD59-A6C34878D82A}">
                    <a16:rowId xmlns:a16="http://schemas.microsoft.com/office/drawing/2014/main" val="924735841"/>
                  </a:ext>
                </a:extLst>
              </a:tr>
              <a:tr h="501291">
                <a:tc>
                  <a:txBody>
                    <a:bodyPr/>
                    <a:lstStyle/>
                    <a:p>
                      <a:pPr algn="l" fontAlgn="b"/>
                      <a:r>
                        <a:rPr lang="en-US" sz="1800" b="0" i="0" u="none" strike="noStrike" dirty="0">
                          <a:solidFill>
                            <a:srgbClr val="000000"/>
                          </a:solidFill>
                          <a:effectLst/>
                          <a:latin typeface="+mj-lt"/>
                        </a:rPr>
                        <a:t> 11:00 am</a:t>
                      </a:r>
                    </a:p>
                  </a:txBody>
                  <a:tcPr marL="6350" marR="6350" marT="6350" marB="0" anchor="ctr"/>
                </a:tc>
                <a:tc>
                  <a:txBody>
                    <a:bodyPr/>
                    <a:lstStyle/>
                    <a:p>
                      <a:pPr algn="l" fontAlgn="b"/>
                      <a:r>
                        <a:rPr lang="en-US" sz="1800" u="none" strike="noStrike" dirty="0">
                          <a:effectLst/>
                          <a:latin typeface="+mj-lt"/>
                        </a:rPr>
                        <a:t> Weights &amp; Measures</a:t>
                      </a:r>
                      <a:endParaRPr lang="en-US" sz="1800" b="0" i="0" u="none" strike="noStrike" dirty="0">
                        <a:solidFill>
                          <a:srgbClr val="000000"/>
                        </a:solidFill>
                        <a:effectLst/>
                        <a:latin typeface="+mj-lt"/>
                      </a:endParaRPr>
                    </a:p>
                  </a:txBody>
                  <a:tcPr marL="6350" marR="6350" marT="6350" marB="0" anchor="ctr"/>
                </a:tc>
                <a:extLst>
                  <a:ext uri="{0D108BD9-81ED-4DB2-BD59-A6C34878D82A}">
                    <a16:rowId xmlns:a16="http://schemas.microsoft.com/office/drawing/2014/main" val="1278825991"/>
                  </a:ext>
                </a:extLst>
              </a:tr>
              <a:tr h="501291">
                <a:tc>
                  <a:txBody>
                    <a:bodyPr/>
                    <a:lstStyle/>
                    <a:p>
                      <a:pPr algn="l" fontAlgn="b"/>
                      <a:r>
                        <a:rPr lang="en-US" sz="1800" b="0" i="0" u="none" strike="noStrike" dirty="0">
                          <a:solidFill>
                            <a:srgbClr val="000000"/>
                          </a:solidFill>
                          <a:effectLst/>
                          <a:latin typeface="+mj-lt"/>
                        </a:rPr>
                        <a:t> 11:30 am</a:t>
                      </a:r>
                    </a:p>
                  </a:txBody>
                  <a:tcPr marL="6350" marR="6350" marT="6350" marB="0" anchor="ctr"/>
                </a:tc>
                <a:tc>
                  <a:txBody>
                    <a:bodyPr/>
                    <a:lstStyle/>
                    <a:p>
                      <a:pPr algn="l" fontAlgn="b"/>
                      <a:r>
                        <a:rPr lang="en-US" sz="1800" u="none" strike="noStrike" dirty="0">
                          <a:effectLst/>
                          <a:latin typeface="+mj-lt"/>
                        </a:rPr>
                        <a:t> Quick Response</a:t>
                      </a:r>
                      <a:endParaRPr lang="en-US" sz="1800" b="0" i="0" u="none" strike="noStrike" dirty="0">
                        <a:solidFill>
                          <a:srgbClr val="000000"/>
                        </a:solidFill>
                        <a:effectLst/>
                        <a:latin typeface="+mj-lt"/>
                      </a:endParaRPr>
                    </a:p>
                  </a:txBody>
                  <a:tcPr marL="6350" marR="6350" marT="6350" marB="0" anchor="ctr"/>
                </a:tc>
                <a:extLst>
                  <a:ext uri="{0D108BD9-81ED-4DB2-BD59-A6C34878D82A}">
                    <a16:rowId xmlns:a16="http://schemas.microsoft.com/office/drawing/2014/main" val="1780877355"/>
                  </a:ext>
                </a:extLst>
              </a:tr>
              <a:tr h="501291">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12:00 pm</a:t>
                      </a:r>
                    </a:p>
                  </a:txBody>
                  <a:tcPr marL="68580" marR="68580" marT="0" marB="0"/>
                </a:tc>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LUNCH</a:t>
                      </a:r>
                    </a:p>
                  </a:txBody>
                  <a:tcPr marL="68580" marR="68580" marT="0" marB="0"/>
                </a:tc>
                <a:extLst>
                  <a:ext uri="{0D108BD9-81ED-4DB2-BD59-A6C34878D82A}">
                    <a16:rowId xmlns:a16="http://schemas.microsoft.com/office/drawing/2014/main" val="4045517892"/>
                  </a:ext>
                </a:extLst>
              </a:tr>
              <a:tr h="501291">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12:30 pm</a:t>
                      </a:r>
                    </a:p>
                  </a:txBody>
                  <a:tcPr marL="68580" marR="68580" marT="0" marB="0"/>
                </a:tc>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RSC Tour</a:t>
                      </a:r>
                    </a:p>
                  </a:txBody>
                  <a:tcPr marL="68580" marR="68580" marT="0" marB="0"/>
                </a:tc>
                <a:extLst>
                  <a:ext uri="{0D108BD9-81ED-4DB2-BD59-A6C34878D82A}">
                    <a16:rowId xmlns:a16="http://schemas.microsoft.com/office/drawing/2014/main" val="582951446"/>
                  </a:ext>
                </a:extLst>
              </a:tr>
              <a:tr h="501291">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2:00 pm</a:t>
                      </a:r>
                    </a:p>
                  </a:txBody>
                  <a:tcPr marL="68580" marR="68580" marT="0" marB="0"/>
                </a:tc>
                <a:tc>
                  <a:txBody>
                    <a:bodyPr/>
                    <a:lstStyle/>
                    <a:p>
                      <a:pPr marL="0" marR="0">
                        <a:lnSpc>
                          <a:spcPct val="200000"/>
                        </a:lnSpc>
                        <a:spcBef>
                          <a:spcPts val="0"/>
                        </a:spcBef>
                        <a:spcAft>
                          <a:spcPts val="0"/>
                        </a:spcAft>
                      </a:pPr>
                      <a:r>
                        <a:rPr lang="en-US" sz="1800">
                          <a:effectLst/>
                          <a:latin typeface="+mj-lt"/>
                          <a:ea typeface="Times New Roman" panose="02020603050405020304" pitchFamily="18" charset="0"/>
                        </a:rPr>
                        <a:t>Traffic</a:t>
                      </a:r>
                    </a:p>
                  </a:txBody>
                  <a:tcPr marL="68580" marR="68580" marT="0" marB="0"/>
                </a:tc>
                <a:extLst>
                  <a:ext uri="{0D108BD9-81ED-4DB2-BD59-A6C34878D82A}">
                    <a16:rowId xmlns:a16="http://schemas.microsoft.com/office/drawing/2014/main" val="2612406293"/>
                  </a:ext>
                </a:extLst>
              </a:tr>
              <a:tr h="501291">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2:30 pm</a:t>
                      </a:r>
                    </a:p>
                  </a:txBody>
                  <a:tcPr marL="68580" marR="68580" marT="0" marB="0"/>
                </a:tc>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BREAK</a:t>
                      </a:r>
                    </a:p>
                  </a:txBody>
                  <a:tcPr marL="68580" marR="68580" marT="0" marB="0"/>
                </a:tc>
                <a:extLst>
                  <a:ext uri="{0D108BD9-81ED-4DB2-BD59-A6C34878D82A}">
                    <a16:rowId xmlns:a16="http://schemas.microsoft.com/office/drawing/2014/main" val="1638330453"/>
                  </a:ext>
                </a:extLst>
              </a:tr>
              <a:tr h="501291">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2:40 pm</a:t>
                      </a:r>
                    </a:p>
                  </a:txBody>
                  <a:tcPr marL="68580" marR="68580" marT="0" marB="0"/>
                </a:tc>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Inventory/Demand</a:t>
                      </a:r>
                    </a:p>
                  </a:txBody>
                  <a:tcPr marL="68580" marR="68580" marT="0" marB="0"/>
                </a:tc>
                <a:extLst>
                  <a:ext uri="{0D108BD9-81ED-4DB2-BD59-A6C34878D82A}">
                    <a16:rowId xmlns:a16="http://schemas.microsoft.com/office/drawing/2014/main" val="2208373338"/>
                  </a:ext>
                </a:extLst>
              </a:tr>
              <a:tr h="501291">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3:10 pm</a:t>
                      </a:r>
                    </a:p>
                  </a:txBody>
                  <a:tcPr marL="68580" marR="68580" marT="0" marB="0"/>
                </a:tc>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Supply Chain</a:t>
                      </a:r>
                    </a:p>
                  </a:txBody>
                  <a:tcPr marL="68580" marR="68580" marT="0" marB="0"/>
                </a:tc>
                <a:extLst>
                  <a:ext uri="{0D108BD9-81ED-4DB2-BD59-A6C34878D82A}">
                    <a16:rowId xmlns:a16="http://schemas.microsoft.com/office/drawing/2014/main" val="981978120"/>
                  </a:ext>
                </a:extLst>
              </a:tr>
              <a:tr h="428797">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4:00 pm</a:t>
                      </a:r>
                    </a:p>
                  </a:txBody>
                  <a:tcPr marL="68580" marR="68580" marT="0" marB="0"/>
                </a:tc>
                <a:tc>
                  <a:txBody>
                    <a:bodyPr/>
                    <a:lstStyle/>
                    <a:p>
                      <a:pPr marL="0" marR="0">
                        <a:lnSpc>
                          <a:spcPct val="200000"/>
                        </a:lnSpc>
                        <a:spcBef>
                          <a:spcPts val="0"/>
                        </a:spcBef>
                        <a:spcAft>
                          <a:spcPts val="0"/>
                        </a:spcAft>
                      </a:pPr>
                      <a:r>
                        <a:rPr lang="en-US" sz="1800" dirty="0">
                          <a:effectLst/>
                          <a:latin typeface="+mj-lt"/>
                          <a:ea typeface="Times New Roman" panose="02020603050405020304" pitchFamily="18" charset="0"/>
                        </a:rPr>
                        <a:t>Return to Oak Brook</a:t>
                      </a:r>
                    </a:p>
                  </a:txBody>
                  <a:tcPr marL="68580" marR="68580" marT="0" marB="0"/>
                </a:tc>
                <a:extLst>
                  <a:ext uri="{0D108BD9-81ED-4DB2-BD59-A6C34878D82A}">
                    <a16:rowId xmlns:a16="http://schemas.microsoft.com/office/drawing/2014/main" val="2342984171"/>
                  </a:ext>
                </a:extLst>
              </a:tr>
            </a:tbl>
          </a:graphicData>
        </a:graphic>
      </p:graphicFrame>
    </p:spTree>
    <p:extLst>
      <p:ext uri="{BB962C8B-B14F-4D97-AF65-F5344CB8AC3E}">
        <p14:creationId xmlns:p14="http://schemas.microsoft.com/office/powerpoint/2010/main" val="3948511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4F1C87-C22F-4D22-887B-08EFAB1AAE11}"/>
              </a:ext>
            </a:extLst>
          </p:cNvPr>
          <p:cNvSpPr>
            <a:spLocks noGrp="1"/>
          </p:cNvSpPr>
          <p:nvPr>
            <p:ph type="ctrTitle"/>
          </p:nvPr>
        </p:nvSpPr>
        <p:spPr>
          <a:xfrm>
            <a:off x="1524000" y="841432"/>
            <a:ext cx="9144000" cy="1409394"/>
          </a:xfrm>
        </p:spPr>
        <p:txBody>
          <a:bodyPr>
            <a:normAutofit/>
          </a:bodyPr>
          <a:lstStyle/>
          <a:p>
            <a:r>
              <a:rPr lang="en-US" dirty="0"/>
              <a:t>Barcodes</a:t>
            </a:r>
          </a:p>
        </p:txBody>
      </p:sp>
      <p:sp>
        <p:nvSpPr>
          <p:cNvPr id="6" name="Subtitle 2">
            <a:extLst>
              <a:ext uri="{FF2B5EF4-FFF2-40B4-BE49-F238E27FC236}">
                <a16:creationId xmlns:a16="http://schemas.microsoft.com/office/drawing/2014/main" id="{2F25E0D6-00D4-405B-8AED-03700AF349B0}"/>
              </a:ext>
            </a:extLst>
          </p:cNvPr>
          <p:cNvSpPr>
            <a:spLocks noGrp="1"/>
          </p:cNvSpPr>
          <p:nvPr>
            <p:ph type="subTitle" idx="1"/>
          </p:nvPr>
        </p:nvSpPr>
        <p:spPr>
          <a:xfrm>
            <a:off x="1524000" y="2728697"/>
            <a:ext cx="9144000" cy="1655762"/>
          </a:xfrm>
        </p:spPr>
        <p:txBody>
          <a:bodyPr/>
          <a:lstStyle/>
          <a:p>
            <a:r>
              <a:rPr lang="en-US" dirty="0">
                <a:solidFill>
                  <a:schemeClr val="bg1">
                    <a:lumMod val="50000"/>
                  </a:schemeClr>
                </a:solidFill>
              </a:rPr>
              <a:t>Chester Fritz, Senior Bar Code Analyst</a:t>
            </a:r>
          </a:p>
        </p:txBody>
      </p:sp>
    </p:spTree>
    <p:extLst>
      <p:ext uri="{BB962C8B-B14F-4D97-AF65-F5344CB8AC3E}">
        <p14:creationId xmlns:p14="http://schemas.microsoft.com/office/powerpoint/2010/main" val="3934646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r>
              <a:rPr lang="en-US" altLang="en-US" u="sng" dirty="0">
                <a:latin typeface="Arial" panose="020B0604020202020204" pitchFamily="34" charset="0"/>
                <a:cs typeface="Arial" panose="020B0604020202020204" pitchFamily="34" charset="0"/>
              </a:rPr>
              <a:t>Agenda &amp; Objectives</a:t>
            </a:r>
          </a:p>
        </p:txBody>
      </p:sp>
      <p:sp>
        <p:nvSpPr>
          <p:cNvPr id="2" name="Content Placeholder 2"/>
          <p:cNvSpPr>
            <a:spLocks noGrp="1"/>
          </p:cNvSpPr>
          <p:nvPr>
            <p:ph idx="1"/>
          </p:nvPr>
        </p:nvSpPr>
        <p:spPr bwMode="auto">
          <a:xfrm>
            <a:off x="609600" y="1120877"/>
            <a:ext cx="10972800" cy="50052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marL="0" indent="0">
              <a:buNone/>
              <a:defRPr/>
            </a:pPr>
            <a:r>
              <a:rPr lang="en-US" altLang="en-US" sz="3600" b="1" dirty="0">
                <a:solidFill>
                  <a:srgbClr val="FF0000"/>
                </a:solidFill>
                <a:latin typeface="Arial" panose="020B0604020202020204" pitchFamily="34" charset="0"/>
                <a:cs typeface="Arial" panose="020B0604020202020204" pitchFamily="34" charset="0"/>
              </a:rPr>
              <a:t>Agenda</a:t>
            </a:r>
            <a:r>
              <a:rPr lang="en-US" altLang="en-US" sz="4300" b="1" dirty="0">
                <a:solidFill>
                  <a:srgbClr val="FF0000"/>
                </a:solidFill>
                <a:latin typeface="Arial" panose="020B0604020202020204" pitchFamily="34" charset="0"/>
                <a:cs typeface="Arial" panose="020B0604020202020204" pitchFamily="34" charset="0"/>
              </a:rPr>
              <a:t> </a:t>
            </a:r>
            <a:endParaRPr lang="en-US" altLang="en-US" sz="1900" dirty="0">
              <a:solidFill>
                <a:srgbClr val="FF0000"/>
              </a:solidFill>
              <a:latin typeface="Arial" panose="020B0604020202020204" pitchFamily="34" charset="0"/>
              <a:cs typeface="Arial" panose="020B0604020202020204" pitchFamily="34" charset="0"/>
            </a:endParaRPr>
          </a:p>
          <a:p>
            <a:r>
              <a:rPr lang="en-US" altLang="en-US" sz="2600" dirty="0">
                <a:solidFill>
                  <a:prstClr val="black"/>
                </a:solidFill>
                <a:latin typeface="Arial" panose="020B0604020202020204" pitchFamily="34" charset="0"/>
                <a:cs typeface="Arial" panose="020B0604020202020204" pitchFamily="34" charset="0"/>
              </a:rPr>
              <a:t>Bar Code Requirements</a:t>
            </a:r>
          </a:p>
          <a:p>
            <a:r>
              <a:rPr lang="en-US" altLang="en-US" sz="2600" dirty="0">
                <a:solidFill>
                  <a:prstClr val="black"/>
                </a:solidFill>
                <a:latin typeface="Arial" panose="020B0604020202020204" pitchFamily="34" charset="0"/>
                <a:cs typeface="Arial" panose="020B0604020202020204" pitchFamily="34" charset="0"/>
              </a:rPr>
              <a:t>Bar Code Chargeback Policy</a:t>
            </a:r>
          </a:p>
          <a:p>
            <a:r>
              <a:rPr lang="en-US" altLang="en-US" sz="2600" dirty="0">
                <a:solidFill>
                  <a:prstClr val="black"/>
                </a:solidFill>
              </a:rPr>
              <a:t>How to Avoid Penalties - Examples</a:t>
            </a:r>
          </a:p>
          <a:p>
            <a:endParaRPr lang="en-US" altLang="en-US" sz="2600" dirty="0">
              <a:solidFill>
                <a:prstClr val="black"/>
              </a:solidFill>
              <a:latin typeface="Arial" panose="020B0604020202020204" pitchFamily="34" charset="0"/>
              <a:cs typeface="Arial" panose="020B0604020202020204" pitchFamily="34" charset="0"/>
            </a:endParaRPr>
          </a:p>
          <a:p>
            <a:pPr marL="0" indent="0">
              <a:buNone/>
              <a:defRPr/>
            </a:pPr>
            <a:r>
              <a:rPr lang="en-US" altLang="en-US" sz="3600" b="1" dirty="0">
                <a:solidFill>
                  <a:srgbClr val="FF0000"/>
                </a:solidFill>
                <a:latin typeface="Arial" panose="020B0604020202020204" pitchFamily="34" charset="0"/>
                <a:cs typeface="Arial" panose="020B0604020202020204" pitchFamily="34" charset="0"/>
              </a:rPr>
              <a:t>Objectives</a:t>
            </a:r>
            <a:endParaRPr lang="en-US" altLang="en-US" sz="1600" b="1" dirty="0">
              <a:solidFill>
                <a:srgbClr val="FF0000"/>
              </a:solidFill>
              <a:latin typeface="Arial" panose="020B0604020202020204" pitchFamily="34" charset="0"/>
              <a:cs typeface="Arial" panose="020B0604020202020204" pitchFamily="34" charset="0"/>
            </a:endParaRPr>
          </a:p>
          <a:p>
            <a:r>
              <a:rPr lang="en-US" altLang="en-US" sz="2600" dirty="0">
                <a:solidFill>
                  <a:prstClr val="black"/>
                </a:solidFill>
              </a:rPr>
              <a:t>Familiarize vendors with Ace Requirements </a:t>
            </a:r>
          </a:p>
          <a:p>
            <a:pPr lvl="1"/>
            <a:r>
              <a:rPr lang="en-US" altLang="en-US" sz="2200" dirty="0">
                <a:solidFill>
                  <a:prstClr val="black"/>
                </a:solidFill>
              </a:rPr>
              <a:t>Adoption of the GS1 global bar code system standards</a:t>
            </a:r>
          </a:p>
          <a:p>
            <a:r>
              <a:rPr lang="en-US" altLang="en-US" sz="2600" dirty="0">
                <a:solidFill>
                  <a:prstClr val="black"/>
                </a:solidFill>
              </a:rPr>
              <a:t>Help new vendors understand how used and how to </a:t>
            </a:r>
            <a:r>
              <a:rPr lang="en-US" altLang="en-US" sz="2600" dirty="0">
                <a:solidFill>
                  <a:prstClr val="black"/>
                </a:solidFill>
                <a:latin typeface="Arial" panose="020B0604020202020204" pitchFamily="34" charset="0"/>
                <a:cs typeface="Arial" panose="020B0604020202020204" pitchFamily="34" charset="0"/>
              </a:rPr>
              <a:t>check bar codes</a:t>
            </a:r>
          </a:p>
          <a:p>
            <a:r>
              <a:rPr lang="en-US" altLang="en-US" sz="2600" dirty="0">
                <a:solidFill>
                  <a:prstClr val="black"/>
                </a:solidFill>
              </a:rPr>
              <a:t>Where to turn for questions or assistance</a:t>
            </a:r>
            <a:endParaRPr lang="en-US" altLang="en-US" sz="2600" dirty="0">
              <a:solidFill>
                <a:prstClr val="black"/>
              </a:solidFill>
              <a:latin typeface="Arial" panose="020B0604020202020204" pitchFamily="34" charset="0"/>
              <a:cs typeface="Arial" panose="020B0604020202020204" pitchFamily="34" charset="0"/>
            </a:endParaRPr>
          </a:p>
          <a:p>
            <a:pPr>
              <a:defRPr/>
            </a:pPr>
            <a:endParaRPr lang="en-US" altLang="en-US" sz="1600" dirty="0"/>
          </a:p>
          <a:p>
            <a:pPr>
              <a:buFont typeface="Arial" charset="0"/>
              <a:buNone/>
              <a:defRPr/>
            </a:pPr>
            <a:endParaRPr lang="en-US" altLang="en-US" dirty="0"/>
          </a:p>
        </p:txBody>
      </p:sp>
    </p:spTree>
    <p:extLst>
      <p:ext uri="{BB962C8B-B14F-4D97-AF65-F5344CB8AC3E}">
        <p14:creationId xmlns:p14="http://schemas.microsoft.com/office/powerpoint/2010/main" val="1203124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94C03847-EEB3-4756-A84A-68474485A5AF}"/>
              </a:ext>
            </a:extLst>
          </p:cNvPr>
          <p:cNvSpPr>
            <a:spLocks noGrp="1" noChangeArrowheads="1"/>
          </p:cNvSpPr>
          <p:nvPr>
            <p:ph type="title"/>
          </p:nvPr>
        </p:nvSpPr>
        <p:spPr bwMode="auto">
          <a:xfrm>
            <a:off x="1821180" y="162443"/>
            <a:ext cx="82296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u="sng" dirty="0"/>
              <a:t>My Role &amp; Responsibilities</a:t>
            </a:r>
          </a:p>
        </p:txBody>
      </p:sp>
      <p:sp>
        <p:nvSpPr>
          <p:cNvPr id="15363" name="Content Placeholder 2">
            <a:extLst>
              <a:ext uri="{FF2B5EF4-FFF2-40B4-BE49-F238E27FC236}">
                <a16:creationId xmlns:a16="http://schemas.microsoft.com/office/drawing/2014/main" id="{2D22755D-82EA-4188-8CD4-59F8AECB7A12}"/>
              </a:ext>
            </a:extLst>
          </p:cNvPr>
          <p:cNvSpPr>
            <a:spLocks noGrp="1" noChangeArrowheads="1"/>
          </p:cNvSpPr>
          <p:nvPr>
            <p:ph idx="1"/>
          </p:nvPr>
        </p:nvSpPr>
        <p:spPr bwMode="auto">
          <a:xfrm>
            <a:off x="1584960" y="890016"/>
            <a:ext cx="8702040" cy="538886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en-US" altLang="en-US" sz="2400" dirty="0"/>
              <a:t>Bar Codes  - </a:t>
            </a:r>
            <a:r>
              <a:rPr lang="en-US" altLang="en-US" sz="1800" dirty="0"/>
              <a:t>All Facets &gt; Symbology, Applications, Equipment</a:t>
            </a:r>
            <a:endParaRPr lang="en-US" altLang="en-US" sz="2400" dirty="0"/>
          </a:p>
          <a:p>
            <a:pPr lvl="1">
              <a:defRPr/>
            </a:pPr>
            <a:r>
              <a:rPr lang="en-US" altLang="en-US" sz="2000" dirty="0"/>
              <a:t>Bar Code Standards Compliance &gt; Global Suggested Guidelines</a:t>
            </a:r>
          </a:p>
          <a:p>
            <a:pPr lvl="1">
              <a:defRPr/>
            </a:pPr>
            <a:r>
              <a:rPr lang="en-US" altLang="en-US" sz="2000" dirty="0"/>
              <a:t>Management &amp; Maintenance of all internal Bar Code Data</a:t>
            </a:r>
          </a:p>
          <a:p>
            <a:pPr lvl="1">
              <a:defRPr/>
            </a:pPr>
            <a:r>
              <a:rPr lang="en-US" altLang="en-US" sz="2000" dirty="0"/>
              <a:t>Training – Suppliers, RSCs, Retailers </a:t>
            </a:r>
          </a:p>
          <a:p>
            <a:pPr lvl="3">
              <a:buFont typeface="Wingdings" panose="05000000000000000000" pitchFamily="2" charset="2"/>
              <a:buChar char="ü"/>
              <a:defRPr/>
            </a:pPr>
            <a:r>
              <a:rPr lang="en-US" altLang="en-US" sz="1800" dirty="0"/>
              <a:t>Certified GS1US Standards &amp; Fundamentals</a:t>
            </a:r>
          </a:p>
          <a:p>
            <a:pPr marL="0" indent="0">
              <a:buNone/>
              <a:defRPr/>
            </a:pPr>
            <a:endParaRPr lang="en-US" altLang="en-US" sz="2400" dirty="0"/>
          </a:p>
          <a:p>
            <a:pPr>
              <a:defRPr/>
            </a:pPr>
            <a:r>
              <a:rPr lang="en-US" altLang="en-US" sz="2400" dirty="0"/>
              <a:t>Ace Hardware Corporate Staff</a:t>
            </a:r>
          </a:p>
          <a:p>
            <a:pPr lvl="1">
              <a:defRPr/>
            </a:pPr>
            <a:r>
              <a:rPr lang="en-US" altLang="en-US" sz="2000" dirty="0"/>
              <a:t>Assist &amp; Advise all Business Partners regarding Bar Codes</a:t>
            </a:r>
          </a:p>
          <a:p>
            <a:pPr lvl="2">
              <a:defRPr/>
            </a:pPr>
            <a:r>
              <a:rPr lang="en-US" altLang="en-US" sz="1800" dirty="0"/>
              <a:t>Focused on Distribution Centers Operations and Retail</a:t>
            </a:r>
          </a:p>
          <a:p>
            <a:pPr lvl="2">
              <a:defRPr/>
            </a:pPr>
            <a:r>
              <a:rPr lang="en-US" altLang="en-US" sz="1800" dirty="0"/>
              <a:t>Equipment Expertise</a:t>
            </a:r>
            <a:endParaRPr lang="en-US" altLang="en-US" sz="2000" dirty="0"/>
          </a:p>
          <a:p>
            <a:pPr marL="914400" lvl="2" indent="0">
              <a:buNone/>
              <a:defRPr/>
            </a:pPr>
            <a:endParaRPr lang="en-US" altLang="en-US" dirty="0"/>
          </a:p>
          <a:p>
            <a:pPr>
              <a:defRPr/>
            </a:pPr>
            <a:r>
              <a:rPr lang="en-US" altLang="en-US" sz="2400" dirty="0"/>
              <a:t> Bar Code Charge Back Policy</a:t>
            </a:r>
          </a:p>
          <a:p>
            <a:pPr lvl="1">
              <a:defRPr/>
            </a:pPr>
            <a:r>
              <a:rPr lang="en-US" altLang="en-US" sz="2000" dirty="0"/>
              <a:t>Administer Charge Back Policy &amp; Program - insure compliance </a:t>
            </a:r>
          </a:p>
        </p:txBody>
      </p:sp>
      <p:pic>
        <p:nvPicPr>
          <p:cNvPr id="15364" name="Picture 5" descr="GS1 US">
            <a:hlinkClick r:id="rId2" tooltip="GS1 US"/>
            <a:extLst>
              <a:ext uri="{FF2B5EF4-FFF2-40B4-BE49-F238E27FC236}">
                <a16:creationId xmlns:a16="http://schemas.microsoft.com/office/drawing/2014/main" id="{D4477EA6-CF84-4001-BD9E-30A4E9A3C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0288" y="2359417"/>
            <a:ext cx="1023112" cy="79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113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a:extLst>
              <a:ext uri="{FF2B5EF4-FFF2-40B4-BE49-F238E27FC236}">
                <a16:creationId xmlns:a16="http://schemas.microsoft.com/office/drawing/2014/main" id="{35C735C9-40C9-47FB-B2FC-FF3BC0D0773E}"/>
              </a:ext>
            </a:extLst>
          </p:cNvPr>
          <p:cNvSpPr>
            <a:spLocks noGrp="1" noChangeArrowheads="1"/>
          </p:cNvSpPr>
          <p:nvPr>
            <p:ph idx="1"/>
          </p:nvPr>
        </p:nvSpPr>
        <p:spPr bwMode="auto">
          <a:xfrm>
            <a:off x="975360" y="1036320"/>
            <a:ext cx="10021824" cy="520598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200000"/>
              </a:lnSpc>
              <a:spcBef>
                <a:spcPct val="0"/>
              </a:spcBef>
              <a:buFont typeface="Wingdings" panose="05000000000000000000" pitchFamily="2" charset="2"/>
              <a:buChar char="Ø"/>
              <a:defRPr/>
            </a:pPr>
            <a:r>
              <a:rPr lang="en-US" altLang="en-US" sz="2000" b="1" dirty="0">
                <a:solidFill>
                  <a:schemeClr val="tx2"/>
                </a:solidFill>
                <a:latin typeface="Rockwell" panose="02060603020205020403" pitchFamily="18" charset="0"/>
              </a:rPr>
              <a:t>Ace Hardware </a:t>
            </a:r>
            <a:r>
              <a:rPr lang="en-US" altLang="en-US" sz="2000" b="1" dirty="0">
                <a:solidFill>
                  <a:srgbClr val="C00000"/>
                </a:solidFill>
                <a:latin typeface="Rockwell" panose="02060603020205020403" pitchFamily="18" charset="0"/>
              </a:rPr>
              <a:t>supports</a:t>
            </a:r>
            <a:r>
              <a:rPr lang="en-US" altLang="en-US" sz="2000" b="1" dirty="0">
                <a:solidFill>
                  <a:schemeClr val="tx2"/>
                </a:solidFill>
                <a:latin typeface="Rockwell" panose="02060603020205020403" pitchFamily="18" charset="0"/>
              </a:rPr>
              <a:t> GS1 globally adopted system standards</a:t>
            </a:r>
          </a:p>
          <a:p>
            <a:pPr>
              <a:lnSpc>
                <a:spcPct val="200000"/>
              </a:lnSpc>
              <a:spcBef>
                <a:spcPct val="0"/>
              </a:spcBef>
              <a:buFont typeface="Wingdings" panose="05000000000000000000" pitchFamily="2" charset="2"/>
              <a:buChar char="ü"/>
              <a:defRPr/>
            </a:pPr>
            <a:r>
              <a:rPr lang="en-US" altLang="en-US" sz="2400" b="1" i="1" dirty="0">
                <a:solidFill>
                  <a:srgbClr val="C00000"/>
                </a:solidFill>
                <a:latin typeface="Rockwell" panose="02060603020205020403" pitchFamily="18" charset="0"/>
              </a:rPr>
              <a:t> </a:t>
            </a:r>
            <a:r>
              <a:rPr lang="en-US" altLang="en-US" sz="2400" b="1" i="1" u="sng" dirty="0">
                <a:solidFill>
                  <a:srgbClr val="C00000"/>
                </a:solidFill>
                <a:latin typeface="Rockwell" panose="02060603020205020403" pitchFamily="18" charset="0"/>
              </a:rPr>
              <a:t>New Term     </a:t>
            </a:r>
          </a:p>
          <a:p>
            <a:pPr lvl="1">
              <a:lnSpc>
                <a:spcPct val="150000"/>
              </a:lnSpc>
              <a:spcBef>
                <a:spcPct val="0"/>
              </a:spcBef>
              <a:buFont typeface="Wingdings" panose="05000000000000000000" pitchFamily="2" charset="2"/>
              <a:buChar char="v"/>
              <a:defRPr/>
            </a:pPr>
            <a:r>
              <a:rPr lang="en-US" altLang="en-US" sz="1600" b="1" i="1" dirty="0">
                <a:solidFill>
                  <a:schemeClr val="accent1">
                    <a:lumMod val="75000"/>
                  </a:schemeClr>
                </a:solidFill>
                <a:latin typeface="Rockwell" panose="02060603020205020403" pitchFamily="18" charset="0"/>
              </a:rPr>
              <a:t>GTIN &gt; GLOBAL TRADE ITEM NUMBER </a:t>
            </a:r>
            <a:r>
              <a:rPr lang="en-US" altLang="en-US" sz="1600" b="1" dirty="0">
                <a:solidFill>
                  <a:schemeClr val="accent1">
                    <a:lumMod val="75000"/>
                  </a:schemeClr>
                </a:solidFill>
                <a:latin typeface="Rockwell" panose="02060603020205020403" pitchFamily="18" charset="0"/>
              </a:rPr>
              <a:t> =  </a:t>
            </a:r>
            <a:r>
              <a:rPr lang="en-US" altLang="en-US" sz="1600" b="1" i="1" dirty="0">
                <a:solidFill>
                  <a:schemeClr val="accent1">
                    <a:lumMod val="75000"/>
                  </a:schemeClr>
                </a:solidFill>
                <a:latin typeface="Rockwell" panose="02060603020205020403" pitchFamily="18" charset="0"/>
              </a:rPr>
              <a:t>DATA</a:t>
            </a:r>
          </a:p>
          <a:p>
            <a:pPr lvl="2">
              <a:lnSpc>
                <a:spcPct val="150000"/>
              </a:lnSpc>
              <a:spcBef>
                <a:spcPct val="0"/>
              </a:spcBef>
              <a:buFont typeface="Wingdings" panose="05000000000000000000" pitchFamily="2" charset="2"/>
              <a:buChar char="v"/>
              <a:defRPr/>
            </a:pPr>
            <a:r>
              <a:rPr lang="en-US" altLang="en-US" sz="1600" b="1" i="1" dirty="0">
                <a:solidFill>
                  <a:schemeClr val="accent1">
                    <a:lumMod val="75000"/>
                  </a:schemeClr>
                </a:solidFill>
                <a:latin typeface="Rockwell" panose="02060603020205020403" pitchFamily="18" charset="0"/>
              </a:rPr>
              <a:t>Data encoded in a Bar Code Symbology</a:t>
            </a:r>
          </a:p>
          <a:p>
            <a:pPr lvl="2">
              <a:lnSpc>
                <a:spcPct val="150000"/>
              </a:lnSpc>
              <a:spcBef>
                <a:spcPct val="0"/>
              </a:spcBef>
              <a:buFont typeface="Wingdings" panose="05000000000000000000" pitchFamily="2" charset="2"/>
              <a:buChar char="v"/>
              <a:defRPr/>
            </a:pPr>
            <a:r>
              <a:rPr lang="en-US" altLang="en-US" sz="1600" b="1" i="1" dirty="0">
                <a:solidFill>
                  <a:schemeClr val="accent1">
                    <a:lumMod val="75000"/>
                  </a:schemeClr>
                </a:solidFill>
                <a:latin typeface="Rockwell" panose="02060603020205020403" pitchFamily="18" charset="0"/>
              </a:rPr>
              <a:t>GTIN-12 (POS)   </a:t>
            </a:r>
          </a:p>
          <a:p>
            <a:pPr lvl="2">
              <a:lnSpc>
                <a:spcPct val="150000"/>
              </a:lnSpc>
              <a:spcBef>
                <a:spcPct val="0"/>
              </a:spcBef>
              <a:buFont typeface="Wingdings" panose="05000000000000000000" pitchFamily="2" charset="2"/>
              <a:buChar char="v"/>
              <a:defRPr/>
            </a:pPr>
            <a:r>
              <a:rPr lang="en-US" altLang="en-US" sz="1600" b="1" i="1" dirty="0">
                <a:solidFill>
                  <a:schemeClr val="accent1">
                    <a:lumMod val="75000"/>
                  </a:schemeClr>
                </a:solidFill>
                <a:latin typeface="Rockwell" panose="02060603020205020403" pitchFamily="18" charset="0"/>
              </a:rPr>
              <a:t> GTIN-14 (Distribution)</a:t>
            </a:r>
          </a:p>
          <a:p>
            <a:pPr>
              <a:lnSpc>
                <a:spcPct val="200000"/>
              </a:lnSpc>
              <a:spcBef>
                <a:spcPct val="0"/>
              </a:spcBef>
              <a:buFont typeface="Wingdings" panose="05000000000000000000" pitchFamily="2" charset="2"/>
              <a:buChar char="ü"/>
              <a:defRPr/>
            </a:pPr>
            <a:r>
              <a:rPr lang="en-US" altLang="en-US" sz="2400" b="1" i="1" dirty="0">
                <a:solidFill>
                  <a:srgbClr val="C00000"/>
                </a:solidFill>
                <a:latin typeface="Rockwell" panose="02060603020205020403" pitchFamily="18" charset="0"/>
              </a:rPr>
              <a:t>  </a:t>
            </a:r>
            <a:r>
              <a:rPr lang="en-US" altLang="en-US" sz="2400" b="1" i="1" u="sng" dirty="0">
                <a:solidFill>
                  <a:srgbClr val="C00000"/>
                </a:solidFill>
                <a:latin typeface="Rockwell" panose="02060603020205020403" pitchFamily="18" charset="0"/>
              </a:rPr>
              <a:t>New Rules    </a:t>
            </a:r>
          </a:p>
          <a:p>
            <a:pPr lvl="1">
              <a:lnSpc>
                <a:spcPct val="150000"/>
              </a:lnSpc>
              <a:spcBef>
                <a:spcPct val="0"/>
              </a:spcBef>
              <a:buFont typeface="Wingdings" panose="05000000000000000000" pitchFamily="2" charset="2"/>
              <a:buChar char="v"/>
              <a:defRPr/>
            </a:pPr>
            <a:r>
              <a:rPr lang="en-US" altLang="en-US" sz="1600" b="1" i="1" dirty="0">
                <a:solidFill>
                  <a:schemeClr val="accent1">
                    <a:lumMod val="75000"/>
                  </a:schemeClr>
                </a:solidFill>
                <a:latin typeface="Rockwell" panose="02060603020205020403" pitchFamily="18" charset="0"/>
              </a:rPr>
              <a:t>CHANGE effective Jan 1, 2019, GTINs will not be reissued/reused. </a:t>
            </a:r>
          </a:p>
          <a:p>
            <a:pPr lvl="1">
              <a:lnSpc>
                <a:spcPct val="150000"/>
              </a:lnSpc>
              <a:spcBef>
                <a:spcPct val="0"/>
              </a:spcBef>
              <a:buFont typeface="Wingdings" panose="05000000000000000000" pitchFamily="2" charset="2"/>
              <a:buChar char="v"/>
              <a:defRPr/>
            </a:pPr>
            <a:r>
              <a:rPr lang="en-US" altLang="en-US" sz="1600" b="1" i="1" dirty="0">
                <a:solidFill>
                  <a:schemeClr val="accent1">
                    <a:lumMod val="75000"/>
                  </a:schemeClr>
                </a:solidFill>
                <a:latin typeface="Rockwell" panose="02060603020205020403" pitchFamily="18" charset="0"/>
              </a:rPr>
              <a:t>Exception -  Not entered the Marketplace, Not Communicated to Business Partners</a:t>
            </a:r>
          </a:p>
          <a:p>
            <a:pPr>
              <a:lnSpc>
                <a:spcPct val="150000"/>
              </a:lnSpc>
              <a:spcBef>
                <a:spcPct val="0"/>
              </a:spcBef>
              <a:buFont typeface="Wingdings" panose="05000000000000000000" pitchFamily="2" charset="2"/>
              <a:buChar char="Ø"/>
              <a:defRPr/>
            </a:pPr>
            <a:endParaRPr lang="en-US" altLang="en-US" sz="2000" dirty="0"/>
          </a:p>
        </p:txBody>
      </p:sp>
      <p:pic>
        <p:nvPicPr>
          <p:cNvPr id="16388" name="Picture 8" descr="GS1 US">
            <a:hlinkClick r:id="rId3" tooltip="GS1 US"/>
            <a:extLst>
              <a:ext uri="{FF2B5EF4-FFF2-40B4-BE49-F238E27FC236}">
                <a16:creationId xmlns:a16="http://schemas.microsoft.com/office/drawing/2014/main" id="{0D595782-3CA7-405A-BD16-7A4354216E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754" y="4018788"/>
            <a:ext cx="787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8" descr="GS1 US">
            <a:hlinkClick r:id="rId3" tooltip="GS1 US"/>
            <a:extLst>
              <a:ext uri="{FF2B5EF4-FFF2-40B4-BE49-F238E27FC236}">
                <a16:creationId xmlns:a16="http://schemas.microsoft.com/office/drawing/2014/main" id="{734B1917-FD0F-4206-8A05-D60331E29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69" y="1941576"/>
            <a:ext cx="785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A76C3DD0-F8F8-4922-9913-4DD6136DB77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Bar Code Requirements</a:t>
            </a:r>
          </a:p>
        </p:txBody>
      </p:sp>
    </p:spTree>
    <p:extLst>
      <p:ext uri="{BB962C8B-B14F-4D97-AF65-F5344CB8AC3E}">
        <p14:creationId xmlns:p14="http://schemas.microsoft.com/office/powerpoint/2010/main" val="1846515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80751-91CA-43D0-A252-B312B20EC755}"/>
              </a:ext>
            </a:extLst>
          </p:cNvPr>
          <p:cNvSpPr>
            <a:spLocks noGrp="1"/>
          </p:cNvSpPr>
          <p:nvPr>
            <p:ph type="title"/>
          </p:nvPr>
        </p:nvSpPr>
        <p:spPr>
          <a:xfrm>
            <a:off x="1567416" y="391633"/>
            <a:ext cx="8142767" cy="1894367"/>
          </a:xfrm>
        </p:spPr>
        <p:txBody>
          <a:bodyPr/>
          <a:lstStyle/>
          <a:p>
            <a:pPr>
              <a:defRPr/>
            </a:pPr>
            <a:br>
              <a:rPr lang="en-US" altLang="en-US" spc="-150" dirty="0">
                <a:solidFill>
                  <a:srgbClr val="FF0000"/>
                </a:solidFill>
              </a:rPr>
            </a:br>
            <a:r>
              <a:rPr lang="en-US" altLang="en-US" spc="-150" dirty="0">
                <a:solidFill>
                  <a:srgbClr val="FF0000"/>
                </a:solidFill>
                <a:hlinkClick r:id="rId2"/>
              </a:rPr>
              <a:t>Vendor Manual</a:t>
            </a:r>
            <a:br>
              <a:rPr lang="en-US" altLang="en-US" spc="-150" dirty="0">
                <a:solidFill>
                  <a:srgbClr val="FF0000"/>
                </a:solidFill>
              </a:rPr>
            </a:br>
            <a:r>
              <a:rPr lang="en-US" altLang="en-US" sz="2800" spc="-150" dirty="0">
                <a:solidFill>
                  <a:schemeClr val="tx2"/>
                </a:solidFill>
              </a:rPr>
              <a:t>Page 24</a:t>
            </a:r>
            <a:br>
              <a:rPr lang="en-US" altLang="en-US" spc="-150" dirty="0">
                <a:solidFill>
                  <a:srgbClr val="FF0000"/>
                </a:solidFill>
              </a:rPr>
            </a:br>
            <a:endParaRPr lang="en-US" sz="1400" spc="-150" dirty="0">
              <a:solidFill>
                <a:srgbClr val="FF0000"/>
              </a:solidFill>
            </a:endParaRPr>
          </a:p>
        </p:txBody>
      </p:sp>
      <p:pic>
        <p:nvPicPr>
          <p:cNvPr id="18435" name="Picture 4">
            <a:extLst>
              <a:ext uri="{FF2B5EF4-FFF2-40B4-BE49-F238E27FC236}">
                <a16:creationId xmlns:a16="http://schemas.microsoft.com/office/drawing/2014/main" id="{25F0C58F-7477-461A-85D9-BDAC84619C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286000"/>
            <a:ext cx="8839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2">
            <a:extLst>
              <a:ext uri="{FF2B5EF4-FFF2-40B4-BE49-F238E27FC236}">
                <a16:creationId xmlns:a16="http://schemas.microsoft.com/office/drawing/2014/main" id="{E33C6543-84EB-4388-9BC8-138D050646DE}"/>
              </a:ext>
            </a:extLst>
          </p:cNvPr>
          <p:cNvSpPr txBox="1">
            <a:spLocks noChangeArrowheads="1"/>
          </p:cNvSpPr>
          <p:nvPr/>
        </p:nvSpPr>
        <p:spPr bwMode="auto">
          <a:xfrm>
            <a:off x="4267200" y="5791200"/>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Per Reporting RSC</a:t>
            </a:r>
          </a:p>
        </p:txBody>
      </p:sp>
      <p:sp>
        <p:nvSpPr>
          <p:cNvPr id="5" name="Title 1">
            <a:extLst>
              <a:ext uri="{FF2B5EF4-FFF2-40B4-BE49-F238E27FC236}">
                <a16:creationId xmlns:a16="http://schemas.microsoft.com/office/drawing/2014/main" id="{9D33294E-73CC-4C45-91C9-7A2F676F0295}"/>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Barcode Chargeback Policy</a:t>
            </a:r>
          </a:p>
        </p:txBody>
      </p:sp>
    </p:spTree>
    <p:extLst>
      <p:ext uri="{BB962C8B-B14F-4D97-AF65-F5344CB8AC3E}">
        <p14:creationId xmlns:p14="http://schemas.microsoft.com/office/powerpoint/2010/main" val="2833844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80751-91CA-43D0-A252-B312B20EC755}"/>
              </a:ext>
            </a:extLst>
          </p:cNvPr>
          <p:cNvSpPr>
            <a:spLocks noGrp="1"/>
          </p:cNvSpPr>
          <p:nvPr>
            <p:ph type="title"/>
          </p:nvPr>
        </p:nvSpPr>
        <p:spPr>
          <a:xfrm>
            <a:off x="3158559" y="998622"/>
            <a:ext cx="5179938" cy="587597"/>
          </a:xfrm>
        </p:spPr>
        <p:txBody>
          <a:bodyPr>
            <a:normAutofit fontScale="90000"/>
          </a:bodyPr>
          <a:lstStyle/>
          <a:p>
            <a:pPr>
              <a:defRPr/>
            </a:pPr>
            <a:r>
              <a:rPr lang="en-US" altLang="en-US" sz="3200" i="1" spc="-150" dirty="0">
                <a:solidFill>
                  <a:schemeClr val="tx2"/>
                </a:solidFill>
              </a:rPr>
              <a:t>What will get you in trouble:</a:t>
            </a:r>
            <a:br>
              <a:rPr lang="en-US" altLang="en-US" sz="3600" spc="-150" dirty="0">
                <a:solidFill>
                  <a:srgbClr val="FF0000"/>
                </a:solidFill>
              </a:rPr>
            </a:br>
            <a:br>
              <a:rPr lang="en-US" altLang="en-US" dirty="0"/>
            </a:br>
            <a:endParaRPr lang="en-US" dirty="0"/>
          </a:p>
        </p:txBody>
      </p:sp>
      <p:sp>
        <p:nvSpPr>
          <p:cNvPr id="21507" name="Content Placeholder 2">
            <a:extLst>
              <a:ext uri="{FF2B5EF4-FFF2-40B4-BE49-F238E27FC236}">
                <a16:creationId xmlns:a16="http://schemas.microsoft.com/office/drawing/2014/main" id="{C4C7CE31-C006-4B20-BECE-FB663C6DDBF2}"/>
              </a:ext>
            </a:extLst>
          </p:cNvPr>
          <p:cNvSpPr>
            <a:spLocks noGrp="1" noChangeArrowheads="1"/>
          </p:cNvSpPr>
          <p:nvPr>
            <p:ph idx="1"/>
          </p:nvPr>
        </p:nvSpPr>
        <p:spPr bwMode="auto">
          <a:xfrm>
            <a:off x="719328" y="1678636"/>
            <a:ext cx="10058400" cy="355173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lvl="1" indent="-342900">
              <a:lnSpc>
                <a:spcPct val="150000"/>
              </a:lnSpc>
              <a:spcBef>
                <a:spcPts val="0"/>
              </a:spcBef>
              <a:buFont typeface="Arial" panose="020B0604020202020204" pitchFamily="34" charset="0"/>
              <a:buChar char="•"/>
              <a:defRPr/>
            </a:pPr>
            <a:r>
              <a:rPr lang="en-US" altLang="en-US" sz="2000" dirty="0"/>
              <a:t>General Rule – Not Infringed by packaging, artwork, product, other labels, etc.</a:t>
            </a:r>
          </a:p>
          <a:p>
            <a:pPr marL="342900" lvl="1" indent="-342900">
              <a:lnSpc>
                <a:spcPct val="150000"/>
              </a:lnSpc>
              <a:spcBef>
                <a:spcPts val="0"/>
              </a:spcBef>
              <a:buFont typeface="Arial" panose="020B0604020202020204" pitchFamily="34" charset="0"/>
              <a:buChar char="•"/>
              <a:defRPr/>
            </a:pPr>
            <a:r>
              <a:rPr lang="en-US" altLang="en-US" sz="2000" dirty="0"/>
              <a:t>Properly Formatted Symbols –Correct for Pkg level </a:t>
            </a:r>
          </a:p>
          <a:p>
            <a:pPr marL="857250" lvl="2" indent="-457200">
              <a:lnSpc>
                <a:spcPct val="150000"/>
              </a:lnSpc>
              <a:spcBef>
                <a:spcPts val="0"/>
              </a:spcBef>
              <a:buFont typeface="Wingdings" panose="05000000000000000000" pitchFamily="2" charset="2"/>
              <a:buChar char="Ø"/>
              <a:defRPr/>
            </a:pPr>
            <a:r>
              <a:rPr lang="en-US" altLang="en-US" sz="1800" dirty="0"/>
              <a:t>Guard Pattern, Recommended Sizes, Bearer Bars</a:t>
            </a:r>
          </a:p>
          <a:p>
            <a:pPr marL="342900" lvl="1" indent="-342900">
              <a:lnSpc>
                <a:spcPct val="150000"/>
              </a:lnSpc>
              <a:spcBef>
                <a:spcPts val="0"/>
              </a:spcBef>
              <a:buFont typeface="Arial" panose="020B0604020202020204" pitchFamily="34" charset="0"/>
              <a:buChar char="•"/>
              <a:defRPr/>
            </a:pPr>
            <a:r>
              <a:rPr lang="en-US" altLang="en-US" sz="2000" dirty="0"/>
              <a:t>Wrong Symbology Usage</a:t>
            </a:r>
          </a:p>
          <a:p>
            <a:pPr marL="342900" lvl="1" indent="-342900">
              <a:lnSpc>
                <a:spcPct val="150000"/>
              </a:lnSpc>
              <a:spcBef>
                <a:spcPts val="0"/>
              </a:spcBef>
              <a:buFont typeface="Arial" panose="020B0604020202020204" pitchFamily="34" charset="0"/>
              <a:buChar char="•"/>
              <a:defRPr/>
            </a:pPr>
            <a:r>
              <a:rPr lang="en-US" altLang="en-US" sz="2000" dirty="0"/>
              <a:t>Wrong Encoded Data  (GTINs)</a:t>
            </a:r>
          </a:p>
          <a:p>
            <a:pPr marL="342900" lvl="1" indent="-342900">
              <a:lnSpc>
                <a:spcPct val="150000"/>
              </a:lnSpc>
              <a:spcBef>
                <a:spcPts val="0"/>
              </a:spcBef>
              <a:buFont typeface="Arial" panose="020B0604020202020204" pitchFamily="34" charset="0"/>
              <a:buChar char="•"/>
              <a:defRPr/>
            </a:pPr>
            <a:r>
              <a:rPr lang="en-US" altLang="en-US" sz="2000" dirty="0"/>
              <a:t>Proper Placement </a:t>
            </a:r>
          </a:p>
          <a:p>
            <a:pPr marL="857250" lvl="2" indent="-457200">
              <a:lnSpc>
                <a:spcPct val="150000"/>
              </a:lnSpc>
              <a:spcBef>
                <a:spcPts val="0"/>
              </a:spcBef>
              <a:buFont typeface="Wingdings" panose="05000000000000000000" pitchFamily="2" charset="2"/>
              <a:buChar char="Ø"/>
              <a:defRPr/>
            </a:pPr>
            <a:r>
              <a:rPr lang="en-US" altLang="en-US" sz="1800" dirty="0"/>
              <a:t>Round surfaces, Heavy Product, Hidden Hang Tags Clam Shell or product Infringement</a:t>
            </a:r>
            <a:endParaRPr lang="en-US" altLang="en-US" sz="2000" dirty="0"/>
          </a:p>
          <a:p>
            <a:pPr marL="342900" lvl="1" indent="-342900">
              <a:buFont typeface="Arial" panose="020B0604020202020204" pitchFamily="34" charset="0"/>
              <a:buChar char="•"/>
              <a:defRPr/>
            </a:pPr>
            <a:endParaRPr lang="en-US" altLang="en-US" i="1" dirty="0"/>
          </a:p>
          <a:p>
            <a:pPr marL="342900" lvl="1" indent="-342900">
              <a:buFont typeface="Arial" panose="020B0604020202020204" pitchFamily="34" charset="0"/>
              <a:buChar char="•"/>
              <a:defRPr/>
            </a:pPr>
            <a:endParaRPr lang="en-US" altLang="en-US" i="1" dirty="0"/>
          </a:p>
          <a:p>
            <a:pPr marL="457200" lvl="1" indent="0">
              <a:buNone/>
              <a:defRPr/>
            </a:pPr>
            <a:endParaRPr lang="en-US" altLang="en-US" sz="2000" dirty="0">
              <a:latin typeface="Arial Nova Light" panose="020B0304020202020204" pitchFamily="34" charset="0"/>
            </a:endParaRPr>
          </a:p>
          <a:p>
            <a:pPr lvl="1">
              <a:defRPr/>
            </a:pPr>
            <a:endParaRPr lang="en-US" altLang="en-US" sz="2000" dirty="0">
              <a:latin typeface="Arial Nova Light" panose="020B0304020202020204" pitchFamily="34" charset="0"/>
            </a:endParaRPr>
          </a:p>
          <a:p>
            <a:pPr lvl="1">
              <a:defRPr/>
            </a:pPr>
            <a:endParaRPr lang="en-US" altLang="en-US" sz="2000" dirty="0">
              <a:latin typeface="Arial Nova Light" panose="020B0304020202020204" pitchFamily="34" charset="0"/>
            </a:endParaRPr>
          </a:p>
        </p:txBody>
      </p:sp>
      <p:sp>
        <p:nvSpPr>
          <p:cNvPr id="5" name="Title 1">
            <a:extLst>
              <a:ext uri="{FF2B5EF4-FFF2-40B4-BE49-F238E27FC236}">
                <a16:creationId xmlns:a16="http://schemas.microsoft.com/office/drawing/2014/main" id="{7DA8C11C-B91A-4421-9274-63D68D4585D2}"/>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Unscannable Bar Codes</a:t>
            </a:r>
          </a:p>
        </p:txBody>
      </p:sp>
    </p:spTree>
    <p:extLst>
      <p:ext uri="{BB962C8B-B14F-4D97-AF65-F5344CB8AC3E}">
        <p14:creationId xmlns:p14="http://schemas.microsoft.com/office/powerpoint/2010/main" val="3171206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Content Placeholder 3">
            <a:extLst>
              <a:ext uri="{FF2B5EF4-FFF2-40B4-BE49-F238E27FC236}">
                <a16:creationId xmlns:a16="http://schemas.microsoft.com/office/drawing/2014/main" id="{F7BCBFCB-FDF7-47AC-A497-580A0638AA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45841" y="1962912"/>
            <a:ext cx="5193529" cy="37795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Box 5">
            <a:extLst>
              <a:ext uri="{FF2B5EF4-FFF2-40B4-BE49-F238E27FC236}">
                <a16:creationId xmlns:a16="http://schemas.microsoft.com/office/drawing/2014/main" id="{F0C4CBFA-69E5-4C8F-A2F5-D74D7B5E216B}"/>
              </a:ext>
            </a:extLst>
          </p:cNvPr>
          <p:cNvSpPr txBox="1">
            <a:spLocks noChangeArrowheads="1"/>
          </p:cNvSpPr>
          <p:nvPr/>
        </p:nvSpPr>
        <p:spPr bwMode="auto">
          <a:xfrm>
            <a:off x="6624638" y="1095887"/>
            <a:ext cx="2824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1" u="sng" strike="noStrike" kern="1200" cap="none" spc="0" normalizeH="0" baseline="0" noProof="0" dirty="0">
                <a:ln>
                  <a:noFill/>
                </a:ln>
                <a:solidFill>
                  <a:srgbClr val="FF0000"/>
                </a:solidFill>
                <a:effectLst/>
                <a:uLnTx/>
                <a:uFillTx/>
                <a:latin typeface="Arial" panose="020B0604020202020204" pitchFamily="34" charset="0"/>
                <a:ea typeface="+mn-ea"/>
                <a:cs typeface="+mn-cs"/>
              </a:rPr>
              <a:t>[</a:t>
            </a:r>
            <a:r>
              <a:rPr lang="en-US" altLang="en-US" sz="2800" b="1" i="1" u="sng" dirty="0">
                <a:solidFill>
                  <a:srgbClr val="FF0000"/>
                </a:solidFill>
              </a:rPr>
              <a:t>P</a:t>
            </a:r>
            <a:r>
              <a:rPr kumimoji="0" lang="en-US" altLang="en-US" sz="2800" b="1" i="1" u="sng" strike="noStrike" kern="1200" cap="none" spc="0" normalizeH="0" baseline="0" noProof="0" dirty="0" err="1">
                <a:ln>
                  <a:noFill/>
                </a:ln>
                <a:solidFill>
                  <a:srgbClr val="FF0000"/>
                </a:solidFill>
                <a:effectLst/>
                <a:uLnTx/>
                <a:uFillTx/>
                <a:latin typeface="Arial" panose="020B0604020202020204" pitchFamily="34" charset="0"/>
                <a:ea typeface="+mn-ea"/>
                <a:cs typeface="+mn-cs"/>
              </a:rPr>
              <a:t>reventable</a:t>
            </a:r>
            <a:r>
              <a:rPr kumimoji="0" lang="en-US" altLang="en-US" sz="2800" b="1" i="1" u="sng" strike="noStrike" kern="1200" cap="none" spc="0" normalizeH="0" baseline="0" noProof="0" dirty="0">
                <a:ln>
                  <a:noFill/>
                </a:ln>
                <a:solidFill>
                  <a:srgbClr val="FF0000"/>
                </a:solidFill>
                <a:effectLst/>
                <a:uLnTx/>
                <a:uFillTx/>
                <a:latin typeface="Arial" panose="020B0604020202020204" pitchFamily="34" charset="0"/>
                <a:ea typeface="+mn-ea"/>
                <a:cs typeface="+mn-cs"/>
              </a:rPr>
              <a:t>]</a:t>
            </a:r>
            <a:endParaRPr kumimoji="0" lang="en-US" altLang="en-US" sz="2400" b="1" i="1" u="sng"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pic>
        <p:nvPicPr>
          <p:cNvPr id="20487" name="Picture 13">
            <a:extLst>
              <a:ext uri="{FF2B5EF4-FFF2-40B4-BE49-F238E27FC236}">
                <a16:creationId xmlns:a16="http://schemas.microsoft.com/office/drawing/2014/main" id="{0C628182-B1B5-42C1-B0C2-D7C71843C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2631" y="1962912"/>
            <a:ext cx="5202275" cy="374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B55D3B67-F39D-4FF9-B071-EA1040862288}"/>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Retail Unscannable Examples</a:t>
            </a:r>
          </a:p>
        </p:txBody>
      </p:sp>
      <p:sp>
        <p:nvSpPr>
          <p:cNvPr id="11" name="Rectangle 10">
            <a:extLst>
              <a:ext uri="{FF2B5EF4-FFF2-40B4-BE49-F238E27FC236}">
                <a16:creationId xmlns:a16="http://schemas.microsoft.com/office/drawing/2014/main" id="{4F23A1A2-B480-4B82-8129-11A065AAC47B}"/>
              </a:ext>
            </a:extLst>
          </p:cNvPr>
          <p:cNvSpPr/>
          <p:nvPr/>
        </p:nvSpPr>
        <p:spPr>
          <a:xfrm>
            <a:off x="2404887" y="960272"/>
            <a:ext cx="4047744" cy="658835"/>
          </a:xfrm>
          <a:prstGeom prst="rect">
            <a:avLst/>
          </a:prstGeom>
        </p:spPr>
        <p:txBody>
          <a:bodyPr wrap="square">
            <a:spAutoFit/>
          </a:bodyPr>
          <a:lstStyle/>
          <a:p>
            <a:pPr indent="-457200" algn="r">
              <a:lnSpc>
                <a:spcPct val="150000"/>
              </a:lnSpc>
              <a:defRPr/>
            </a:pPr>
            <a:r>
              <a:rPr lang="en-US" altLang="en-US" sz="2800" b="1" dirty="0">
                <a:solidFill>
                  <a:srgbClr val="FF0000"/>
                </a:solidFill>
              </a:rPr>
              <a:t>Poor Printed Quality</a:t>
            </a:r>
          </a:p>
        </p:txBody>
      </p:sp>
      <p:pic>
        <p:nvPicPr>
          <p:cNvPr id="12" name="Picture 11">
            <a:extLst>
              <a:ext uri="{FF2B5EF4-FFF2-40B4-BE49-F238E27FC236}">
                <a16:creationId xmlns:a16="http://schemas.microsoft.com/office/drawing/2014/main" id="{2A622B15-8EFF-4135-B509-C5A1ED692D0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549540" y="971435"/>
            <a:ext cx="855347" cy="844787"/>
          </a:xfrm>
          <a:prstGeom prst="rect">
            <a:avLst/>
          </a:prstGeom>
        </p:spPr>
      </p:pic>
    </p:spTree>
    <p:extLst>
      <p:ext uri="{BB962C8B-B14F-4D97-AF65-F5344CB8AC3E}">
        <p14:creationId xmlns:p14="http://schemas.microsoft.com/office/powerpoint/2010/main" val="39590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750"/>
                                  </p:stCondLst>
                                  <p:childTnLst>
                                    <p:set>
                                      <p:cBhvr>
                                        <p:cTn id="10" dur="1" fill="hold">
                                          <p:stCondLst>
                                            <p:cond delay="9"/>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1250"/>
                                  </p:stCondLst>
                                  <p:childTnLst>
                                    <p:set>
                                      <p:cBhvr>
                                        <p:cTn id="14" dur="1" fill="hold">
                                          <p:stCondLst>
                                            <p:cond delay="0"/>
                                          </p:stCondLst>
                                        </p:cTn>
                                        <p:tgtEl>
                                          <p:spTgt spid="20485"/>
                                        </p:tgtEl>
                                        <p:attrNameLst>
                                          <p:attrName>style.visibility</p:attrName>
                                        </p:attrNameLst>
                                      </p:cBhvr>
                                      <p:to>
                                        <p:strVal val="visible"/>
                                      </p:to>
                                    </p:set>
                                    <p:anim calcmode="lin" valueType="num">
                                      <p:cBhvr additive="base">
                                        <p:cTn id="15" dur="1000" fill="hold"/>
                                        <p:tgtEl>
                                          <p:spTgt spid="20485"/>
                                        </p:tgtEl>
                                        <p:attrNameLst>
                                          <p:attrName>ppt_x</p:attrName>
                                        </p:attrNameLst>
                                      </p:cBhvr>
                                      <p:tavLst>
                                        <p:tav tm="0">
                                          <p:val>
                                            <p:strVal val="#ppt_x"/>
                                          </p:val>
                                        </p:tav>
                                        <p:tav tm="100000">
                                          <p:val>
                                            <p:strVal val="#ppt_x"/>
                                          </p:val>
                                        </p:tav>
                                      </p:tavLst>
                                    </p:anim>
                                    <p:anim calcmode="lin" valueType="num">
                                      <p:cBhvr additive="base">
                                        <p:cTn id="16" dur="1000" fill="hold"/>
                                        <p:tgtEl>
                                          <p:spTgt spid="204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extBox 5">
            <a:extLst>
              <a:ext uri="{FF2B5EF4-FFF2-40B4-BE49-F238E27FC236}">
                <a16:creationId xmlns:a16="http://schemas.microsoft.com/office/drawing/2014/main" id="{F0C4CBFA-69E5-4C8F-A2F5-D74D7B5E216B}"/>
              </a:ext>
            </a:extLst>
          </p:cNvPr>
          <p:cNvSpPr txBox="1">
            <a:spLocks noChangeArrowheads="1"/>
          </p:cNvSpPr>
          <p:nvPr/>
        </p:nvSpPr>
        <p:spPr bwMode="auto">
          <a:xfrm>
            <a:off x="6096000" y="1141353"/>
            <a:ext cx="2824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1" u="sng" strike="noStrike" kern="1200" cap="none" spc="0" normalizeH="0" baseline="0" noProof="0" dirty="0">
                <a:ln>
                  <a:noFill/>
                </a:ln>
                <a:solidFill>
                  <a:srgbClr val="FF0000"/>
                </a:solidFill>
                <a:effectLst/>
                <a:uLnTx/>
                <a:uFillTx/>
                <a:latin typeface="Arial" panose="020B0604020202020204" pitchFamily="34" charset="0"/>
                <a:ea typeface="+mn-ea"/>
                <a:cs typeface="+mn-cs"/>
              </a:rPr>
              <a:t>[</a:t>
            </a:r>
            <a:r>
              <a:rPr lang="en-US" altLang="en-US" sz="2800" b="1" i="1" u="sng" dirty="0">
                <a:solidFill>
                  <a:srgbClr val="FF0000"/>
                </a:solidFill>
              </a:rPr>
              <a:t>P</a:t>
            </a:r>
            <a:r>
              <a:rPr kumimoji="0" lang="en-US" altLang="en-US" sz="2800" b="1" i="1" u="sng" strike="noStrike" kern="1200" cap="none" spc="0" normalizeH="0" baseline="0" noProof="0" dirty="0" err="1">
                <a:ln>
                  <a:noFill/>
                </a:ln>
                <a:solidFill>
                  <a:srgbClr val="FF0000"/>
                </a:solidFill>
                <a:effectLst/>
                <a:uLnTx/>
                <a:uFillTx/>
                <a:latin typeface="Arial" panose="020B0604020202020204" pitchFamily="34" charset="0"/>
                <a:ea typeface="+mn-ea"/>
                <a:cs typeface="+mn-cs"/>
              </a:rPr>
              <a:t>reventable</a:t>
            </a:r>
            <a:r>
              <a:rPr kumimoji="0" lang="en-US" altLang="en-US" sz="2800" b="1" i="1" u="sng" strike="noStrike" kern="1200" cap="none" spc="0" normalizeH="0" baseline="0" noProof="0" dirty="0">
                <a:ln>
                  <a:noFill/>
                </a:ln>
                <a:solidFill>
                  <a:srgbClr val="FF0000"/>
                </a:solidFill>
                <a:effectLst/>
                <a:uLnTx/>
                <a:uFillTx/>
                <a:latin typeface="Arial" panose="020B0604020202020204" pitchFamily="34" charset="0"/>
                <a:ea typeface="+mn-ea"/>
                <a:cs typeface="+mn-cs"/>
              </a:rPr>
              <a:t>]</a:t>
            </a:r>
            <a:endParaRPr kumimoji="0" lang="en-US" altLang="en-US" sz="2400" b="1" i="1" u="sng"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pic>
        <p:nvPicPr>
          <p:cNvPr id="20486" name="Picture 8">
            <a:extLst>
              <a:ext uri="{FF2B5EF4-FFF2-40B4-BE49-F238E27FC236}">
                <a16:creationId xmlns:a16="http://schemas.microsoft.com/office/drawing/2014/main" id="{DFA81306-E380-483D-B61B-D47100FDFB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875109"/>
            <a:ext cx="5444933" cy="428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B55D3B67-F39D-4FF9-B071-EA1040862288}"/>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Retail Unscannable Examples</a:t>
            </a:r>
          </a:p>
        </p:txBody>
      </p:sp>
      <p:sp>
        <p:nvSpPr>
          <p:cNvPr id="11" name="Rectangle 10">
            <a:extLst>
              <a:ext uri="{FF2B5EF4-FFF2-40B4-BE49-F238E27FC236}">
                <a16:creationId xmlns:a16="http://schemas.microsoft.com/office/drawing/2014/main" id="{4F23A1A2-B480-4B82-8129-11A065AAC47B}"/>
              </a:ext>
            </a:extLst>
          </p:cNvPr>
          <p:cNvSpPr/>
          <p:nvPr/>
        </p:nvSpPr>
        <p:spPr>
          <a:xfrm>
            <a:off x="2022272" y="1073546"/>
            <a:ext cx="4047744" cy="658835"/>
          </a:xfrm>
          <a:prstGeom prst="rect">
            <a:avLst/>
          </a:prstGeom>
        </p:spPr>
        <p:txBody>
          <a:bodyPr wrap="square">
            <a:spAutoFit/>
          </a:bodyPr>
          <a:lstStyle/>
          <a:p>
            <a:pPr indent="-457200" algn="r">
              <a:lnSpc>
                <a:spcPct val="150000"/>
              </a:lnSpc>
              <a:defRPr/>
            </a:pPr>
            <a:r>
              <a:rPr lang="en-US" altLang="en-US" sz="2800" b="1" dirty="0">
                <a:solidFill>
                  <a:srgbClr val="FF0000"/>
                </a:solidFill>
              </a:rPr>
              <a:t>Poor Printed Quality</a:t>
            </a:r>
          </a:p>
        </p:txBody>
      </p:sp>
      <p:pic>
        <p:nvPicPr>
          <p:cNvPr id="12" name="Picture 11">
            <a:extLst>
              <a:ext uri="{FF2B5EF4-FFF2-40B4-BE49-F238E27FC236}">
                <a16:creationId xmlns:a16="http://schemas.microsoft.com/office/drawing/2014/main" id="{2A622B15-8EFF-4135-B509-C5A1ED692D0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66925" y="1030322"/>
            <a:ext cx="855347" cy="844787"/>
          </a:xfrm>
          <a:prstGeom prst="rect">
            <a:avLst/>
          </a:prstGeom>
        </p:spPr>
      </p:pic>
      <p:pic>
        <p:nvPicPr>
          <p:cNvPr id="14" name="Picture 7">
            <a:extLst>
              <a:ext uri="{FF2B5EF4-FFF2-40B4-BE49-F238E27FC236}">
                <a16:creationId xmlns:a16="http://schemas.microsoft.com/office/drawing/2014/main" id="{FDEB9E08-B781-4B22-8E69-C17E61878B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687" y="1875109"/>
            <a:ext cx="5356913" cy="428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467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0485"/>
                                        </p:tgtEl>
                                        <p:attrNameLst>
                                          <p:attrName>style.visibility</p:attrName>
                                        </p:attrNameLst>
                                      </p:cBhvr>
                                      <p:to>
                                        <p:strVal val="visible"/>
                                      </p:to>
                                    </p:set>
                                    <p:animEffect transition="in" filter="wheel(1)">
                                      <p:cBhvr>
                                        <p:cTn id="22" dur="20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extBox 5">
            <a:extLst>
              <a:ext uri="{FF2B5EF4-FFF2-40B4-BE49-F238E27FC236}">
                <a16:creationId xmlns:a16="http://schemas.microsoft.com/office/drawing/2014/main" id="{F0C4CBFA-69E5-4C8F-A2F5-D74D7B5E216B}"/>
              </a:ext>
            </a:extLst>
          </p:cNvPr>
          <p:cNvSpPr txBox="1">
            <a:spLocks noChangeArrowheads="1"/>
          </p:cNvSpPr>
          <p:nvPr/>
        </p:nvSpPr>
        <p:spPr bwMode="auto">
          <a:xfrm>
            <a:off x="6096000" y="1141353"/>
            <a:ext cx="28241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1" u="sng" strike="noStrike" kern="1200" cap="none" spc="0" normalizeH="0" baseline="0" noProof="0" dirty="0">
                <a:ln>
                  <a:noFill/>
                </a:ln>
                <a:solidFill>
                  <a:srgbClr val="FF0000"/>
                </a:solidFill>
                <a:effectLst/>
                <a:uLnTx/>
                <a:uFillTx/>
                <a:latin typeface="Arial" panose="020B0604020202020204" pitchFamily="34" charset="0"/>
                <a:ea typeface="+mn-ea"/>
                <a:cs typeface="+mn-cs"/>
              </a:rPr>
              <a:t>[</a:t>
            </a:r>
            <a:r>
              <a:rPr lang="en-US" altLang="en-US" sz="2800" b="1" i="1" u="sng" dirty="0">
                <a:solidFill>
                  <a:srgbClr val="FF0000"/>
                </a:solidFill>
              </a:rPr>
              <a:t>P</a:t>
            </a:r>
            <a:r>
              <a:rPr kumimoji="0" lang="en-US" altLang="en-US" sz="2800" b="1" i="1" u="sng" strike="noStrike" kern="1200" cap="none" spc="0" normalizeH="0" baseline="0" noProof="0" dirty="0" err="1">
                <a:ln>
                  <a:noFill/>
                </a:ln>
                <a:solidFill>
                  <a:srgbClr val="FF0000"/>
                </a:solidFill>
                <a:effectLst/>
                <a:uLnTx/>
                <a:uFillTx/>
                <a:latin typeface="Arial" panose="020B0604020202020204" pitchFamily="34" charset="0"/>
                <a:ea typeface="+mn-ea"/>
                <a:cs typeface="+mn-cs"/>
              </a:rPr>
              <a:t>reventable</a:t>
            </a:r>
            <a:r>
              <a:rPr kumimoji="0" lang="en-US" altLang="en-US" sz="2800" b="1" i="1" u="sng" strike="noStrike" kern="1200" cap="none" spc="0" normalizeH="0" baseline="0" noProof="0" dirty="0">
                <a:ln>
                  <a:noFill/>
                </a:ln>
                <a:solidFill>
                  <a:srgbClr val="FF0000"/>
                </a:solidFill>
                <a:effectLst/>
                <a:uLnTx/>
                <a:uFillTx/>
                <a:latin typeface="Arial" panose="020B0604020202020204" pitchFamily="34" charset="0"/>
                <a:ea typeface="+mn-ea"/>
                <a:cs typeface="+mn-cs"/>
              </a:rPr>
              <a:t>]</a:t>
            </a:r>
            <a:endParaRPr kumimoji="0" lang="en-US" altLang="en-US" sz="2400" b="1" i="1" u="sng"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10" name="Title 1">
            <a:extLst>
              <a:ext uri="{FF2B5EF4-FFF2-40B4-BE49-F238E27FC236}">
                <a16:creationId xmlns:a16="http://schemas.microsoft.com/office/drawing/2014/main" id="{B55D3B67-F39D-4FF9-B071-EA1040862288}"/>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Retail Unscannable Examples</a:t>
            </a:r>
          </a:p>
        </p:txBody>
      </p:sp>
      <p:sp>
        <p:nvSpPr>
          <p:cNvPr id="11" name="Rectangle 10">
            <a:extLst>
              <a:ext uri="{FF2B5EF4-FFF2-40B4-BE49-F238E27FC236}">
                <a16:creationId xmlns:a16="http://schemas.microsoft.com/office/drawing/2014/main" id="{4F23A1A2-B480-4B82-8129-11A065AAC47B}"/>
              </a:ext>
            </a:extLst>
          </p:cNvPr>
          <p:cNvSpPr/>
          <p:nvPr/>
        </p:nvSpPr>
        <p:spPr>
          <a:xfrm>
            <a:off x="2022272" y="1073546"/>
            <a:ext cx="4047744" cy="658835"/>
          </a:xfrm>
          <a:prstGeom prst="rect">
            <a:avLst/>
          </a:prstGeom>
        </p:spPr>
        <p:txBody>
          <a:bodyPr wrap="square">
            <a:spAutoFit/>
          </a:bodyPr>
          <a:lstStyle/>
          <a:p>
            <a:pPr indent="-457200" algn="r">
              <a:lnSpc>
                <a:spcPct val="150000"/>
              </a:lnSpc>
              <a:defRPr/>
            </a:pPr>
            <a:r>
              <a:rPr lang="en-US" altLang="en-US" sz="2800" b="1" dirty="0">
                <a:solidFill>
                  <a:srgbClr val="FF0000"/>
                </a:solidFill>
              </a:rPr>
              <a:t>Poor Printed Quality</a:t>
            </a:r>
          </a:p>
        </p:txBody>
      </p:sp>
      <p:pic>
        <p:nvPicPr>
          <p:cNvPr id="2" name="Picture 1">
            <a:extLst>
              <a:ext uri="{FF2B5EF4-FFF2-40B4-BE49-F238E27FC236}">
                <a16:creationId xmlns:a16="http://schemas.microsoft.com/office/drawing/2014/main" id="{3A5F9689-188D-440E-875D-0E545537B924}"/>
              </a:ext>
            </a:extLst>
          </p:cNvPr>
          <p:cNvPicPr>
            <a:picLocks noChangeAspect="1"/>
          </p:cNvPicPr>
          <p:nvPr/>
        </p:nvPicPr>
        <p:blipFill>
          <a:blip r:embed="rId3"/>
          <a:stretch>
            <a:fillRect/>
          </a:stretch>
        </p:blipFill>
        <p:spPr>
          <a:xfrm>
            <a:off x="708563" y="2157888"/>
            <a:ext cx="4941943" cy="3938111"/>
          </a:xfrm>
          <a:prstGeom prst="rect">
            <a:avLst/>
          </a:prstGeom>
        </p:spPr>
      </p:pic>
      <p:pic>
        <p:nvPicPr>
          <p:cNvPr id="9" name="Picture 19">
            <a:extLst>
              <a:ext uri="{FF2B5EF4-FFF2-40B4-BE49-F238E27FC236}">
                <a16:creationId xmlns:a16="http://schemas.microsoft.com/office/drawing/2014/main" id="{C80B656A-80BA-4168-B221-A13E506E2B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887" y="2157889"/>
            <a:ext cx="5126550" cy="393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6AA3EF1A-AB07-4ACB-A30C-55ECB51E81A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66925" y="1030322"/>
            <a:ext cx="855347" cy="844787"/>
          </a:xfrm>
          <a:prstGeom prst="rect">
            <a:avLst/>
          </a:prstGeom>
        </p:spPr>
      </p:pic>
    </p:spTree>
    <p:extLst>
      <p:ext uri="{BB962C8B-B14F-4D97-AF65-F5344CB8AC3E}">
        <p14:creationId xmlns:p14="http://schemas.microsoft.com/office/powerpoint/2010/main" val="410549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mph" presetSubtype="0" fill="hold" grpId="0" nodeType="clickEffect">
                                  <p:stCondLst>
                                    <p:cond delay="0"/>
                                  </p:stCondLst>
                                  <p:childTnLst>
                                    <p:anim calcmode="discrete" valueType="str">
                                      <p:cBhvr override="childStyle">
                                        <p:cTn id="14" dur="2250" fill="hold"/>
                                        <p:tgtEl>
                                          <p:spTgt spid="11">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2000" fill="hold"/>
                                        <p:tgtEl>
                                          <p:spTgt spid="2048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8" name="Picture 11">
            <a:extLst>
              <a:ext uri="{FF2B5EF4-FFF2-40B4-BE49-F238E27FC236}">
                <a16:creationId xmlns:a16="http://schemas.microsoft.com/office/drawing/2014/main" id="{64390A13-289E-4D40-A876-855E0E88A9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322" r="19185"/>
          <a:stretch/>
        </p:blipFill>
        <p:spPr bwMode="auto">
          <a:xfrm>
            <a:off x="6029738" y="1862589"/>
            <a:ext cx="5308508" cy="427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B55D3B67-F39D-4FF9-B071-EA1040862288}"/>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Retail Unscannable Examples</a:t>
            </a:r>
          </a:p>
        </p:txBody>
      </p:sp>
      <p:sp>
        <p:nvSpPr>
          <p:cNvPr id="4" name="TextBox 3">
            <a:extLst>
              <a:ext uri="{FF2B5EF4-FFF2-40B4-BE49-F238E27FC236}">
                <a16:creationId xmlns:a16="http://schemas.microsoft.com/office/drawing/2014/main" id="{A8AA3346-724B-4794-9AB0-6FBC1994AB45}"/>
              </a:ext>
            </a:extLst>
          </p:cNvPr>
          <p:cNvSpPr txBox="1"/>
          <p:nvPr/>
        </p:nvSpPr>
        <p:spPr>
          <a:xfrm>
            <a:off x="2304288" y="1122273"/>
            <a:ext cx="8058912" cy="461665"/>
          </a:xfrm>
          <a:prstGeom prst="rect">
            <a:avLst/>
          </a:prstGeom>
          <a:noFill/>
        </p:spPr>
        <p:txBody>
          <a:bodyPr wrap="square" rtlCol="0">
            <a:spAutoFit/>
          </a:bodyPr>
          <a:lstStyle/>
          <a:p>
            <a:r>
              <a:rPr lang="en-US" sz="2400" b="1" dirty="0">
                <a:solidFill>
                  <a:srgbClr val="FF0000"/>
                </a:solidFill>
              </a:rPr>
              <a:t>Design and Development – Review Final Production</a:t>
            </a:r>
          </a:p>
        </p:txBody>
      </p:sp>
      <p:pic>
        <p:nvPicPr>
          <p:cNvPr id="6" name="Graphic 5">
            <a:extLst>
              <a:ext uri="{FF2B5EF4-FFF2-40B4-BE49-F238E27FC236}">
                <a16:creationId xmlns:a16="http://schemas.microsoft.com/office/drawing/2014/main" id="{5705EE8B-3774-4F98-B798-C03A65C5B5A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43584" y="874569"/>
            <a:ext cx="963168" cy="963168"/>
          </a:xfrm>
          <a:prstGeom prst="rect">
            <a:avLst/>
          </a:prstGeom>
        </p:spPr>
      </p:pic>
      <p:sp>
        <p:nvSpPr>
          <p:cNvPr id="7" name="TextBox 6">
            <a:extLst>
              <a:ext uri="{FF2B5EF4-FFF2-40B4-BE49-F238E27FC236}">
                <a16:creationId xmlns:a16="http://schemas.microsoft.com/office/drawing/2014/main" id="{C113EB37-3356-48E8-BC17-6B7DF47E4A1E}"/>
              </a:ext>
            </a:extLst>
          </p:cNvPr>
          <p:cNvSpPr txBox="1"/>
          <p:nvPr/>
        </p:nvSpPr>
        <p:spPr>
          <a:xfrm>
            <a:off x="1907920" y="1837737"/>
            <a:ext cx="1000000" cy="784830"/>
          </a:xfrm>
          <a:prstGeom prst="rect">
            <a:avLst/>
          </a:prstGeom>
          <a:noFill/>
        </p:spPr>
        <p:txBody>
          <a:bodyPr wrap="square" rtlCol="0">
            <a:spAutoFit/>
          </a:bodyPr>
          <a:lstStyle/>
          <a:p>
            <a:r>
              <a:rPr lang="en-US" sz="900">
                <a:hlinkClick r:id="rId5" tooltip="http://drdeborahserani.blogspot.com/2010_04_01_archive.html"/>
              </a:rPr>
              <a:t>This Photo</a:t>
            </a:r>
            <a:r>
              <a:rPr lang="en-US" sz="900"/>
              <a:t> by Unknown Author is licensed under </a:t>
            </a:r>
            <a:r>
              <a:rPr lang="en-US" sz="900">
                <a:hlinkClick r:id="rId6" tooltip="https://creativecommons.org/licenses/by/3.0/"/>
              </a:rPr>
              <a:t>CC BY</a:t>
            </a:r>
            <a:endParaRPr lang="en-US" sz="900"/>
          </a:p>
        </p:txBody>
      </p:sp>
      <p:pic>
        <p:nvPicPr>
          <p:cNvPr id="18" name="Picture 5">
            <a:extLst>
              <a:ext uri="{FF2B5EF4-FFF2-40B4-BE49-F238E27FC236}">
                <a16:creationId xmlns:a16="http://schemas.microsoft.com/office/drawing/2014/main" id="{B8A0D9EC-C653-41CC-AA36-68DDAED2CE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3754" y="1862589"/>
            <a:ext cx="4675931" cy="4281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338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5" name="Picture 11">
            <a:extLst>
              <a:ext uri="{FF2B5EF4-FFF2-40B4-BE49-F238E27FC236}">
                <a16:creationId xmlns:a16="http://schemas.microsoft.com/office/drawing/2014/main" id="{E204CB3C-FAF5-46E5-AB92-7006E72A5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2" y="1731264"/>
            <a:ext cx="5230693" cy="4412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12">
            <a:extLst>
              <a:ext uri="{FF2B5EF4-FFF2-40B4-BE49-F238E27FC236}">
                <a16:creationId xmlns:a16="http://schemas.microsoft.com/office/drawing/2014/main" id="{126E1648-C57D-4C2F-B4BF-550C2040F4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120" y="1731264"/>
            <a:ext cx="5243480" cy="4412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a:extLst>
              <a:ext uri="{FF2B5EF4-FFF2-40B4-BE49-F238E27FC236}">
                <a16:creationId xmlns:a16="http://schemas.microsoft.com/office/drawing/2014/main" id="{C0C00C2A-D3B6-4914-9BBB-399BA2C55245}"/>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Retail Unscannable Examples</a:t>
            </a:r>
          </a:p>
        </p:txBody>
      </p:sp>
      <p:sp>
        <p:nvSpPr>
          <p:cNvPr id="3" name="Content Placeholder 2">
            <a:extLst>
              <a:ext uri="{FF2B5EF4-FFF2-40B4-BE49-F238E27FC236}">
                <a16:creationId xmlns:a16="http://schemas.microsoft.com/office/drawing/2014/main" id="{FB66FA8C-FA2B-46EE-B114-4374BA630E80}"/>
              </a:ext>
            </a:extLst>
          </p:cNvPr>
          <p:cNvSpPr>
            <a:spLocks noGrp="1"/>
          </p:cNvSpPr>
          <p:nvPr>
            <p:ph idx="1"/>
          </p:nvPr>
        </p:nvSpPr>
        <p:spPr>
          <a:xfrm>
            <a:off x="2459736" y="1026159"/>
            <a:ext cx="7272528" cy="548640"/>
          </a:xfrm>
        </p:spPr>
        <p:txBody>
          <a:bodyPr/>
          <a:lstStyle/>
          <a:p>
            <a:pPr marL="0" indent="0">
              <a:buNone/>
            </a:pPr>
            <a:r>
              <a:rPr lang="en-US" sz="2800" b="1" dirty="0">
                <a:solidFill>
                  <a:srgbClr val="FF0000"/>
                </a:solidFill>
              </a:rPr>
              <a:t>Infringements – Packaging &amp; Stickers</a:t>
            </a:r>
          </a:p>
        </p:txBody>
      </p:sp>
      <p:pic>
        <p:nvPicPr>
          <p:cNvPr id="5" name="Picture 4">
            <a:extLst>
              <a:ext uri="{FF2B5EF4-FFF2-40B4-BE49-F238E27FC236}">
                <a16:creationId xmlns:a16="http://schemas.microsoft.com/office/drawing/2014/main" id="{14823AD5-913F-4C78-AA22-4DE740CC9E3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27364" y="1026159"/>
            <a:ext cx="1006236" cy="484251"/>
          </a:xfrm>
          <a:prstGeom prst="rect">
            <a:avLst/>
          </a:prstGeom>
        </p:spPr>
      </p:pic>
    </p:spTree>
    <p:extLst>
      <p:ext uri="{BB962C8B-B14F-4D97-AF65-F5344CB8AC3E}">
        <p14:creationId xmlns:p14="http://schemas.microsoft.com/office/powerpoint/2010/main" val="181583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3" name="Picture 18">
            <a:extLst>
              <a:ext uri="{FF2B5EF4-FFF2-40B4-BE49-F238E27FC236}">
                <a16:creationId xmlns:a16="http://schemas.microsoft.com/office/drawing/2014/main" id="{30692218-D23D-4182-8984-EEC09BF68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214" y="1854471"/>
            <a:ext cx="5107114" cy="4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16">
            <a:extLst>
              <a:ext uri="{FF2B5EF4-FFF2-40B4-BE49-F238E27FC236}">
                <a16:creationId xmlns:a16="http://schemas.microsoft.com/office/drawing/2014/main" id="{B7625C26-2369-4839-ACDE-A04D08665E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1798"/>
          <a:stretch/>
        </p:blipFill>
        <p:spPr bwMode="auto">
          <a:xfrm>
            <a:off x="6416674" y="1843467"/>
            <a:ext cx="4828017" cy="4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a:extLst>
              <a:ext uri="{FF2B5EF4-FFF2-40B4-BE49-F238E27FC236}">
                <a16:creationId xmlns:a16="http://schemas.microsoft.com/office/drawing/2014/main" id="{9DA0D452-A7B8-49A1-A91E-EFD5AF8A3B19}"/>
              </a:ext>
            </a:extLst>
          </p:cNvPr>
          <p:cNvSpPr txBox="1">
            <a:spLocks noChangeArrowheads="1"/>
          </p:cNvSpPr>
          <p:nvPr/>
        </p:nvSpPr>
        <p:spPr bwMode="auto">
          <a:xfrm>
            <a:off x="1828800" y="11774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Retail Unscannable Examples</a:t>
            </a:r>
          </a:p>
        </p:txBody>
      </p:sp>
      <p:pic>
        <p:nvPicPr>
          <p:cNvPr id="5" name="Picture 4">
            <a:extLst>
              <a:ext uri="{FF2B5EF4-FFF2-40B4-BE49-F238E27FC236}">
                <a16:creationId xmlns:a16="http://schemas.microsoft.com/office/drawing/2014/main" id="{A577B34C-B52E-475B-B91A-8F8A6B6F94B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828800" y="849604"/>
            <a:ext cx="957262" cy="993863"/>
          </a:xfrm>
          <a:prstGeom prst="rect">
            <a:avLst/>
          </a:prstGeom>
        </p:spPr>
      </p:pic>
      <p:sp>
        <p:nvSpPr>
          <p:cNvPr id="15" name="Content Placeholder 2">
            <a:extLst>
              <a:ext uri="{FF2B5EF4-FFF2-40B4-BE49-F238E27FC236}">
                <a16:creationId xmlns:a16="http://schemas.microsoft.com/office/drawing/2014/main" id="{27DC1DF8-6531-43F7-8D3C-E72440DCABE9}"/>
              </a:ext>
            </a:extLst>
          </p:cNvPr>
          <p:cNvSpPr>
            <a:spLocks noGrp="1"/>
          </p:cNvSpPr>
          <p:nvPr>
            <p:ph idx="1"/>
          </p:nvPr>
        </p:nvSpPr>
        <p:spPr>
          <a:xfrm>
            <a:off x="3698878" y="997114"/>
            <a:ext cx="4152900" cy="548640"/>
          </a:xfrm>
        </p:spPr>
        <p:txBody>
          <a:bodyPr/>
          <a:lstStyle/>
          <a:p>
            <a:pPr marL="0" indent="0">
              <a:buNone/>
            </a:pPr>
            <a:r>
              <a:rPr lang="en-US" sz="2800" b="1" dirty="0">
                <a:solidFill>
                  <a:srgbClr val="FF0000"/>
                </a:solidFill>
              </a:rPr>
              <a:t>Packaging &amp; Stickers</a:t>
            </a:r>
          </a:p>
        </p:txBody>
      </p:sp>
    </p:spTree>
    <p:extLst>
      <p:ext uri="{BB962C8B-B14F-4D97-AF65-F5344CB8AC3E}">
        <p14:creationId xmlns:p14="http://schemas.microsoft.com/office/powerpoint/2010/main" val="3563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circle(in)">
                                      <p:cBhvr>
                                        <p:cTn id="12" dur="20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grpId="1" nodeType="clickEffect">
                                  <p:stCondLst>
                                    <p:cond delay="0"/>
                                  </p:stCondLst>
                                  <p:childTnLst>
                                    <p:animRot by="21600000">
                                      <p:cBhvr>
                                        <p:cTn id="16" dur="2000" fill="hold"/>
                                        <p:tgtEl>
                                          <p:spTgt spid="1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5" grpI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a:extLst>
              <a:ext uri="{FF2B5EF4-FFF2-40B4-BE49-F238E27FC236}">
                <a16:creationId xmlns:a16="http://schemas.microsoft.com/office/drawing/2014/main" id="{45C1384E-AECD-4A28-9DA4-0D542383E150}"/>
              </a:ext>
            </a:extLst>
          </p:cNvPr>
          <p:cNvSpPr>
            <a:spLocks noGrp="1" noChangeArrowheads="1"/>
          </p:cNvSpPr>
          <p:nvPr>
            <p:ph idx="1"/>
          </p:nvPr>
        </p:nvSpPr>
        <p:spPr bwMode="auto">
          <a:xfrm>
            <a:off x="1971675" y="1900238"/>
            <a:ext cx="8229600" cy="36925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i="1" dirty="0"/>
              <a:t>Non-Retail Shipping Cartons</a:t>
            </a:r>
          </a:p>
          <a:p>
            <a:pPr lvl="1"/>
            <a:r>
              <a:rPr lang="en-US" altLang="en-US" sz="2000" dirty="0">
                <a:latin typeface="Arial Nova Light" panose="020B0304020202020204" pitchFamily="34" charset="0"/>
              </a:rPr>
              <a:t>Lower Right Corner, Two Adjacent sides</a:t>
            </a:r>
          </a:p>
          <a:p>
            <a:pPr lvl="1"/>
            <a:r>
              <a:rPr lang="en-US" altLang="en-US" sz="2000" dirty="0">
                <a:latin typeface="Arial Nova Light" panose="020B0304020202020204" pitchFamily="34" charset="0"/>
              </a:rPr>
              <a:t>Min </a:t>
            </a:r>
            <a:r>
              <a:rPr lang="en-US" altLang="en-US" sz="1800" dirty="0"/>
              <a:t>1/8</a:t>
            </a:r>
            <a:r>
              <a:rPr lang="en-US" altLang="en-US" sz="2000" dirty="0">
                <a:latin typeface="Arial Nova Light" panose="020B0304020202020204" pitchFamily="34" charset="0"/>
              </a:rPr>
              <a:t>” from horizontal and vertical edge</a:t>
            </a:r>
          </a:p>
          <a:p>
            <a:pPr lvl="1"/>
            <a:r>
              <a:rPr lang="en-US" altLang="en-US" sz="2000" dirty="0">
                <a:latin typeface="Arial Nova Light" panose="020B0304020202020204" pitchFamily="34" charset="0"/>
              </a:rPr>
              <a:t>Do Not Cover by Strapping, Banding, Tape, Etc.</a:t>
            </a:r>
          </a:p>
          <a:p>
            <a:pPr lvl="1"/>
            <a:r>
              <a:rPr lang="en-US" altLang="en-US" sz="2000" dirty="0">
                <a:latin typeface="Arial Nova Light" panose="020B0304020202020204" pitchFamily="34" charset="0"/>
              </a:rPr>
              <a:t>Not Wrapped around edges</a:t>
            </a:r>
          </a:p>
          <a:p>
            <a:pPr lvl="1"/>
            <a:r>
              <a:rPr lang="en-US" altLang="en-US" sz="2000" dirty="0">
                <a:latin typeface="Arial Nova Light" panose="020B0304020202020204" pitchFamily="34" charset="0"/>
              </a:rPr>
              <a:t>Be sure any Express Shipment Labels do not cover</a:t>
            </a:r>
          </a:p>
          <a:p>
            <a:endParaRPr lang="en-US" altLang="en-US" dirty="0"/>
          </a:p>
        </p:txBody>
      </p:sp>
      <p:sp>
        <p:nvSpPr>
          <p:cNvPr id="9" name="Title 1">
            <a:extLst>
              <a:ext uri="{FF2B5EF4-FFF2-40B4-BE49-F238E27FC236}">
                <a16:creationId xmlns:a16="http://schemas.microsoft.com/office/drawing/2014/main" id="{ACDC9416-BC09-4A5B-BCA8-1144AB42763C}"/>
              </a:ext>
            </a:extLst>
          </p:cNvPr>
          <p:cNvSpPr txBox="1">
            <a:spLocks noChangeArrowheads="1"/>
          </p:cNvSpPr>
          <p:nvPr/>
        </p:nvSpPr>
        <p:spPr bwMode="auto">
          <a:xfrm>
            <a:off x="1339417" y="198439"/>
            <a:ext cx="9217891"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Non-Retail Unscannable Examples</a:t>
            </a:r>
          </a:p>
        </p:txBody>
      </p:sp>
    </p:spTree>
    <p:extLst>
      <p:ext uri="{BB962C8B-B14F-4D97-AF65-F5344CB8AC3E}">
        <p14:creationId xmlns:p14="http://schemas.microsoft.com/office/powerpoint/2010/main" val="868428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7">
            <a:extLst>
              <a:ext uri="{FF2B5EF4-FFF2-40B4-BE49-F238E27FC236}">
                <a16:creationId xmlns:a16="http://schemas.microsoft.com/office/drawing/2014/main" id="{BEC004D5-253B-4ABF-B05E-62FBE8E1B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297" y="1125450"/>
            <a:ext cx="5252492" cy="460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ACDC9416-BC09-4A5B-BCA8-1144AB42763C}"/>
              </a:ext>
            </a:extLst>
          </p:cNvPr>
          <p:cNvSpPr txBox="1">
            <a:spLocks noChangeArrowheads="1"/>
          </p:cNvSpPr>
          <p:nvPr/>
        </p:nvSpPr>
        <p:spPr bwMode="auto">
          <a:xfrm>
            <a:off x="1339417" y="198439"/>
            <a:ext cx="9217891"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Non-Retail Unscannable Examples</a:t>
            </a:r>
          </a:p>
        </p:txBody>
      </p:sp>
      <p:sp>
        <p:nvSpPr>
          <p:cNvPr id="4" name="TextBox 3">
            <a:extLst>
              <a:ext uri="{FF2B5EF4-FFF2-40B4-BE49-F238E27FC236}">
                <a16:creationId xmlns:a16="http://schemas.microsoft.com/office/drawing/2014/main" id="{9ACB858A-CB9B-4CED-A2A1-F0E49488D471}"/>
              </a:ext>
            </a:extLst>
          </p:cNvPr>
          <p:cNvSpPr txBox="1"/>
          <p:nvPr/>
        </p:nvSpPr>
        <p:spPr>
          <a:xfrm>
            <a:off x="5948362" y="3381949"/>
            <a:ext cx="5529261" cy="861774"/>
          </a:xfrm>
          <a:prstGeom prst="rect">
            <a:avLst/>
          </a:prstGeom>
          <a:noFill/>
        </p:spPr>
        <p:txBody>
          <a:bodyPr wrap="square" rtlCol="0">
            <a:spAutoFit/>
          </a:bodyPr>
          <a:lstStyle/>
          <a:p>
            <a:r>
              <a:rPr lang="en-US" altLang="en-US" sz="3200" dirty="0">
                <a:solidFill>
                  <a:srgbClr val="FF0000"/>
                </a:solidFill>
                <a:latin typeface="Elephant" panose="02020904090505020303" pitchFamily="18" charset="0"/>
              </a:rPr>
              <a:t>Wrapped around edges</a:t>
            </a:r>
          </a:p>
          <a:p>
            <a:endParaRPr lang="en-US" dirty="0">
              <a:solidFill>
                <a:srgbClr val="FF0000"/>
              </a:solidFill>
            </a:endParaRPr>
          </a:p>
        </p:txBody>
      </p:sp>
      <p:sp>
        <p:nvSpPr>
          <p:cNvPr id="10" name="TextBox 9">
            <a:extLst>
              <a:ext uri="{FF2B5EF4-FFF2-40B4-BE49-F238E27FC236}">
                <a16:creationId xmlns:a16="http://schemas.microsoft.com/office/drawing/2014/main" id="{CA206E85-7F37-420A-9B03-9F970738B943}"/>
              </a:ext>
            </a:extLst>
          </p:cNvPr>
          <p:cNvSpPr txBox="1"/>
          <p:nvPr/>
        </p:nvSpPr>
        <p:spPr>
          <a:xfrm>
            <a:off x="5948361" y="1509239"/>
            <a:ext cx="5529261" cy="861774"/>
          </a:xfrm>
          <a:prstGeom prst="rect">
            <a:avLst/>
          </a:prstGeom>
          <a:noFill/>
        </p:spPr>
        <p:txBody>
          <a:bodyPr wrap="square" rtlCol="0">
            <a:spAutoFit/>
          </a:bodyPr>
          <a:lstStyle/>
          <a:p>
            <a:r>
              <a:rPr lang="en-US" altLang="en-US" sz="3200" dirty="0"/>
              <a:t>Unscannable Cause?</a:t>
            </a:r>
          </a:p>
          <a:p>
            <a:endParaRPr lang="en-US" dirty="0"/>
          </a:p>
        </p:txBody>
      </p:sp>
    </p:spTree>
    <p:extLst>
      <p:ext uri="{BB962C8B-B14F-4D97-AF65-F5344CB8AC3E}">
        <p14:creationId xmlns:p14="http://schemas.microsoft.com/office/powerpoint/2010/main" val="78731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3A1FEE61-B71C-413B-833B-23C539681D7D}"/>
              </a:ext>
            </a:extLst>
          </p:cNvPr>
          <p:cNvSpPr>
            <a:spLocks noGrp="1" noChangeArrowheads="1"/>
          </p:cNvSpPr>
          <p:nvPr>
            <p:ph type="title"/>
          </p:nvPr>
        </p:nvSpPr>
        <p:spPr bwMode="auto">
          <a:xfrm>
            <a:off x="1866900" y="1446028"/>
            <a:ext cx="8458200" cy="4589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r>
              <a:rPr lang="en-US" altLang="en-US" sz="2800" u="sng" spc="-150" dirty="0">
                <a:solidFill>
                  <a:schemeClr val="accent6">
                    <a:lumMod val="50000"/>
                  </a:schemeClr>
                </a:solidFill>
              </a:rPr>
              <a:t>Ink Jet Direct Imprinted is Inefficient &amp; Not Acceptable</a:t>
            </a:r>
            <a:endParaRPr lang="en-US" altLang="en-US" u="sng" dirty="0">
              <a:solidFill>
                <a:schemeClr val="accent6">
                  <a:lumMod val="50000"/>
                </a:schemeClr>
              </a:solidFill>
            </a:endParaRPr>
          </a:p>
        </p:txBody>
      </p:sp>
      <p:pic>
        <p:nvPicPr>
          <p:cNvPr id="27651" name="Picture 8">
            <a:extLst>
              <a:ext uri="{FF2B5EF4-FFF2-40B4-BE49-F238E27FC236}">
                <a16:creationId xmlns:a16="http://schemas.microsoft.com/office/drawing/2014/main" id="{9CD1DB36-DAD7-4088-A120-9345671DD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2209801"/>
            <a:ext cx="3959225"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19">
            <a:extLst>
              <a:ext uri="{FF2B5EF4-FFF2-40B4-BE49-F238E27FC236}">
                <a16:creationId xmlns:a16="http://schemas.microsoft.com/office/drawing/2014/main" id="{F79AFB21-F0CF-4E92-AF93-467CE4DE3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209801"/>
            <a:ext cx="4025900"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736F3BE6-3B22-426B-9E38-2B19C1574AB6}"/>
              </a:ext>
            </a:extLst>
          </p:cNvPr>
          <p:cNvSpPr txBox="1">
            <a:spLocks noChangeArrowheads="1"/>
          </p:cNvSpPr>
          <p:nvPr/>
        </p:nvSpPr>
        <p:spPr bwMode="auto">
          <a:xfrm>
            <a:off x="1533236" y="173038"/>
            <a:ext cx="9125527"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Non-Retail Unscannable Examples</a:t>
            </a:r>
          </a:p>
        </p:txBody>
      </p:sp>
    </p:spTree>
    <p:extLst>
      <p:ext uri="{BB962C8B-B14F-4D97-AF65-F5344CB8AC3E}">
        <p14:creationId xmlns:p14="http://schemas.microsoft.com/office/powerpoint/2010/main" val="154564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7652"/>
                                        </p:tgtEl>
                                        <p:attrNameLst>
                                          <p:attrName>style.visibility</p:attrName>
                                        </p:attrNameLst>
                                      </p:cBhvr>
                                      <p:to>
                                        <p:strVal val="visible"/>
                                      </p:to>
                                    </p:set>
                                    <p:animEffect transition="in" filter="wipe(down)">
                                      <p:cBhvr>
                                        <p:cTn id="11" dur="580">
                                          <p:stCondLst>
                                            <p:cond delay="0"/>
                                          </p:stCondLst>
                                        </p:cTn>
                                        <p:tgtEl>
                                          <p:spTgt spid="27652"/>
                                        </p:tgtEl>
                                      </p:cBhvr>
                                    </p:animEffect>
                                    <p:anim calcmode="lin" valueType="num">
                                      <p:cBhvr>
                                        <p:cTn id="12" dur="1822" tmFilter="0,0; 0.14,0.36; 0.43,0.73; 0.71,0.91; 1.0,1.0">
                                          <p:stCondLst>
                                            <p:cond delay="0"/>
                                          </p:stCondLst>
                                        </p:cTn>
                                        <p:tgtEl>
                                          <p:spTgt spid="2765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765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765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765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7652"/>
                                        </p:tgtEl>
                                        <p:attrNameLst>
                                          <p:attrName>ppt_y</p:attrName>
                                        </p:attrNameLst>
                                      </p:cBhvr>
                                      <p:tavLst>
                                        <p:tav tm="0" fmla="#ppt_y-sin(pi*$)/81">
                                          <p:val>
                                            <p:fltVal val="0"/>
                                          </p:val>
                                        </p:tav>
                                        <p:tav tm="100000">
                                          <p:val>
                                            <p:fltVal val="1"/>
                                          </p:val>
                                        </p:tav>
                                      </p:tavLst>
                                    </p:anim>
                                    <p:animScale>
                                      <p:cBhvr>
                                        <p:cTn id="17" dur="26">
                                          <p:stCondLst>
                                            <p:cond delay="650"/>
                                          </p:stCondLst>
                                        </p:cTn>
                                        <p:tgtEl>
                                          <p:spTgt spid="27652"/>
                                        </p:tgtEl>
                                      </p:cBhvr>
                                      <p:to x="100000" y="60000"/>
                                    </p:animScale>
                                    <p:animScale>
                                      <p:cBhvr>
                                        <p:cTn id="18" dur="166" decel="50000">
                                          <p:stCondLst>
                                            <p:cond delay="676"/>
                                          </p:stCondLst>
                                        </p:cTn>
                                        <p:tgtEl>
                                          <p:spTgt spid="27652"/>
                                        </p:tgtEl>
                                      </p:cBhvr>
                                      <p:to x="100000" y="100000"/>
                                    </p:animScale>
                                    <p:animScale>
                                      <p:cBhvr>
                                        <p:cTn id="19" dur="26">
                                          <p:stCondLst>
                                            <p:cond delay="1312"/>
                                          </p:stCondLst>
                                        </p:cTn>
                                        <p:tgtEl>
                                          <p:spTgt spid="27652"/>
                                        </p:tgtEl>
                                      </p:cBhvr>
                                      <p:to x="100000" y="80000"/>
                                    </p:animScale>
                                    <p:animScale>
                                      <p:cBhvr>
                                        <p:cTn id="20" dur="166" decel="50000">
                                          <p:stCondLst>
                                            <p:cond delay="1338"/>
                                          </p:stCondLst>
                                        </p:cTn>
                                        <p:tgtEl>
                                          <p:spTgt spid="27652"/>
                                        </p:tgtEl>
                                      </p:cBhvr>
                                      <p:to x="100000" y="100000"/>
                                    </p:animScale>
                                    <p:animScale>
                                      <p:cBhvr>
                                        <p:cTn id="21" dur="26">
                                          <p:stCondLst>
                                            <p:cond delay="1642"/>
                                          </p:stCondLst>
                                        </p:cTn>
                                        <p:tgtEl>
                                          <p:spTgt spid="27652"/>
                                        </p:tgtEl>
                                      </p:cBhvr>
                                      <p:to x="100000" y="90000"/>
                                    </p:animScale>
                                    <p:animScale>
                                      <p:cBhvr>
                                        <p:cTn id="22" dur="166" decel="50000">
                                          <p:stCondLst>
                                            <p:cond delay="1668"/>
                                          </p:stCondLst>
                                        </p:cTn>
                                        <p:tgtEl>
                                          <p:spTgt spid="27652"/>
                                        </p:tgtEl>
                                      </p:cBhvr>
                                      <p:to x="100000" y="100000"/>
                                    </p:animScale>
                                    <p:animScale>
                                      <p:cBhvr>
                                        <p:cTn id="23" dur="26">
                                          <p:stCondLst>
                                            <p:cond delay="1808"/>
                                          </p:stCondLst>
                                        </p:cTn>
                                        <p:tgtEl>
                                          <p:spTgt spid="27652"/>
                                        </p:tgtEl>
                                      </p:cBhvr>
                                      <p:to x="100000" y="95000"/>
                                    </p:animScale>
                                    <p:animScale>
                                      <p:cBhvr>
                                        <p:cTn id="24" dur="166" decel="50000">
                                          <p:stCondLst>
                                            <p:cond delay="1834"/>
                                          </p:stCondLst>
                                        </p:cTn>
                                        <p:tgtEl>
                                          <p:spTgt spid="2765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4D092-AE2E-40F3-AC90-760C7D708E05}"/>
              </a:ext>
            </a:extLst>
          </p:cNvPr>
          <p:cNvSpPr>
            <a:spLocks noGrp="1"/>
          </p:cNvSpPr>
          <p:nvPr>
            <p:ph type="title"/>
          </p:nvPr>
        </p:nvSpPr>
        <p:spPr>
          <a:xfrm>
            <a:off x="609600" y="947736"/>
            <a:ext cx="10972800" cy="469901"/>
          </a:xfrm>
        </p:spPr>
        <p:txBody>
          <a:bodyPr/>
          <a:lstStyle/>
          <a:p>
            <a:pPr>
              <a:defRPr/>
            </a:pPr>
            <a:r>
              <a:rPr lang="en-US" altLang="en-US" sz="3200" spc="-150" dirty="0">
                <a:solidFill>
                  <a:schemeClr val="bg1">
                    <a:lumMod val="50000"/>
                  </a:schemeClr>
                </a:solidFill>
              </a:rPr>
              <a:t>Test Your Bar Code</a:t>
            </a:r>
            <a:endParaRPr lang="en-US" dirty="0">
              <a:solidFill>
                <a:schemeClr val="bg1">
                  <a:lumMod val="50000"/>
                </a:schemeClr>
              </a:solidFill>
            </a:endParaRPr>
          </a:p>
        </p:txBody>
      </p:sp>
      <p:pic>
        <p:nvPicPr>
          <p:cNvPr id="28675" name="Content Placeholder 8">
            <a:extLst>
              <a:ext uri="{FF2B5EF4-FFF2-40B4-BE49-F238E27FC236}">
                <a16:creationId xmlns:a16="http://schemas.microsoft.com/office/drawing/2014/main" id="{168016D2-D956-4118-B495-0055FD9FE9E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86239" y="2608263"/>
            <a:ext cx="3360737" cy="1460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13">
            <a:extLst>
              <a:ext uri="{FF2B5EF4-FFF2-40B4-BE49-F238E27FC236}">
                <a16:creationId xmlns:a16="http://schemas.microsoft.com/office/drawing/2014/main" id="{45AA77BF-3372-43C7-BBC3-408498B4B28E}"/>
              </a:ext>
            </a:extLst>
          </p:cNvPr>
          <p:cNvSpPr>
            <a:spLocks noChangeArrowheads="1"/>
          </p:cNvSpPr>
          <p:nvPr/>
        </p:nvSpPr>
        <p:spPr bwMode="auto">
          <a:xfrm>
            <a:off x="1752600" y="1425575"/>
            <a:ext cx="822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1F497D"/>
                </a:solidFill>
                <a:effectLst/>
                <a:uLnTx/>
                <a:uFillTx/>
                <a:latin typeface="Rockwell" panose="02060603020205020403" pitchFamily="18" charset="0"/>
                <a:ea typeface="+mn-ea"/>
                <a:cs typeface="+mn-cs"/>
              </a:rPr>
              <a:t>Print Quality is Measured to ANSI/ISO standards*</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Bar Code symbols are verified in accordance with</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ANSI X3.182-1990 and ISO 15416</a:t>
            </a:r>
          </a:p>
        </p:txBody>
      </p:sp>
      <p:sp>
        <p:nvSpPr>
          <p:cNvPr id="5" name="Rectangle 4">
            <a:extLst>
              <a:ext uri="{FF2B5EF4-FFF2-40B4-BE49-F238E27FC236}">
                <a16:creationId xmlns:a16="http://schemas.microsoft.com/office/drawing/2014/main" id="{A4890BCD-E76A-4EE7-AC84-6C907960A980}"/>
              </a:ext>
            </a:extLst>
          </p:cNvPr>
          <p:cNvSpPr/>
          <p:nvPr/>
        </p:nvSpPr>
        <p:spPr>
          <a:xfrm>
            <a:off x="1306512" y="5510213"/>
            <a:ext cx="9120188" cy="400050"/>
          </a:xfrm>
          <a:prstGeom prst="rect">
            <a:avLst/>
          </a:prstGeom>
        </p:spPr>
        <p:txBody>
          <a:bodyPr>
            <a:spAutoFit/>
          </a:bodyPr>
          <a:lstStyle/>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altLang="en-US" sz="2000" b="0" i="1" u="none" strike="noStrike" kern="1200" cap="none" spc="0" normalizeH="0" baseline="0" noProof="0" dirty="0">
                <a:ln>
                  <a:noFill/>
                </a:ln>
                <a:solidFill>
                  <a:srgbClr val="1F497D">
                    <a:lumMod val="75000"/>
                  </a:srgbClr>
                </a:solidFill>
                <a:effectLst/>
                <a:uLnTx/>
                <a:uFillTx/>
                <a:latin typeface="Arial"/>
                <a:ea typeface="+mn-ea"/>
                <a:cs typeface="+mn-cs"/>
              </a:rPr>
              <a:t>Ace does tests and verifies bar codes meet Standards and Expectations!</a:t>
            </a:r>
          </a:p>
        </p:txBody>
      </p:sp>
      <p:sp>
        <p:nvSpPr>
          <p:cNvPr id="28678" name="Rectangle 2">
            <a:extLst>
              <a:ext uri="{FF2B5EF4-FFF2-40B4-BE49-F238E27FC236}">
                <a16:creationId xmlns:a16="http://schemas.microsoft.com/office/drawing/2014/main" id="{8E364648-D490-4D11-A8CB-F2F45C261881}"/>
              </a:ext>
            </a:extLst>
          </p:cNvPr>
          <p:cNvSpPr>
            <a:spLocks noChangeArrowheads="1"/>
          </p:cNvSpPr>
          <p:nvPr/>
        </p:nvSpPr>
        <p:spPr bwMode="auto">
          <a:xfrm>
            <a:off x="1754188" y="4189413"/>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VERIFIER IS A</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Calibrated Measuring Devices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–Not a Scanner/Reader</a:t>
            </a:r>
          </a:p>
        </p:txBody>
      </p:sp>
      <p:sp>
        <p:nvSpPr>
          <p:cNvPr id="7" name="Title 1">
            <a:extLst>
              <a:ext uri="{FF2B5EF4-FFF2-40B4-BE49-F238E27FC236}">
                <a16:creationId xmlns:a16="http://schemas.microsoft.com/office/drawing/2014/main" id="{7605E0D6-4876-4D07-8E6A-35D0F69BEE6D}"/>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Printed Quality Control</a:t>
            </a:r>
          </a:p>
        </p:txBody>
      </p:sp>
    </p:spTree>
    <p:extLst>
      <p:ext uri="{BB962C8B-B14F-4D97-AF65-F5344CB8AC3E}">
        <p14:creationId xmlns:p14="http://schemas.microsoft.com/office/powerpoint/2010/main" val="207886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2"/>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7" presetClass="emph" presetSubtype="0" fill="remove" grpId="0" nodeType="clickEffect">
                                  <p:stCondLst>
                                    <p:cond delay="0"/>
                                  </p:stCondLst>
                                  <p:childTnLst>
                                    <p:animClr clrSpc="rgb" dir="cw">
                                      <p:cBhvr override="childStyle">
                                        <p:cTn id="12" dur="1000" autoRev="1" fill="remove"/>
                                        <p:tgtEl>
                                          <p:spTgt spid="5"/>
                                        </p:tgtEl>
                                        <p:attrNameLst>
                                          <p:attrName>style.color</p:attrName>
                                        </p:attrNameLst>
                                      </p:cBhvr>
                                      <p:to>
                                        <a:schemeClr val="bg1"/>
                                      </p:to>
                                    </p:animClr>
                                    <p:animClr clrSpc="rgb" dir="cw">
                                      <p:cBhvr>
                                        <p:cTn id="13" dur="1000" autoRev="1" fill="remove"/>
                                        <p:tgtEl>
                                          <p:spTgt spid="5"/>
                                        </p:tgtEl>
                                        <p:attrNameLst>
                                          <p:attrName>fillcolor</p:attrName>
                                        </p:attrNameLst>
                                      </p:cBhvr>
                                      <p:to>
                                        <a:schemeClr val="bg1"/>
                                      </p:to>
                                    </p:animClr>
                                    <p:set>
                                      <p:cBhvr>
                                        <p:cTn id="14" dur="1000" autoRev="1" fill="remove"/>
                                        <p:tgtEl>
                                          <p:spTgt spid="5"/>
                                        </p:tgtEl>
                                        <p:attrNameLst>
                                          <p:attrName>fill.type</p:attrName>
                                        </p:attrNameLst>
                                      </p:cBhvr>
                                      <p:to>
                                        <p:strVal val="solid"/>
                                      </p:to>
                                    </p:set>
                                    <p:set>
                                      <p:cBhvr>
                                        <p:cTn id="15" dur="1000" autoRev="1" fill="remove"/>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9453"/>
            <a:ext cx="10972800" cy="1143000"/>
          </a:xfrm>
        </p:spPr>
        <p:txBody>
          <a:bodyPr/>
          <a:lstStyle/>
          <a:p>
            <a:r>
              <a:rPr lang="en-US" u="sng" dirty="0"/>
              <a:t>Call to Action</a:t>
            </a:r>
          </a:p>
        </p:txBody>
      </p:sp>
      <p:sp>
        <p:nvSpPr>
          <p:cNvPr id="3" name="Text Placeholder 2"/>
          <p:cNvSpPr>
            <a:spLocks noGrp="1"/>
          </p:cNvSpPr>
          <p:nvPr>
            <p:ph idx="1"/>
          </p:nvPr>
        </p:nvSpPr>
        <p:spPr>
          <a:xfrm>
            <a:off x="2218945" y="1048512"/>
            <a:ext cx="9457584" cy="5047488"/>
          </a:xfrm>
        </p:spPr>
        <p:txBody>
          <a:bodyPr/>
          <a:lstStyle/>
          <a:p>
            <a:r>
              <a:rPr lang="en-US" sz="2400" dirty="0"/>
              <a:t>Review you bar codes for compliance to global adopted requirements.</a:t>
            </a:r>
          </a:p>
          <a:p>
            <a:endParaRPr lang="en-US" sz="2400" dirty="0"/>
          </a:p>
          <a:p>
            <a:r>
              <a:rPr lang="en-US" sz="2400" dirty="0"/>
              <a:t>Test your bar codes using the proper equipment.</a:t>
            </a:r>
          </a:p>
          <a:p>
            <a:endParaRPr lang="en-US" sz="2400" dirty="0"/>
          </a:p>
          <a:p>
            <a:r>
              <a:rPr lang="en-US" sz="2400" dirty="0"/>
              <a:t>Check your bar codes in finished packaging to avoid the unknown.</a:t>
            </a:r>
          </a:p>
          <a:p>
            <a:endParaRPr lang="en-US" sz="2400" dirty="0"/>
          </a:p>
          <a:p>
            <a:r>
              <a:rPr lang="en-US" sz="2400" dirty="0"/>
              <a:t>Consider attendance at the GS1 Connect Conference for more education.</a:t>
            </a:r>
          </a:p>
          <a:p>
            <a:endParaRPr lang="en-US" sz="2400" dirty="0"/>
          </a:p>
          <a:p>
            <a:r>
              <a:rPr lang="en-US" sz="2400" dirty="0"/>
              <a:t>Clean up your data.</a:t>
            </a:r>
          </a:p>
          <a:p>
            <a:endParaRPr lang="en-US" sz="2400" dirty="0"/>
          </a:p>
          <a:p>
            <a:endParaRPr lang="en-US" sz="2400" dirty="0"/>
          </a:p>
          <a:p>
            <a:pPr lvl="1"/>
            <a:endParaRPr lang="en-US" sz="3200" dirty="0"/>
          </a:p>
        </p:txBody>
      </p:sp>
      <p:pic>
        <p:nvPicPr>
          <p:cNvPr id="5" name="Picture 4">
            <a:extLst>
              <a:ext uri="{FF2B5EF4-FFF2-40B4-BE49-F238E27FC236}">
                <a16:creationId xmlns:a16="http://schemas.microsoft.com/office/drawing/2014/main" id="{071CFDE2-8DE2-4F48-9AA5-B204693AEFF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5472" y="612966"/>
            <a:ext cx="1295351" cy="1295351"/>
          </a:xfrm>
          <a:prstGeom prst="rect">
            <a:avLst/>
          </a:prstGeom>
        </p:spPr>
      </p:pic>
      <p:pic>
        <p:nvPicPr>
          <p:cNvPr id="8" name="Picture 7">
            <a:extLst>
              <a:ext uri="{FF2B5EF4-FFF2-40B4-BE49-F238E27FC236}">
                <a16:creationId xmlns:a16="http://schemas.microsoft.com/office/drawing/2014/main" id="{84AC66D9-E503-4D43-911B-C0CB5C91FB8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48443" y="1917778"/>
            <a:ext cx="1157287" cy="1017395"/>
          </a:xfrm>
          <a:prstGeom prst="rect">
            <a:avLst/>
          </a:prstGeom>
        </p:spPr>
      </p:pic>
      <p:pic>
        <p:nvPicPr>
          <p:cNvPr id="10" name="Picture 9">
            <a:extLst>
              <a:ext uri="{FF2B5EF4-FFF2-40B4-BE49-F238E27FC236}">
                <a16:creationId xmlns:a16="http://schemas.microsoft.com/office/drawing/2014/main" id="{7B3197EF-06B3-4E25-9E89-0C32AEC5573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00791" y="2998689"/>
            <a:ext cx="1124712" cy="1124712"/>
          </a:xfrm>
          <a:prstGeom prst="rect">
            <a:avLst/>
          </a:prstGeom>
        </p:spPr>
      </p:pic>
      <p:sp>
        <p:nvSpPr>
          <p:cNvPr id="12" name="Rectangle 3">
            <a:extLst>
              <a:ext uri="{FF2B5EF4-FFF2-40B4-BE49-F238E27FC236}">
                <a16:creationId xmlns:a16="http://schemas.microsoft.com/office/drawing/2014/main" id="{AD59D1D1-2E7A-4766-B206-64393CAB4801}"/>
              </a:ext>
            </a:extLst>
          </p:cNvPr>
          <p:cNvSpPr>
            <a:spLocks noChangeArrowheads="1"/>
          </p:cNvSpPr>
          <p:nvPr/>
        </p:nvSpPr>
        <p:spPr bwMode="auto">
          <a:xfrm>
            <a:off x="444968" y="4999598"/>
            <a:ext cx="3035888"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1" u="none" strike="noStrike" cap="none" normalizeH="0" baseline="0" dirty="0">
                <a:ln>
                  <a:noFill/>
                </a:ln>
                <a:solidFill>
                  <a:srgbClr val="002C6C"/>
                </a:solidFill>
                <a:effectLst/>
                <a:latin typeface="Gotham SSm A"/>
              </a:rPr>
              <a:t>Welcome to GS1 US</a:t>
            </a:r>
            <a:br>
              <a:rPr kumimoji="0" lang="en-US" altLang="en-US" sz="1000" b="0" i="1" u="none" strike="noStrike" cap="none" normalizeH="0" baseline="0" dirty="0">
                <a:ln>
                  <a:noFill/>
                </a:ln>
                <a:solidFill>
                  <a:srgbClr val="002C6C"/>
                </a:solidFill>
                <a:effectLst/>
                <a:latin typeface="Gotham SSm A"/>
              </a:rPr>
            </a:br>
            <a:r>
              <a:rPr kumimoji="0" lang="en-US" altLang="en-US" sz="1000" b="0" i="1" u="none" strike="noStrike" cap="none" normalizeH="0" baseline="0" dirty="0">
                <a:ln>
                  <a:noFill/>
                </a:ln>
                <a:solidFill>
                  <a:srgbClr val="002C6C"/>
                </a:solidFill>
                <a:effectLst/>
                <a:latin typeface="Gotham SSm A"/>
              </a:rPr>
              <a:t>The Global Language of Business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GS1 US">
            <a:hlinkClick r:id="rId8" tooltip="GS1 US"/>
            <a:extLst>
              <a:ext uri="{FF2B5EF4-FFF2-40B4-BE49-F238E27FC236}">
                <a16:creationId xmlns:a16="http://schemas.microsoft.com/office/drawing/2014/main" id="{1F88F832-4794-4922-A292-8E6752FF4B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5416" y="4273675"/>
            <a:ext cx="987552" cy="76739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EF441B0F-6E52-485C-A1B8-608B19F541F1}"/>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519864" y="5493959"/>
            <a:ext cx="1214447" cy="767397"/>
          </a:xfrm>
          <a:prstGeom prst="rect">
            <a:avLst/>
          </a:prstGeom>
        </p:spPr>
      </p:pic>
    </p:spTree>
    <p:extLst>
      <p:ext uri="{BB962C8B-B14F-4D97-AF65-F5344CB8AC3E}">
        <p14:creationId xmlns:p14="http://schemas.microsoft.com/office/powerpoint/2010/main" val="430409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B9656841-9813-4FB6-8263-400F96CDC6FA}"/>
              </a:ext>
            </a:extLst>
          </p:cNvPr>
          <p:cNvSpPr>
            <a:spLocks noGrp="1" noChangeArrowheads="1"/>
          </p:cNvSpPr>
          <p:nvPr>
            <p:ph type="title"/>
          </p:nvPr>
        </p:nvSpPr>
        <p:spPr bwMode="auto">
          <a:xfrm>
            <a:off x="764511" y="1747838"/>
            <a:ext cx="4846379" cy="1447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a:t>Chester Fritz</a:t>
            </a:r>
            <a:br>
              <a:rPr lang="en-US" altLang="en-US" dirty="0"/>
            </a:br>
            <a:r>
              <a:rPr lang="en-US" altLang="en-US" sz="3200" dirty="0"/>
              <a:t>Senior Bar Code Analyst</a:t>
            </a:r>
            <a:br>
              <a:rPr lang="en-US" altLang="en-US" sz="3200" dirty="0"/>
            </a:br>
            <a:r>
              <a:rPr lang="en-US" altLang="en-US" sz="3200" dirty="0"/>
              <a:t>Supply Chain</a:t>
            </a:r>
            <a:br>
              <a:rPr lang="en-US" altLang="en-US" dirty="0"/>
            </a:br>
            <a:br>
              <a:rPr lang="en-US" altLang="en-US" dirty="0"/>
            </a:br>
            <a:r>
              <a:rPr lang="en-US" altLang="en-US" dirty="0"/>
              <a:t>	</a:t>
            </a:r>
          </a:p>
        </p:txBody>
      </p:sp>
      <p:sp>
        <p:nvSpPr>
          <p:cNvPr id="30723" name="Content Placeholder 2">
            <a:extLst>
              <a:ext uri="{FF2B5EF4-FFF2-40B4-BE49-F238E27FC236}">
                <a16:creationId xmlns:a16="http://schemas.microsoft.com/office/drawing/2014/main" id="{F7A29984-A616-44FB-97BC-1291F42D79EC}"/>
              </a:ext>
            </a:extLst>
          </p:cNvPr>
          <p:cNvSpPr>
            <a:spLocks noGrp="1" noChangeArrowheads="1"/>
          </p:cNvSpPr>
          <p:nvPr>
            <p:ph idx="1"/>
          </p:nvPr>
        </p:nvSpPr>
        <p:spPr bwMode="auto">
          <a:xfrm>
            <a:off x="4165600" y="1962150"/>
            <a:ext cx="8229600" cy="3405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None/>
            </a:pPr>
            <a:r>
              <a:rPr lang="en-US" altLang="en-US" sz="2800" dirty="0"/>
              <a:t>815-876-2592</a:t>
            </a:r>
          </a:p>
          <a:p>
            <a:pPr marL="457200" lvl="1" indent="0" algn="ctr">
              <a:buNone/>
            </a:pPr>
            <a:r>
              <a:rPr lang="en-US" altLang="en-US" dirty="0">
                <a:hlinkClick r:id="rId2"/>
              </a:rPr>
              <a:t>cfritz@acehardware.com</a:t>
            </a:r>
            <a:r>
              <a:rPr lang="en-US" altLang="en-US" dirty="0"/>
              <a:t>	</a:t>
            </a:r>
            <a:endParaRPr lang="en-US" altLang="en-US" dirty="0">
              <a:hlinkClick r:id="" action="ppaction://noaction"/>
            </a:endParaRPr>
          </a:p>
          <a:p>
            <a:pPr marL="457200" lvl="1" indent="0" algn="ctr">
              <a:buNone/>
            </a:pPr>
            <a:r>
              <a:rPr lang="en-US" altLang="en-US" dirty="0">
                <a:hlinkClick r:id="" action="ppaction://noaction"/>
              </a:rPr>
              <a:t>barcodes@acehardware.com</a:t>
            </a:r>
            <a:r>
              <a:rPr lang="en-US" altLang="en-US" dirty="0"/>
              <a:t>	</a:t>
            </a:r>
          </a:p>
        </p:txBody>
      </p:sp>
      <p:pic>
        <p:nvPicPr>
          <p:cNvPr id="30724" name="Picture 14">
            <a:extLst>
              <a:ext uri="{FF2B5EF4-FFF2-40B4-BE49-F238E27FC236}">
                <a16:creationId xmlns:a16="http://schemas.microsoft.com/office/drawing/2014/main" id="{11A1F199-DEAE-4DF8-B678-23A4305F3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3892550"/>
            <a:ext cx="2946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6">
            <a:extLst>
              <a:ext uri="{FF2B5EF4-FFF2-40B4-BE49-F238E27FC236}">
                <a16:creationId xmlns:a16="http://schemas.microsoft.com/office/drawing/2014/main" id="{BDC83438-77B7-441A-91D4-19F77DCE73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3968750"/>
            <a:ext cx="2844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3B45C88A-1AE7-4191-9E34-F1A5982F9CF6}"/>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Want to Know More?</a:t>
            </a:r>
          </a:p>
        </p:txBody>
      </p:sp>
    </p:spTree>
    <p:extLst>
      <p:ext uri="{BB962C8B-B14F-4D97-AF65-F5344CB8AC3E}">
        <p14:creationId xmlns:p14="http://schemas.microsoft.com/office/powerpoint/2010/main" val="604667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6">
            <a:extLst>
              <a:ext uri="{FF2B5EF4-FFF2-40B4-BE49-F238E27FC236}">
                <a16:creationId xmlns:a16="http://schemas.microsoft.com/office/drawing/2014/main" id="{EF568DED-B5DD-4AD0-B45E-256A6828C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9377" y="1477169"/>
            <a:ext cx="4714875" cy="390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F9037A81-AF9A-43D9-ACCD-6A8CFAD48D60}"/>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Questions?</a:t>
            </a:r>
          </a:p>
        </p:txBody>
      </p:sp>
      <p:pic>
        <p:nvPicPr>
          <p:cNvPr id="3" name="Picture 2">
            <a:extLst>
              <a:ext uri="{FF2B5EF4-FFF2-40B4-BE49-F238E27FC236}">
                <a16:creationId xmlns:a16="http://schemas.microsoft.com/office/drawing/2014/main" id="{861F9443-4414-46D1-823A-CB12CBE69D8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1604" y="1946630"/>
            <a:ext cx="2064538" cy="2064538"/>
          </a:xfrm>
          <a:prstGeom prst="rect">
            <a:avLst/>
          </a:prstGeom>
        </p:spPr>
      </p:pic>
      <p:sp>
        <p:nvSpPr>
          <p:cNvPr id="5" name="TextBox 4">
            <a:extLst>
              <a:ext uri="{FF2B5EF4-FFF2-40B4-BE49-F238E27FC236}">
                <a16:creationId xmlns:a16="http://schemas.microsoft.com/office/drawing/2014/main" id="{4B673841-AEC0-441E-9BA7-1E3AC494CCFC}"/>
              </a:ext>
            </a:extLst>
          </p:cNvPr>
          <p:cNvSpPr txBox="1"/>
          <p:nvPr/>
        </p:nvSpPr>
        <p:spPr>
          <a:xfrm>
            <a:off x="8473439" y="2378734"/>
            <a:ext cx="3076957" cy="1200329"/>
          </a:xfrm>
          <a:prstGeom prst="rect">
            <a:avLst/>
          </a:prstGeom>
          <a:noFill/>
        </p:spPr>
        <p:txBody>
          <a:bodyPr wrap="square" rtlCol="0">
            <a:spAutoFit/>
          </a:bodyPr>
          <a:lstStyle/>
          <a:p>
            <a:r>
              <a:rPr lang="en-US" sz="2400" b="1" dirty="0"/>
              <a:t>What is the #1 Cause for Delays in the Checkout Line?</a:t>
            </a:r>
          </a:p>
        </p:txBody>
      </p:sp>
      <p:sp>
        <p:nvSpPr>
          <p:cNvPr id="10" name="TextBox 9">
            <a:extLst>
              <a:ext uri="{FF2B5EF4-FFF2-40B4-BE49-F238E27FC236}">
                <a16:creationId xmlns:a16="http://schemas.microsoft.com/office/drawing/2014/main" id="{A783B680-2DDA-47B7-B8DD-6A3FD3958DBA}"/>
              </a:ext>
            </a:extLst>
          </p:cNvPr>
          <p:cNvSpPr txBox="1"/>
          <p:nvPr/>
        </p:nvSpPr>
        <p:spPr>
          <a:xfrm>
            <a:off x="3216974" y="5544312"/>
            <a:ext cx="5059679" cy="646331"/>
          </a:xfrm>
          <a:prstGeom prst="rect">
            <a:avLst/>
          </a:prstGeom>
          <a:noFill/>
        </p:spPr>
        <p:txBody>
          <a:bodyPr wrap="square" rtlCol="0">
            <a:spAutoFit/>
          </a:bodyPr>
          <a:lstStyle/>
          <a:p>
            <a:pPr algn="ctr"/>
            <a:r>
              <a:rPr lang="en-US" sz="3600" b="1" dirty="0">
                <a:solidFill>
                  <a:srgbClr val="FF0000"/>
                </a:solidFill>
                <a:latin typeface="Times New Roman" panose="02020603050405020304" pitchFamily="18" charset="0"/>
                <a:cs typeface="Times New Roman" panose="02020603050405020304" pitchFamily="18" charset="0"/>
              </a:rPr>
              <a:t>POOR PRINTING</a:t>
            </a:r>
          </a:p>
        </p:txBody>
      </p:sp>
    </p:spTree>
    <p:extLst>
      <p:ext uri="{BB962C8B-B14F-4D97-AF65-F5344CB8AC3E}">
        <p14:creationId xmlns:p14="http://schemas.microsoft.com/office/powerpoint/2010/main" val="205322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4F1C87-C22F-4D22-887B-08EFAB1AAE11}"/>
              </a:ext>
            </a:extLst>
          </p:cNvPr>
          <p:cNvSpPr>
            <a:spLocks noGrp="1"/>
          </p:cNvSpPr>
          <p:nvPr>
            <p:ph type="ctrTitle"/>
          </p:nvPr>
        </p:nvSpPr>
        <p:spPr>
          <a:xfrm>
            <a:off x="1524000" y="822959"/>
            <a:ext cx="9144000" cy="1409394"/>
          </a:xfrm>
        </p:spPr>
        <p:txBody>
          <a:bodyPr>
            <a:noAutofit/>
          </a:bodyPr>
          <a:lstStyle/>
          <a:p>
            <a:r>
              <a:rPr lang="en-US" dirty="0"/>
              <a:t>Weights &amp; Measures: Package Measurement Guidelines</a:t>
            </a:r>
          </a:p>
        </p:txBody>
      </p:sp>
      <p:sp>
        <p:nvSpPr>
          <p:cNvPr id="6" name="Subtitle 2">
            <a:extLst>
              <a:ext uri="{FF2B5EF4-FFF2-40B4-BE49-F238E27FC236}">
                <a16:creationId xmlns:a16="http://schemas.microsoft.com/office/drawing/2014/main" id="{2F25E0D6-00D4-405B-8AED-03700AF349B0}"/>
              </a:ext>
            </a:extLst>
          </p:cNvPr>
          <p:cNvSpPr>
            <a:spLocks noGrp="1"/>
          </p:cNvSpPr>
          <p:nvPr>
            <p:ph type="subTitle" idx="1"/>
          </p:nvPr>
        </p:nvSpPr>
        <p:spPr>
          <a:xfrm>
            <a:off x="1524000" y="2756406"/>
            <a:ext cx="9144000" cy="1655762"/>
          </a:xfrm>
        </p:spPr>
        <p:txBody>
          <a:bodyPr/>
          <a:lstStyle/>
          <a:p>
            <a:r>
              <a:rPr lang="en-US" dirty="0"/>
              <a:t>Ted Akers, Product Data Specialist, Supply Chain</a:t>
            </a:r>
          </a:p>
        </p:txBody>
      </p:sp>
    </p:spTree>
    <p:extLst>
      <p:ext uri="{BB962C8B-B14F-4D97-AF65-F5344CB8AC3E}">
        <p14:creationId xmlns:p14="http://schemas.microsoft.com/office/powerpoint/2010/main" val="2124516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r>
              <a:rPr lang="en-US" altLang="en-US" u="sng" dirty="0">
                <a:latin typeface="Arial" panose="020B0604020202020204" pitchFamily="34" charset="0"/>
                <a:cs typeface="Arial" panose="020B0604020202020204" pitchFamily="34" charset="0"/>
              </a:rPr>
              <a:t>Agenda &amp; Objectives</a:t>
            </a:r>
          </a:p>
        </p:txBody>
      </p:sp>
      <p:sp>
        <p:nvSpPr>
          <p:cNvPr id="2" name="Content Placeholder 2"/>
          <p:cNvSpPr>
            <a:spLocks noGrp="1"/>
          </p:cNvSpPr>
          <p:nvPr>
            <p:ph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marL="0" indent="0">
              <a:buNone/>
              <a:defRPr/>
            </a:pPr>
            <a:r>
              <a:rPr lang="en-US" altLang="en-US" sz="3600" b="1" dirty="0">
                <a:solidFill>
                  <a:srgbClr val="FF0000"/>
                </a:solidFill>
                <a:latin typeface="Arial" panose="020B0604020202020204" pitchFamily="34" charset="0"/>
                <a:cs typeface="Arial" panose="020B0604020202020204" pitchFamily="34" charset="0"/>
              </a:rPr>
              <a:t>Agenda </a:t>
            </a:r>
            <a:endParaRPr lang="en-US" altLang="en-US" sz="3600" dirty="0">
              <a:solidFill>
                <a:srgbClr val="FF0000"/>
              </a:solidFill>
              <a:latin typeface="Arial" panose="020B0604020202020204" pitchFamily="34" charset="0"/>
              <a:cs typeface="Arial" panose="020B0604020202020204" pitchFamily="34" charset="0"/>
            </a:endParaRPr>
          </a:p>
          <a:p>
            <a:r>
              <a:rPr lang="en-US" altLang="en-US" sz="2600" dirty="0">
                <a:solidFill>
                  <a:prstClr val="black"/>
                </a:solidFill>
              </a:rPr>
              <a:t>New Item Start Audits</a:t>
            </a:r>
          </a:p>
          <a:p>
            <a:r>
              <a:rPr lang="en-US" altLang="en-US" sz="2600" dirty="0">
                <a:solidFill>
                  <a:prstClr val="black"/>
                </a:solidFill>
              </a:rPr>
              <a:t>Packaging</a:t>
            </a:r>
            <a:endParaRPr lang="en-US" altLang="en-US" sz="2600" dirty="0">
              <a:solidFill>
                <a:prstClr val="black"/>
              </a:solidFill>
              <a:latin typeface="Arial" panose="020B0604020202020204" pitchFamily="34" charset="0"/>
              <a:cs typeface="Arial" panose="020B0604020202020204" pitchFamily="34" charset="0"/>
            </a:endParaRPr>
          </a:p>
          <a:p>
            <a:r>
              <a:rPr lang="en-US" altLang="en-US" sz="2600" dirty="0">
                <a:solidFill>
                  <a:prstClr val="black"/>
                </a:solidFill>
                <a:latin typeface="Arial" panose="020B0604020202020204" pitchFamily="34" charset="0"/>
                <a:cs typeface="Arial" panose="020B0604020202020204" pitchFamily="34" charset="0"/>
              </a:rPr>
              <a:t>New Item Audit Charges</a:t>
            </a:r>
          </a:p>
          <a:p>
            <a:endParaRPr lang="en-US" altLang="en-US" sz="2600" dirty="0">
              <a:solidFill>
                <a:prstClr val="black"/>
              </a:solidFill>
              <a:latin typeface="Arial" panose="020B0604020202020204" pitchFamily="34" charset="0"/>
              <a:cs typeface="Arial" panose="020B0604020202020204" pitchFamily="34" charset="0"/>
            </a:endParaRPr>
          </a:p>
          <a:p>
            <a:pPr marL="0" indent="0">
              <a:buNone/>
              <a:defRPr/>
            </a:pPr>
            <a:r>
              <a:rPr lang="en-US" altLang="en-US" sz="3600" b="1" dirty="0">
                <a:solidFill>
                  <a:srgbClr val="FF0000"/>
                </a:solidFill>
                <a:latin typeface="Arial" panose="020B0604020202020204" pitchFamily="34" charset="0"/>
                <a:cs typeface="Arial" panose="020B0604020202020204" pitchFamily="34" charset="0"/>
              </a:rPr>
              <a:t>Objectives</a:t>
            </a:r>
          </a:p>
          <a:p>
            <a:r>
              <a:rPr lang="en-US" altLang="en-US" sz="2600" dirty="0">
                <a:solidFill>
                  <a:prstClr val="black"/>
                </a:solidFill>
              </a:rPr>
              <a:t>Determine the correct way to measure Retail items</a:t>
            </a:r>
          </a:p>
          <a:p>
            <a:r>
              <a:rPr lang="en-US" altLang="en-US" sz="2600" dirty="0">
                <a:solidFill>
                  <a:prstClr val="black"/>
                </a:solidFill>
              </a:rPr>
              <a:t>Understand packaging rules for non-retail items</a:t>
            </a:r>
          </a:p>
          <a:p>
            <a:r>
              <a:rPr lang="en-US" altLang="en-US" sz="2600" dirty="0">
                <a:solidFill>
                  <a:prstClr val="black"/>
                </a:solidFill>
                <a:highlight>
                  <a:srgbClr val="FFFF00"/>
                </a:highlight>
              </a:rPr>
              <a:t>Help vendors to avoid penalties</a:t>
            </a:r>
          </a:p>
          <a:p>
            <a:endParaRPr lang="en-US" altLang="en-US" sz="2600" dirty="0">
              <a:solidFill>
                <a:prstClr val="black"/>
              </a:solidFill>
              <a:latin typeface="Arial" panose="020B0604020202020204" pitchFamily="34" charset="0"/>
              <a:cs typeface="Arial" panose="020B0604020202020204" pitchFamily="34" charset="0"/>
            </a:endParaRPr>
          </a:p>
          <a:p>
            <a:pPr>
              <a:defRPr/>
            </a:pPr>
            <a:endParaRPr lang="en-US" altLang="en-US" sz="1600" dirty="0"/>
          </a:p>
          <a:p>
            <a:pPr>
              <a:buFont typeface="Arial" charset="0"/>
              <a:buNone/>
              <a:defRPr/>
            </a:pPr>
            <a:endParaRPr lang="en-US" altLang="en-US" dirty="0"/>
          </a:p>
        </p:txBody>
      </p:sp>
    </p:spTree>
    <p:extLst>
      <p:ext uri="{BB962C8B-B14F-4D97-AF65-F5344CB8AC3E}">
        <p14:creationId xmlns:p14="http://schemas.microsoft.com/office/powerpoint/2010/main" val="2053863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8">
            <a:extLst>
              <a:ext uri="{FF2B5EF4-FFF2-40B4-BE49-F238E27FC236}">
                <a16:creationId xmlns:a16="http://schemas.microsoft.com/office/drawing/2014/main" id="{87A1878B-4D96-4D66-AE74-8E85D3D60523}"/>
              </a:ext>
            </a:extLst>
          </p:cNvPr>
          <p:cNvSpPr txBox="1">
            <a:spLocks noChangeArrowheads="1"/>
          </p:cNvSpPr>
          <p:nvPr/>
        </p:nvSpPr>
        <p:spPr>
          <a:xfrm>
            <a:off x="771894" y="1520751"/>
            <a:ext cx="10343412" cy="4538673"/>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When New Items are received in the Princeton RSC, an audit is done to verify data submitted by the vendor to actual product received:</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Dimensions </a:t>
            </a:r>
            <a:r>
              <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 All Levels of Packaging)</a:t>
            </a:r>
          </a:p>
          <a:p>
            <a:pPr marL="457200" marR="0" lvl="1"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a:t>
            </a:r>
            <a:r>
              <a:rPr kumimoji="0" lang="en-US" altLang="en-US" sz="2400" b="0" i="0" u="none" strike="noStrike" kern="1200" cap="none" spc="0" normalizeH="0" baseline="0" noProof="0" dirty="0">
                <a:ln>
                  <a:noFill/>
                </a:ln>
                <a:solidFill>
                  <a:prstClr val="black"/>
                </a:solidFill>
                <a:effectLst/>
                <a:highlight>
                  <a:srgbClr val="FFFF00"/>
                </a:highlight>
                <a:uLnTx/>
                <a:uFillTx/>
                <a:latin typeface="Arial" pitchFamily="34" charset="0"/>
                <a:ea typeface="+mn-ea"/>
                <a:cs typeface="Arial" pitchFamily="34" charset="0"/>
              </a:rPr>
              <a:t>(make sure dimensions are in the correct order for the retail item</a:t>
            </a:r>
            <a:r>
              <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Weight</a:t>
            </a:r>
            <a:r>
              <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(All levels of packaging)</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Bar Codes </a:t>
            </a:r>
            <a:r>
              <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(All levels of packaging)</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If Discrepancies are found they are corrected at that time to our master Data Files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800" b="1" i="0" u="sng" strike="noStrike" kern="1200" cap="none" spc="0" normalizeH="0" baseline="0" noProof="0" dirty="0">
                <a:ln>
                  <a:noFill/>
                </a:ln>
                <a:solidFill>
                  <a:prstClr val="black"/>
                </a:solidFill>
                <a:effectLst/>
                <a:uLnTx/>
                <a:uFillTx/>
                <a:latin typeface="Arial" pitchFamily="34" charset="0"/>
                <a:ea typeface="+mn-ea"/>
                <a:cs typeface="Arial" pitchFamily="34" charset="0"/>
              </a:rPr>
              <a:t>Ace Allows a 4% variance on weight and dimensions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6" name="Title 1">
            <a:extLst>
              <a:ext uri="{FF2B5EF4-FFF2-40B4-BE49-F238E27FC236}">
                <a16:creationId xmlns:a16="http://schemas.microsoft.com/office/drawing/2014/main" id="{8D6BE95B-F6EA-433C-9801-E8190711A6E1}"/>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New Item Start Audits</a:t>
            </a:r>
          </a:p>
        </p:txBody>
      </p:sp>
    </p:spTree>
    <p:extLst>
      <p:ext uri="{BB962C8B-B14F-4D97-AF65-F5344CB8AC3E}">
        <p14:creationId xmlns:p14="http://schemas.microsoft.com/office/powerpoint/2010/main" val="1126995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a:extLst>
              <a:ext uri="{FF2B5EF4-FFF2-40B4-BE49-F238E27FC236}">
                <a16:creationId xmlns:a16="http://schemas.microsoft.com/office/drawing/2014/main" id="{231F9B3C-45B5-4459-A85F-396726B547A6}"/>
              </a:ext>
            </a:extLst>
          </p:cNvPr>
          <p:cNvSpPr>
            <a:spLocks noGrp="1" noChangeArrowheads="1"/>
          </p:cNvSpPr>
          <p:nvPr>
            <p:ph/>
          </p:nvPr>
        </p:nvSpPr>
        <p:spPr>
          <a:xfrm>
            <a:off x="903767" y="2139696"/>
            <a:ext cx="10398217" cy="3505200"/>
          </a:xfrm>
        </p:spPr>
        <p:txBody>
          <a:bodyPr/>
          <a:lstStyle/>
          <a:p>
            <a:pPr marL="0" indent="0" eaLnBrk="1" hangingPunct="1">
              <a:buNone/>
              <a:defRPr/>
            </a:pPr>
            <a:r>
              <a:rPr lang="en-US" altLang="en-US" sz="2400" b="1" dirty="0"/>
              <a:t>Determining the Default Front : </a:t>
            </a:r>
            <a:endParaRPr lang="en-US" altLang="en-US" sz="2400" dirty="0"/>
          </a:p>
          <a:p>
            <a:pPr marL="0" indent="0" eaLnBrk="1" hangingPunct="1">
              <a:buNone/>
              <a:defRPr/>
            </a:pPr>
            <a:r>
              <a:rPr lang="en-US" altLang="en-US" sz="2400" dirty="0"/>
              <a:t>Prior to any measurement capture, the Default Front must be determined. </a:t>
            </a:r>
          </a:p>
          <a:p>
            <a:pPr eaLnBrk="1" hangingPunct="1">
              <a:defRPr/>
            </a:pPr>
            <a:r>
              <a:rPr lang="en-US" altLang="en-US" sz="2400" dirty="0"/>
              <a:t>Surface with the largest area that is used by the manufacturer to “sell‟ the product to the consumer</a:t>
            </a:r>
          </a:p>
          <a:p>
            <a:pPr eaLnBrk="1" hangingPunct="1">
              <a:defRPr/>
            </a:pPr>
            <a:r>
              <a:rPr lang="en-US" altLang="en-US" sz="2400" dirty="0"/>
              <a:t>Includes markings such as the product name and standard text elements such as Consumer Declaration (e.g., Net Content). </a:t>
            </a:r>
          </a:p>
          <a:p>
            <a:pPr eaLnBrk="1" hangingPunct="1">
              <a:defRPr/>
            </a:pPr>
            <a:endParaRPr lang="en-US" altLang="en-US" sz="1000" dirty="0"/>
          </a:p>
        </p:txBody>
      </p:sp>
      <p:sp>
        <p:nvSpPr>
          <p:cNvPr id="7" name="Title 1">
            <a:extLst>
              <a:ext uri="{FF2B5EF4-FFF2-40B4-BE49-F238E27FC236}">
                <a16:creationId xmlns:a16="http://schemas.microsoft.com/office/drawing/2014/main" id="{3FAEE573-0C02-415C-82DC-9D8BCC08B6E9}"/>
              </a:ext>
            </a:extLst>
          </p:cNvPr>
          <p:cNvSpPr txBox="1">
            <a:spLocks noChangeArrowheads="1"/>
          </p:cNvSpPr>
          <p:nvPr/>
        </p:nvSpPr>
        <p:spPr bwMode="auto">
          <a:xfrm>
            <a:off x="1828800" y="274638"/>
            <a:ext cx="8229600" cy="161512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Package Measurement Rules: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Retail Items</a:t>
            </a:r>
          </a:p>
        </p:txBody>
      </p:sp>
    </p:spTree>
    <p:extLst>
      <p:ext uri="{BB962C8B-B14F-4D97-AF65-F5344CB8AC3E}">
        <p14:creationId xmlns:p14="http://schemas.microsoft.com/office/powerpoint/2010/main" val="2078009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Content Placeholder 3">
            <a:extLst>
              <a:ext uri="{FF2B5EF4-FFF2-40B4-BE49-F238E27FC236}">
                <a16:creationId xmlns:a16="http://schemas.microsoft.com/office/drawing/2014/main" id="{01A5C786-BBE5-4CE4-87CA-AF2E7357710B}"/>
              </a:ext>
            </a:extLst>
          </p:cNvPr>
          <p:cNvSpPr>
            <a:spLocks noGrp="1" noChangeArrowheads="1"/>
          </p:cNvSpPr>
          <p:nvPr>
            <p:ph/>
          </p:nvPr>
        </p:nvSpPr>
        <p:spPr>
          <a:xfrm>
            <a:off x="657446" y="1377696"/>
            <a:ext cx="10572307" cy="5359802"/>
          </a:xfrm>
        </p:spPr>
        <p:txBody>
          <a:bodyPr/>
          <a:lstStyle/>
          <a:p>
            <a:pPr marL="0" indent="0" eaLnBrk="1" hangingPunct="1">
              <a:buNone/>
              <a:defRPr/>
            </a:pPr>
            <a:r>
              <a:rPr lang="en-US" altLang="en-US" sz="2400" b="1" dirty="0"/>
              <a:t>Important</a:t>
            </a:r>
            <a:r>
              <a:rPr lang="en-US" altLang="en-US" sz="2400" dirty="0"/>
              <a:t>: The determination of Default Front is intended to provide a consistent, repeatable process to determine measurements for a given product package and </a:t>
            </a:r>
            <a:r>
              <a:rPr lang="en-US" altLang="en-US" sz="2400" dirty="0">
                <a:highlight>
                  <a:srgbClr val="FFFF00"/>
                </a:highlight>
              </a:rPr>
              <a:t>may not always represent the “as merchandised” or shelf orientation of the product as illustrated below:</a:t>
            </a:r>
          </a:p>
          <a:p>
            <a:pPr eaLnBrk="1" hangingPunct="1">
              <a:defRPr/>
            </a:pPr>
            <a:endParaRPr lang="en-US" altLang="en-US" sz="1000" dirty="0"/>
          </a:p>
          <a:p>
            <a:pPr eaLnBrk="1" hangingPunct="1">
              <a:defRPr/>
            </a:pPr>
            <a:r>
              <a:rPr lang="en-US" sz="2400" dirty="0"/>
              <a:t>Default front is determined independent of shelf orientation</a:t>
            </a:r>
          </a:p>
          <a:p>
            <a:pPr eaLnBrk="1" hangingPunct="1">
              <a:defRPr/>
            </a:pPr>
            <a:endParaRPr lang="en-US" sz="2400" dirty="0"/>
          </a:p>
          <a:p>
            <a:pPr eaLnBrk="1" hangingPunct="1">
              <a:defRPr/>
            </a:pPr>
            <a:endParaRPr lang="en-US" altLang="en-US" sz="1000" dirty="0"/>
          </a:p>
        </p:txBody>
      </p:sp>
      <p:sp>
        <p:nvSpPr>
          <p:cNvPr id="7" name="Title 1">
            <a:extLst>
              <a:ext uri="{FF2B5EF4-FFF2-40B4-BE49-F238E27FC236}">
                <a16:creationId xmlns:a16="http://schemas.microsoft.com/office/drawing/2014/main" id="{187052F2-9029-4225-9CEA-2EB8361FEDD1}"/>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Package Measurement Rules</a:t>
            </a:r>
          </a:p>
        </p:txBody>
      </p:sp>
      <p:pic>
        <p:nvPicPr>
          <p:cNvPr id="4" name="Picture 4">
            <a:extLst>
              <a:ext uri="{FF2B5EF4-FFF2-40B4-BE49-F238E27FC236}">
                <a16:creationId xmlns:a16="http://schemas.microsoft.com/office/drawing/2014/main" id="{D803AB9A-610F-4925-9A84-A43A746C57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3657600"/>
            <a:ext cx="7290562" cy="246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2265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D35FC1-D077-46E6-B826-5D04B316CF7D}"/>
              </a:ext>
            </a:extLst>
          </p:cNvPr>
          <p:cNvSpPr>
            <a:spLocks noGrp="1"/>
          </p:cNvSpPr>
          <p:nvPr>
            <p:ph/>
          </p:nvPr>
        </p:nvSpPr>
        <p:spPr/>
        <p:txBody>
          <a:bodyPr/>
          <a:lstStyle/>
          <a:p>
            <a:pPr marL="0" indent="0" eaLnBrk="1" hangingPunct="1">
              <a:buNone/>
              <a:defRPr/>
            </a:pPr>
            <a:r>
              <a:rPr lang="en-US" sz="2400" b="1" dirty="0"/>
              <a:t>Hanging-item </a:t>
            </a:r>
            <a:endParaRPr lang="en-US" sz="2400" dirty="0"/>
          </a:p>
          <a:p>
            <a:pPr eaLnBrk="1" hangingPunct="1">
              <a:defRPr/>
            </a:pPr>
            <a:r>
              <a:rPr lang="en-US" sz="2400" dirty="0"/>
              <a:t>A Hanging-Item is a trade item that is presented on a hanger or contains a hole for hanging purposes. </a:t>
            </a:r>
          </a:p>
          <a:p>
            <a:pPr eaLnBrk="1" hangingPunct="1">
              <a:defRPr/>
            </a:pPr>
            <a:r>
              <a:rPr lang="en-US" sz="2400" dirty="0">
                <a:highlight>
                  <a:srgbClr val="FFFF00"/>
                </a:highlight>
              </a:rPr>
              <a:t>Always measure hanging items as if hanging</a:t>
            </a:r>
          </a:p>
          <a:p>
            <a:pPr eaLnBrk="1" hangingPunct="1">
              <a:defRPr/>
            </a:pPr>
            <a:endParaRPr lang="en-US" dirty="0"/>
          </a:p>
          <a:p>
            <a:pPr eaLnBrk="1" hangingPunct="1">
              <a:defRPr/>
            </a:pPr>
            <a:endParaRPr lang="en-US" sz="800" dirty="0"/>
          </a:p>
        </p:txBody>
      </p:sp>
      <p:pic>
        <p:nvPicPr>
          <p:cNvPr id="21509" name="Picture 4">
            <a:extLst>
              <a:ext uri="{FF2B5EF4-FFF2-40B4-BE49-F238E27FC236}">
                <a16:creationId xmlns:a16="http://schemas.microsoft.com/office/drawing/2014/main" id="{A11F6B94-58CA-4F42-81F7-0182D56BA1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7550" y="3334733"/>
            <a:ext cx="2832100" cy="291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D102394F-152B-4CCE-9A93-E9152554ACEC}"/>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Package Measurement Rules</a:t>
            </a:r>
          </a:p>
        </p:txBody>
      </p:sp>
    </p:spTree>
    <p:extLst>
      <p:ext uri="{BB962C8B-B14F-4D97-AF65-F5344CB8AC3E}">
        <p14:creationId xmlns:p14="http://schemas.microsoft.com/office/powerpoint/2010/main" val="893650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1FAE06-B8A6-435B-AF3C-BE29D509C595}"/>
              </a:ext>
            </a:extLst>
          </p:cNvPr>
          <p:cNvSpPr>
            <a:spLocks noGrp="1"/>
          </p:cNvSpPr>
          <p:nvPr>
            <p:ph/>
          </p:nvPr>
        </p:nvSpPr>
        <p:spPr>
          <a:xfrm>
            <a:off x="254000" y="1962912"/>
            <a:ext cx="11684000" cy="3956304"/>
          </a:xfrm>
        </p:spPr>
        <p:txBody>
          <a:bodyPr/>
          <a:lstStyle/>
          <a:p>
            <a:pPr marL="0" indent="0" eaLnBrk="1" hangingPunct="1">
              <a:buNone/>
              <a:defRPr/>
            </a:pPr>
            <a:r>
              <a:rPr lang="en-US" sz="2400" b="1" dirty="0"/>
              <a:t>Determining the natural base: </a:t>
            </a:r>
            <a:endParaRPr lang="en-US" sz="2400" dirty="0"/>
          </a:p>
          <a:p>
            <a:pPr marL="0" indent="0" eaLnBrk="1" hangingPunct="1">
              <a:buNone/>
              <a:defRPr/>
            </a:pPr>
            <a:r>
              <a:rPr lang="en-US" sz="2400" dirty="0"/>
              <a:t>The Natural Base of the non-consumer trade item must be identified before the height, width and depth can be determined. The Natural Base is the natural underside of the packaged item  (e.g. case). </a:t>
            </a:r>
          </a:p>
          <a:p>
            <a:pPr marL="0" indent="0" eaLnBrk="1" hangingPunct="1">
              <a:buNone/>
              <a:defRPr/>
            </a:pPr>
            <a:endParaRPr lang="en-US" sz="1800" dirty="0"/>
          </a:p>
          <a:p>
            <a:pPr marL="0" indent="0" eaLnBrk="1" hangingPunct="1">
              <a:buNone/>
              <a:defRPr/>
            </a:pPr>
            <a:r>
              <a:rPr lang="en-US" sz="1800" b="1" dirty="0"/>
              <a:t> </a:t>
            </a:r>
            <a:r>
              <a:rPr lang="en-US" sz="2400" b="1" dirty="0"/>
              <a:t>For consistency in measuring: </a:t>
            </a:r>
            <a:endParaRPr lang="en-US" sz="2400" dirty="0"/>
          </a:p>
          <a:p>
            <a:pPr marL="0" indent="0" eaLnBrk="1" hangingPunct="1">
              <a:buNone/>
              <a:defRPr/>
            </a:pPr>
            <a:r>
              <a:rPr lang="en-US" sz="2400" dirty="0"/>
              <a:t>Determine if case markings point to natural base orientation. If text, arrows or other graphics printed on the item may indicate a top or bottom orientation, they take precedence in determining the Natural Base. </a:t>
            </a:r>
          </a:p>
          <a:p>
            <a:pPr marL="0" indent="0" eaLnBrk="1" hangingPunct="1">
              <a:buNone/>
              <a:defRPr/>
            </a:pPr>
            <a:endParaRPr lang="en-US" sz="1800" dirty="0"/>
          </a:p>
          <a:p>
            <a:pPr marL="0" indent="0" eaLnBrk="1" hangingPunct="1">
              <a:buNone/>
              <a:defRPr/>
            </a:pPr>
            <a:endParaRPr lang="en-US" dirty="0"/>
          </a:p>
        </p:txBody>
      </p:sp>
      <p:sp>
        <p:nvSpPr>
          <p:cNvPr id="7" name="Title 1">
            <a:extLst>
              <a:ext uri="{FF2B5EF4-FFF2-40B4-BE49-F238E27FC236}">
                <a16:creationId xmlns:a16="http://schemas.microsoft.com/office/drawing/2014/main" id="{AD658D2C-45C0-4098-B47F-3FA40B71E256}"/>
              </a:ext>
            </a:extLst>
          </p:cNvPr>
          <p:cNvSpPr txBox="1">
            <a:spLocks noChangeArrowheads="1"/>
          </p:cNvSpPr>
          <p:nvPr/>
        </p:nvSpPr>
        <p:spPr bwMode="auto">
          <a:xfrm>
            <a:off x="1828800" y="274638"/>
            <a:ext cx="8229600" cy="168827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Package Measurement Rules: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Non- Retail</a:t>
            </a:r>
          </a:p>
        </p:txBody>
      </p:sp>
    </p:spTree>
    <p:extLst>
      <p:ext uri="{BB962C8B-B14F-4D97-AF65-F5344CB8AC3E}">
        <p14:creationId xmlns:p14="http://schemas.microsoft.com/office/powerpoint/2010/main" val="3191282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a:extLst>
              <a:ext uri="{FF2B5EF4-FFF2-40B4-BE49-F238E27FC236}">
                <a16:creationId xmlns:a16="http://schemas.microsoft.com/office/drawing/2014/main" id="{41DFB654-376A-49B0-9132-8D64BC1691D4}"/>
              </a:ext>
            </a:extLst>
          </p:cNvPr>
          <p:cNvSpPr>
            <a:spLocks noGrp="1" noChangeArrowheads="1"/>
          </p:cNvSpPr>
          <p:nvPr>
            <p:ph/>
          </p:nvPr>
        </p:nvSpPr>
        <p:spPr>
          <a:xfrm>
            <a:off x="101600" y="4121150"/>
            <a:ext cx="11684000" cy="2508250"/>
          </a:xfrm>
        </p:spPr>
        <p:txBody>
          <a:bodyPr/>
          <a:lstStyle/>
          <a:p>
            <a:pPr marL="0" indent="0" eaLnBrk="1" hangingPunct="1">
              <a:buNone/>
              <a:defRPr/>
            </a:pPr>
            <a:endParaRPr lang="en-US" altLang="en-US" sz="2000" b="1" dirty="0"/>
          </a:p>
          <a:p>
            <a:pPr eaLnBrk="1" hangingPunct="1">
              <a:defRPr/>
            </a:pPr>
            <a:r>
              <a:rPr lang="en-US" altLang="en-US" sz="2400" b="1" dirty="0"/>
              <a:t>Important</a:t>
            </a:r>
            <a:r>
              <a:rPr lang="en-US" altLang="en-US" sz="2400" dirty="0"/>
              <a:t>: If the position of a logo or product mark does not indicate top or bottom orientation, it is not used to determine Natural Base. </a:t>
            </a:r>
          </a:p>
        </p:txBody>
      </p:sp>
      <p:pic>
        <p:nvPicPr>
          <p:cNvPr id="13317" name="Picture 5">
            <a:extLst>
              <a:ext uri="{FF2B5EF4-FFF2-40B4-BE49-F238E27FC236}">
                <a16:creationId xmlns:a16="http://schemas.microsoft.com/office/drawing/2014/main" id="{A20CBB77-0F01-4217-B60A-8A0775181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5119" y="1143000"/>
            <a:ext cx="3636962" cy="321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E395B9B0-3196-43A8-A26E-F48C770475DE}"/>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Package</a:t>
            </a: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 </a:t>
            </a: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Measurement</a:t>
            </a: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 Rules</a:t>
            </a:r>
          </a:p>
        </p:txBody>
      </p:sp>
    </p:spTree>
    <p:extLst>
      <p:ext uri="{BB962C8B-B14F-4D97-AF65-F5344CB8AC3E}">
        <p14:creationId xmlns:p14="http://schemas.microsoft.com/office/powerpoint/2010/main" val="1946346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FAAB81-BB49-45E5-AC82-CC7E3ACAF7D7}"/>
              </a:ext>
            </a:extLst>
          </p:cNvPr>
          <p:cNvSpPr>
            <a:spLocks noGrp="1"/>
          </p:cNvSpPr>
          <p:nvPr>
            <p:ph/>
          </p:nvPr>
        </p:nvSpPr>
        <p:spPr/>
        <p:txBody>
          <a:bodyPr/>
          <a:lstStyle/>
          <a:p>
            <a:pPr marL="0" indent="0" eaLnBrk="1" hangingPunct="1">
              <a:buNone/>
              <a:defRPr/>
            </a:pPr>
            <a:r>
              <a:rPr lang="en-US" sz="2400" dirty="0"/>
              <a:t>After determining the Natural Base, the height, width and depth of the non-consumer trade item can be determined: </a:t>
            </a:r>
          </a:p>
          <a:p>
            <a:pPr marL="0" indent="0" eaLnBrk="1" hangingPunct="1">
              <a:buNone/>
              <a:defRPr/>
            </a:pPr>
            <a:endParaRPr lang="en-US" sz="2400" dirty="0"/>
          </a:p>
          <a:p>
            <a:pPr eaLnBrk="1" hangingPunct="1">
              <a:defRPr/>
            </a:pPr>
            <a:r>
              <a:rPr lang="en-US" sz="2400" b="1" dirty="0"/>
              <a:t>Height</a:t>
            </a:r>
            <a:r>
              <a:rPr lang="en-US" sz="2400" dirty="0"/>
              <a:t>: the distance between the Natural Base of the non-consumer trade item and the top. </a:t>
            </a:r>
          </a:p>
          <a:p>
            <a:pPr eaLnBrk="1" hangingPunct="1">
              <a:defRPr/>
            </a:pPr>
            <a:r>
              <a:rPr lang="en-US" sz="2400" b="1" dirty="0"/>
              <a:t>Width</a:t>
            </a:r>
            <a:r>
              <a:rPr lang="en-US" sz="2400" dirty="0"/>
              <a:t>: the shorter side of the natural base of the non-consumer trade item. </a:t>
            </a:r>
          </a:p>
          <a:p>
            <a:pPr eaLnBrk="1" hangingPunct="1">
              <a:defRPr/>
            </a:pPr>
            <a:r>
              <a:rPr lang="en-US" sz="2400" b="1" dirty="0"/>
              <a:t>Depth/Length</a:t>
            </a:r>
            <a:r>
              <a:rPr lang="en-US" sz="2400" dirty="0"/>
              <a:t>: the longer side of the natural base of the non-consumer trade item. </a:t>
            </a:r>
          </a:p>
          <a:p>
            <a:pPr marL="0" indent="0" eaLnBrk="1" hangingPunct="1">
              <a:buNone/>
              <a:defRPr/>
            </a:pPr>
            <a:endParaRPr lang="en-US" sz="2400" dirty="0"/>
          </a:p>
          <a:p>
            <a:pPr marL="0" indent="0" eaLnBrk="1" hangingPunct="1">
              <a:buNone/>
              <a:defRPr/>
            </a:pPr>
            <a:r>
              <a:rPr lang="en-US" sz="2400" b="1" dirty="0"/>
              <a:t>Make sure you capture any protrusions that may extend above, such as handles. </a:t>
            </a:r>
            <a:endParaRPr lang="en-US" sz="2400" dirty="0"/>
          </a:p>
          <a:p>
            <a:pPr marL="0" indent="0" eaLnBrk="1" hangingPunct="1">
              <a:buNone/>
              <a:defRPr/>
            </a:pPr>
            <a:endParaRPr lang="en-US" dirty="0"/>
          </a:p>
        </p:txBody>
      </p:sp>
      <p:sp>
        <p:nvSpPr>
          <p:cNvPr id="7" name="Title 1">
            <a:extLst>
              <a:ext uri="{FF2B5EF4-FFF2-40B4-BE49-F238E27FC236}">
                <a16:creationId xmlns:a16="http://schemas.microsoft.com/office/drawing/2014/main" id="{5489DC8C-1967-40D8-AF10-69C7CF681D8F}"/>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Package </a:t>
            </a: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Measurement</a:t>
            </a: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 Rules</a:t>
            </a:r>
          </a:p>
        </p:txBody>
      </p:sp>
    </p:spTree>
    <p:extLst>
      <p:ext uri="{BB962C8B-B14F-4D97-AF65-F5344CB8AC3E}">
        <p14:creationId xmlns:p14="http://schemas.microsoft.com/office/powerpoint/2010/main" val="911032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DBD593-D907-400C-8C1A-DBCEA14734A9}"/>
              </a:ext>
            </a:extLst>
          </p:cNvPr>
          <p:cNvSpPr>
            <a:spLocks noGrp="1"/>
          </p:cNvSpPr>
          <p:nvPr>
            <p:ph/>
          </p:nvPr>
        </p:nvSpPr>
        <p:spPr>
          <a:xfrm>
            <a:off x="2444898" y="1711842"/>
            <a:ext cx="6997404" cy="2799198"/>
          </a:xfrm>
        </p:spPr>
        <p:txBody>
          <a:bodyPr/>
          <a:lstStyle/>
          <a:p>
            <a:pPr marL="0" indent="0">
              <a:buNone/>
              <a:defRPr/>
            </a:pPr>
            <a:r>
              <a:rPr lang="en-US" b="1" dirty="0"/>
              <a:t>These charges are per item audited:</a:t>
            </a:r>
          </a:p>
          <a:p>
            <a:pPr marL="0" indent="0">
              <a:buNone/>
              <a:defRPr/>
            </a:pPr>
            <a:r>
              <a:rPr lang="en-US" sz="2400" dirty="0"/>
              <a:t>        </a:t>
            </a:r>
            <a:r>
              <a:rPr lang="en-US" dirty="0"/>
              <a:t>Dimension Discrepancies = $50</a:t>
            </a:r>
          </a:p>
          <a:p>
            <a:pPr marL="0" indent="0">
              <a:buNone/>
              <a:defRPr/>
            </a:pPr>
            <a:r>
              <a:rPr lang="en-US" dirty="0"/>
              <a:t>        Weight Discrepancies      = $50</a:t>
            </a:r>
          </a:p>
          <a:p>
            <a:pPr marL="0" indent="0">
              <a:buNone/>
              <a:defRPr/>
            </a:pPr>
            <a:r>
              <a:rPr lang="en-US" dirty="0"/>
              <a:t>        Bar Code Discrepancies  = $50</a:t>
            </a:r>
          </a:p>
          <a:p>
            <a:pPr marL="0" indent="0">
              <a:buNone/>
              <a:defRPr/>
            </a:pPr>
            <a:endParaRPr lang="en-US" dirty="0"/>
          </a:p>
          <a:p>
            <a:pPr marL="0" indent="0">
              <a:buNone/>
              <a:defRPr/>
            </a:pPr>
            <a:r>
              <a:rPr lang="en-US" dirty="0"/>
              <a:t>	           	</a:t>
            </a:r>
          </a:p>
        </p:txBody>
      </p:sp>
      <p:sp>
        <p:nvSpPr>
          <p:cNvPr id="7" name="Title 1">
            <a:extLst>
              <a:ext uri="{FF2B5EF4-FFF2-40B4-BE49-F238E27FC236}">
                <a16:creationId xmlns:a16="http://schemas.microsoft.com/office/drawing/2014/main" id="{926D8F3E-02C2-454B-8C33-D7B79095913C}"/>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New Item Audit Charges</a:t>
            </a:r>
          </a:p>
        </p:txBody>
      </p:sp>
    </p:spTree>
    <p:extLst>
      <p:ext uri="{BB962C8B-B14F-4D97-AF65-F5344CB8AC3E}">
        <p14:creationId xmlns:p14="http://schemas.microsoft.com/office/powerpoint/2010/main" val="2910542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Call to Action</a:t>
            </a:r>
          </a:p>
        </p:txBody>
      </p:sp>
      <p:sp>
        <p:nvSpPr>
          <p:cNvPr id="3" name="Text Placeholder 2"/>
          <p:cNvSpPr>
            <a:spLocks noGrp="1"/>
          </p:cNvSpPr>
          <p:nvPr>
            <p:ph idx="1"/>
          </p:nvPr>
        </p:nvSpPr>
        <p:spPr>
          <a:xfrm>
            <a:off x="703729" y="1183343"/>
            <a:ext cx="10972800" cy="3083858"/>
          </a:xfrm>
        </p:spPr>
        <p:txBody>
          <a:bodyPr/>
          <a:lstStyle/>
          <a:p>
            <a:r>
              <a:rPr lang="en-US" sz="2800" dirty="0"/>
              <a:t>Review your product submissions and submit corrections to your Ace Merchant.</a:t>
            </a:r>
          </a:p>
          <a:p>
            <a:r>
              <a:rPr lang="en-US" sz="2800" dirty="0"/>
              <a:t>If you have received a New Item Start charge, you should review what caused the charge.</a:t>
            </a:r>
          </a:p>
          <a:p>
            <a:r>
              <a:rPr lang="en-US" sz="2800" dirty="0"/>
              <a:t>Review recently submitted items to see if they may have the same issues. If they do, submit corrections to your Ace Merchant.</a:t>
            </a:r>
          </a:p>
          <a:p>
            <a:pPr marL="0" indent="0">
              <a:buNone/>
            </a:pPr>
            <a:endParaRPr lang="en-US" sz="2400" dirty="0"/>
          </a:p>
          <a:p>
            <a:pPr lvl="1"/>
            <a:endParaRPr lang="en-US" sz="3200" dirty="0"/>
          </a:p>
        </p:txBody>
      </p:sp>
    </p:spTree>
    <p:extLst>
      <p:ext uri="{BB962C8B-B14F-4D97-AF65-F5344CB8AC3E}">
        <p14:creationId xmlns:p14="http://schemas.microsoft.com/office/powerpoint/2010/main" val="3314879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a:extLst>
              <a:ext uri="{FF2B5EF4-FFF2-40B4-BE49-F238E27FC236}">
                <a16:creationId xmlns:a16="http://schemas.microsoft.com/office/drawing/2014/main" id="{CEC1FCC0-B4E6-4EF1-AC6F-E7C45C783B5B}"/>
              </a:ext>
            </a:extLst>
          </p:cNvPr>
          <p:cNvSpPr>
            <a:spLocks noGrp="1" noChangeArrowheads="1"/>
          </p:cNvSpPr>
          <p:nvPr>
            <p:ph/>
          </p:nvPr>
        </p:nvSpPr>
        <p:spPr>
          <a:xfrm>
            <a:off x="1236921" y="1066799"/>
            <a:ext cx="9718158" cy="5149274"/>
          </a:xfrm>
        </p:spPr>
        <p:txBody>
          <a:bodyPr/>
          <a:lstStyle/>
          <a:p>
            <a:pPr marL="0" indent="0">
              <a:buNone/>
              <a:defRPr/>
            </a:pPr>
            <a:endParaRPr lang="en-US" sz="1800" dirty="0">
              <a:hlinkClick r:id="rId2"/>
            </a:endParaRPr>
          </a:p>
          <a:p>
            <a:pPr marL="0" indent="0">
              <a:buNone/>
              <a:defRPr/>
            </a:pPr>
            <a:r>
              <a:rPr lang="en-US" sz="2400" dirty="0"/>
              <a:t>The most common errors we see are with retail items where the dimensions are in the incorrect order. Ace is </a:t>
            </a:r>
            <a:r>
              <a:rPr lang="en-US" sz="2400" u="sng" dirty="0"/>
              <a:t>VERY</a:t>
            </a:r>
            <a:r>
              <a:rPr lang="en-US" sz="2400" dirty="0"/>
              <a:t> dependent on your dimensions being correct when setting up planograms for our retailers</a:t>
            </a:r>
          </a:p>
          <a:p>
            <a:pPr marL="0" indent="0">
              <a:buNone/>
              <a:defRPr/>
            </a:pPr>
            <a:endParaRPr lang="en-US" sz="2400" dirty="0"/>
          </a:p>
          <a:p>
            <a:pPr marL="0" indent="0">
              <a:buNone/>
              <a:defRPr/>
            </a:pPr>
            <a:r>
              <a:rPr lang="en-US" sz="2400" dirty="0"/>
              <a:t>Resource: </a:t>
            </a:r>
            <a:r>
              <a:rPr lang="en-US" sz="2400" u="sng" dirty="0">
                <a:hlinkClick r:id="rId2"/>
              </a:rPr>
              <a:t>GS1 US Packaging Measurement Guidelines</a:t>
            </a:r>
            <a:r>
              <a:rPr lang="en-US" sz="2400" dirty="0"/>
              <a:t>, the guidelines that Ace Hardware follows and are available within the Ace Vendor Manual.</a:t>
            </a:r>
          </a:p>
          <a:p>
            <a:pPr marL="0" indent="0">
              <a:buNone/>
              <a:defRPr/>
            </a:pPr>
            <a:endParaRPr lang="en-US" sz="2400" dirty="0"/>
          </a:p>
          <a:p>
            <a:pPr marL="0" indent="0">
              <a:buNone/>
              <a:defRPr/>
            </a:pPr>
            <a:r>
              <a:rPr lang="en-US" sz="2400" dirty="0"/>
              <a:t>Contact: Ted Akers </a:t>
            </a:r>
            <a:r>
              <a:rPr lang="en-US" sz="2400" dirty="0">
                <a:hlinkClick r:id="rId3"/>
              </a:rPr>
              <a:t>takers@acehardware.com</a:t>
            </a:r>
            <a:endParaRPr lang="en-US" sz="2400" dirty="0"/>
          </a:p>
          <a:p>
            <a:pPr marL="0" indent="0">
              <a:buNone/>
              <a:defRPr/>
            </a:pPr>
            <a:r>
              <a:rPr lang="en-US" sz="2400" dirty="0"/>
              <a:t>E-mail – </a:t>
            </a:r>
            <a:r>
              <a:rPr lang="en-US" sz="2400" dirty="0">
                <a:hlinkClick r:id="rId4"/>
              </a:rPr>
              <a:t>WMDomestics@acehardware.com</a:t>
            </a:r>
            <a:r>
              <a:rPr lang="en-US" sz="2400" dirty="0"/>
              <a:t>       </a:t>
            </a:r>
          </a:p>
          <a:p>
            <a:pPr marL="0" indent="0">
              <a:buNone/>
              <a:defRPr/>
            </a:pPr>
            <a:r>
              <a:rPr lang="en-US" sz="2400" dirty="0"/>
              <a:t>Phone – 815-876-2593</a:t>
            </a:r>
          </a:p>
          <a:p>
            <a:pPr marL="0" indent="0">
              <a:buNone/>
              <a:defRPr/>
            </a:pPr>
            <a:endParaRPr lang="en-US" sz="2400" dirty="0"/>
          </a:p>
          <a:p>
            <a:pPr marL="57150" indent="0">
              <a:buNone/>
              <a:defRPr/>
            </a:pPr>
            <a:endParaRPr lang="en-US" sz="1800" dirty="0"/>
          </a:p>
          <a:p>
            <a:pPr>
              <a:defRPr/>
            </a:pPr>
            <a:endParaRPr lang="en-US" sz="1800" dirty="0"/>
          </a:p>
        </p:txBody>
      </p:sp>
      <p:sp>
        <p:nvSpPr>
          <p:cNvPr id="8" name="Title 1">
            <a:extLst>
              <a:ext uri="{FF2B5EF4-FFF2-40B4-BE49-F238E27FC236}">
                <a16:creationId xmlns:a16="http://schemas.microsoft.com/office/drawing/2014/main" id="{B3E2A737-BF48-4AC1-A7A8-2F24E1321D1D}"/>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Want to Know More?</a:t>
            </a:r>
          </a:p>
        </p:txBody>
      </p:sp>
    </p:spTree>
    <p:extLst>
      <p:ext uri="{BB962C8B-B14F-4D97-AF65-F5344CB8AC3E}">
        <p14:creationId xmlns:p14="http://schemas.microsoft.com/office/powerpoint/2010/main" val="3131602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0C1B05-7F72-4A90-BFA1-8D39CFAFD6F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4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Questions?</a:t>
            </a:r>
          </a:p>
        </p:txBody>
      </p:sp>
      <p:pic>
        <p:nvPicPr>
          <p:cNvPr id="2" name="Picture 2" descr="A close up of a toy&#10;&#10;Description generated with high confidence">
            <a:extLst>
              <a:ext uri="{FF2B5EF4-FFF2-40B4-BE49-F238E27FC236}">
                <a16:creationId xmlns:a16="http://schemas.microsoft.com/office/drawing/2014/main" id="{8E179A9E-E015-4E3A-B233-73EBD8404180}"/>
              </a:ext>
            </a:extLst>
          </p:cNvPr>
          <p:cNvPicPr>
            <a:picLocks noChangeAspect="1"/>
          </p:cNvPicPr>
          <p:nvPr/>
        </p:nvPicPr>
        <p:blipFill>
          <a:blip r:embed="rId2"/>
          <a:stretch>
            <a:fillRect/>
          </a:stretch>
        </p:blipFill>
        <p:spPr>
          <a:xfrm>
            <a:off x="4136834" y="1611011"/>
            <a:ext cx="3918331" cy="3158581"/>
          </a:xfrm>
          <a:prstGeom prst="rect">
            <a:avLst/>
          </a:prstGeom>
        </p:spPr>
      </p:pic>
    </p:spTree>
    <p:extLst>
      <p:ext uri="{BB962C8B-B14F-4D97-AF65-F5344CB8AC3E}">
        <p14:creationId xmlns:p14="http://schemas.microsoft.com/office/powerpoint/2010/main" val="745871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4F1C87-C22F-4D22-887B-08EFAB1AAE11}"/>
              </a:ext>
            </a:extLst>
          </p:cNvPr>
          <p:cNvSpPr>
            <a:spLocks noGrp="1"/>
          </p:cNvSpPr>
          <p:nvPr>
            <p:ph type="ctrTitle"/>
          </p:nvPr>
        </p:nvSpPr>
        <p:spPr>
          <a:xfrm>
            <a:off x="762000" y="924559"/>
            <a:ext cx="10668000" cy="1409394"/>
          </a:xfrm>
        </p:spPr>
        <p:txBody>
          <a:bodyPr>
            <a:normAutofit fontScale="90000"/>
          </a:bodyPr>
          <a:lstStyle/>
          <a:p>
            <a:r>
              <a:rPr lang="en-US" sz="4800" dirty="0"/>
              <a:t>Quick Response: Inbound Load Quality </a:t>
            </a:r>
          </a:p>
        </p:txBody>
      </p:sp>
      <p:sp>
        <p:nvSpPr>
          <p:cNvPr id="6" name="Subtitle 2">
            <a:extLst>
              <a:ext uri="{FF2B5EF4-FFF2-40B4-BE49-F238E27FC236}">
                <a16:creationId xmlns:a16="http://schemas.microsoft.com/office/drawing/2014/main" id="{2F25E0D6-00D4-405B-8AED-03700AF349B0}"/>
              </a:ext>
            </a:extLst>
          </p:cNvPr>
          <p:cNvSpPr>
            <a:spLocks noGrp="1"/>
          </p:cNvSpPr>
          <p:nvPr>
            <p:ph type="subTitle" idx="1"/>
          </p:nvPr>
        </p:nvSpPr>
        <p:spPr>
          <a:xfrm>
            <a:off x="1524000" y="2756406"/>
            <a:ext cx="9144000" cy="1655762"/>
          </a:xfrm>
        </p:spPr>
        <p:txBody>
          <a:bodyPr/>
          <a:lstStyle/>
          <a:p>
            <a:r>
              <a:rPr lang="en-US" dirty="0"/>
              <a:t>Laurie Nauman, Senior Supply Chain Coordinator</a:t>
            </a:r>
          </a:p>
        </p:txBody>
      </p:sp>
    </p:spTree>
    <p:extLst>
      <p:ext uri="{BB962C8B-B14F-4D97-AF65-F5344CB8AC3E}">
        <p14:creationId xmlns:p14="http://schemas.microsoft.com/office/powerpoint/2010/main" val="2376247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1C9CF3-7D12-4D09-BE51-57BE05602631}"/>
              </a:ext>
            </a:extLst>
          </p:cNvPr>
          <p:cNvSpPr>
            <a:spLocks noGrp="1"/>
          </p:cNvSpPr>
          <p:nvPr>
            <p:ph idx="1"/>
          </p:nvPr>
        </p:nvSpPr>
        <p:spPr>
          <a:xfrm>
            <a:off x="1200150" y="1143000"/>
            <a:ext cx="9486900" cy="4572000"/>
          </a:xfrm>
        </p:spPr>
        <p:txBody>
          <a:bodyPr/>
          <a:lstStyle/>
          <a:p>
            <a:pPr marL="0" indent="0">
              <a:buNone/>
              <a:defRPr/>
            </a:pPr>
            <a:r>
              <a:rPr lang="en-US" altLang="en-US" b="1" dirty="0">
                <a:solidFill>
                  <a:srgbClr val="FF0000"/>
                </a:solidFill>
                <a:latin typeface="+mj-lt"/>
                <a:ea typeface="+mj-ea"/>
              </a:rPr>
              <a:t>Agenda</a:t>
            </a:r>
            <a:r>
              <a:rPr lang="en-US" altLang="en-US" sz="2400" b="1" dirty="0">
                <a:solidFill>
                  <a:srgbClr val="FF0000"/>
                </a:solidFill>
                <a:latin typeface="+mj-lt"/>
                <a:ea typeface="+mj-ea"/>
              </a:rPr>
              <a:t> </a:t>
            </a:r>
          </a:p>
          <a:p>
            <a:pPr>
              <a:defRPr/>
            </a:pPr>
            <a:r>
              <a:rPr lang="en-US" sz="2400" dirty="0">
                <a:latin typeface="+mj-lt"/>
                <a:cs typeface="Calibri" panose="020F0502020204030204" pitchFamily="34" charset="0"/>
              </a:rPr>
              <a:t>Quick Response Program &amp; Requirements</a:t>
            </a:r>
          </a:p>
          <a:p>
            <a:pPr>
              <a:defRPr/>
            </a:pPr>
            <a:r>
              <a:rPr lang="en-US" sz="2400" dirty="0">
                <a:latin typeface="+mj-lt"/>
                <a:cs typeface="Calibri" panose="020F0502020204030204" pitchFamily="34" charset="0"/>
              </a:rPr>
              <a:t>Shipping through Ace Hardware Cross Docks</a:t>
            </a:r>
          </a:p>
          <a:p>
            <a:pPr>
              <a:defRPr/>
            </a:pPr>
            <a:r>
              <a:rPr lang="en-US" sz="2400" dirty="0">
                <a:latin typeface="+mj-lt"/>
                <a:cs typeface="Calibri" panose="020F0502020204030204" pitchFamily="34" charset="0"/>
              </a:rPr>
              <a:t>Small Package Requirements</a:t>
            </a:r>
          </a:p>
          <a:p>
            <a:pPr>
              <a:defRPr/>
            </a:pPr>
            <a:endParaRPr lang="en-US" sz="2400" dirty="0">
              <a:latin typeface="+mj-lt"/>
              <a:cs typeface="Calibri" panose="020F0502020204030204" pitchFamily="34" charset="0"/>
            </a:endParaRPr>
          </a:p>
          <a:p>
            <a:pPr marL="0" indent="0">
              <a:buNone/>
              <a:defRPr/>
            </a:pPr>
            <a:r>
              <a:rPr lang="en-US" altLang="en-US" b="1" dirty="0">
                <a:solidFill>
                  <a:srgbClr val="FF0000"/>
                </a:solidFill>
                <a:latin typeface="+mj-lt"/>
              </a:rPr>
              <a:t>Objectives</a:t>
            </a:r>
            <a:r>
              <a:rPr lang="en-US" altLang="en-US" sz="2400" b="1" dirty="0">
                <a:solidFill>
                  <a:srgbClr val="FF0000"/>
                </a:solidFill>
                <a:latin typeface="+mj-lt"/>
              </a:rPr>
              <a:t> </a:t>
            </a:r>
          </a:p>
          <a:p>
            <a:pPr>
              <a:defRPr/>
            </a:pPr>
            <a:r>
              <a:rPr lang="en-US" sz="2400" dirty="0">
                <a:latin typeface="+mj-lt"/>
                <a:cs typeface="Calibri" panose="020F0502020204030204" pitchFamily="34" charset="0"/>
              </a:rPr>
              <a:t>Provide understanding of Quick Response Inbound Shipping Requirements​</a:t>
            </a:r>
          </a:p>
          <a:p>
            <a:pPr>
              <a:defRPr/>
            </a:pPr>
            <a:r>
              <a:rPr lang="en-US" sz="2400" dirty="0">
                <a:latin typeface="+mj-lt"/>
                <a:cs typeface="Calibri" panose="020F0502020204030204" pitchFamily="34" charset="0"/>
              </a:rPr>
              <a:t>Importance throughout the Supply Chain to ship in compliance to Ace’s Inbound ship guidelines </a:t>
            </a:r>
          </a:p>
          <a:p>
            <a:pPr marL="0" indent="0">
              <a:buNone/>
              <a:defRPr/>
            </a:pPr>
            <a:endParaRPr lang="en-US" dirty="0"/>
          </a:p>
        </p:txBody>
      </p:sp>
      <p:sp>
        <p:nvSpPr>
          <p:cNvPr id="6" name="Title 1">
            <a:extLst>
              <a:ext uri="{FF2B5EF4-FFF2-40B4-BE49-F238E27FC236}">
                <a16:creationId xmlns:a16="http://schemas.microsoft.com/office/drawing/2014/main" id="{4F62EB33-3706-46A3-8098-EA68CE2A513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Agenda &amp; Objectives</a:t>
            </a:r>
          </a:p>
        </p:txBody>
      </p:sp>
    </p:spTree>
    <p:extLst>
      <p:ext uri="{BB962C8B-B14F-4D97-AF65-F5344CB8AC3E}">
        <p14:creationId xmlns:p14="http://schemas.microsoft.com/office/powerpoint/2010/main" val="4269865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5" descr="C:\Documents and Settings\lnaum\My Documents\My Pictures\QuickResponse.JPG">
            <a:extLst>
              <a:ext uri="{FF2B5EF4-FFF2-40B4-BE49-F238E27FC236}">
                <a16:creationId xmlns:a16="http://schemas.microsoft.com/office/drawing/2014/main" id="{470844AE-5A03-4C50-9866-42F86C8BB7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9561" y="3815821"/>
            <a:ext cx="3478780" cy="113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a:extLst>
              <a:ext uri="{FF2B5EF4-FFF2-40B4-BE49-F238E27FC236}">
                <a16:creationId xmlns:a16="http://schemas.microsoft.com/office/drawing/2014/main" id="{40F8C153-0966-4AA6-B049-D6E7D418652F}"/>
              </a:ext>
            </a:extLst>
          </p:cNvPr>
          <p:cNvSpPr>
            <a:spLocks noGrp="1"/>
          </p:cNvSpPr>
          <p:nvPr>
            <p:ph idx="1"/>
          </p:nvPr>
        </p:nvSpPr>
        <p:spPr>
          <a:xfrm>
            <a:off x="893136" y="1297172"/>
            <a:ext cx="10450032" cy="4816549"/>
          </a:xfrm>
        </p:spPr>
        <p:txBody>
          <a:bodyPr/>
          <a:lstStyle/>
          <a:p>
            <a:pPr marL="0" indent="0">
              <a:buNone/>
            </a:pPr>
            <a:r>
              <a:rPr lang="en-US" sz="2400" dirty="0"/>
              <a:t> Inbound Shipping Requirements for all RSC-stocked vendors to follow</a:t>
            </a:r>
          </a:p>
          <a:p>
            <a:pPr marL="0" indent="0">
              <a:buNone/>
            </a:pPr>
            <a:r>
              <a:rPr lang="en-US" sz="2400" dirty="0"/>
              <a:t>                                        </a:t>
            </a:r>
            <a:r>
              <a:rPr lang="en-US" sz="2800" b="1" dirty="0">
                <a:solidFill>
                  <a:srgbClr val="FF0000"/>
                </a:solidFill>
              </a:rPr>
              <a:t>Load Quality </a:t>
            </a:r>
          </a:p>
          <a:p>
            <a:pPr marL="0" indent="0">
              <a:buNone/>
            </a:pPr>
            <a:r>
              <a:rPr lang="en-US" sz="2400" dirty="0"/>
              <a:t>  Quicker Check-In and Posting of your products to inventory</a:t>
            </a:r>
          </a:p>
          <a:p>
            <a:pPr marL="0" indent="0">
              <a:buNone/>
            </a:pPr>
            <a:endParaRPr lang="en-US" sz="2400" dirty="0"/>
          </a:p>
          <a:p>
            <a:pPr marL="0" indent="0">
              <a:buNone/>
            </a:pPr>
            <a:r>
              <a:rPr lang="en-US" sz="2400" dirty="0"/>
              <a:t>  Compliance increases efficiencies throughout the entire Supply Chain for: </a:t>
            </a:r>
          </a:p>
          <a:p>
            <a:r>
              <a:rPr lang="en-US" sz="2400" dirty="0"/>
              <a:t>Our Vendors                                                        </a:t>
            </a:r>
          </a:p>
          <a:p>
            <a:r>
              <a:rPr lang="en-US" sz="2400" dirty="0"/>
              <a:t>Ace Retail Support Centers      							                            </a:t>
            </a:r>
          </a:p>
          <a:p>
            <a:r>
              <a:rPr lang="en-US" sz="2400" dirty="0"/>
              <a:t>Carriers</a:t>
            </a:r>
          </a:p>
          <a:p>
            <a:r>
              <a:rPr lang="en-US" sz="2400" dirty="0"/>
              <a:t>Ace Retailers</a:t>
            </a:r>
            <a:endParaRPr lang="en-US" dirty="0"/>
          </a:p>
        </p:txBody>
      </p:sp>
      <p:sp>
        <p:nvSpPr>
          <p:cNvPr id="4" name="Title 3">
            <a:extLst>
              <a:ext uri="{FF2B5EF4-FFF2-40B4-BE49-F238E27FC236}">
                <a16:creationId xmlns:a16="http://schemas.microsoft.com/office/drawing/2014/main" id="{601D57CA-D3C0-4168-84F2-61BB5216D364}"/>
              </a:ext>
            </a:extLst>
          </p:cNvPr>
          <p:cNvSpPr>
            <a:spLocks noGrp="1"/>
          </p:cNvSpPr>
          <p:nvPr>
            <p:ph type="title"/>
          </p:nvPr>
        </p:nvSpPr>
        <p:spPr>
          <a:xfrm>
            <a:off x="609600" y="274638"/>
            <a:ext cx="10972800" cy="1022534"/>
          </a:xfrm>
        </p:spPr>
        <p:txBody>
          <a:bodyPr/>
          <a:lstStyle/>
          <a:p>
            <a:r>
              <a:rPr lang="en-US" u="sng" dirty="0"/>
              <a:t>Ace Quick Response Program</a:t>
            </a:r>
          </a:p>
        </p:txBody>
      </p:sp>
    </p:spTree>
    <p:extLst>
      <p:ext uri="{BB962C8B-B14F-4D97-AF65-F5344CB8AC3E}">
        <p14:creationId xmlns:p14="http://schemas.microsoft.com/office/powerpoint/2010/main" val="786834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BA8B2E-329F-4AC8-ADB9-0C1212786C79}"/>
              </a:ext>
            </a:extLst>
          </p:cNvPr>
          <p:cNvPicPr>
            <a:picLocks noChangeAspect="1"/>
          </p:cNvPicPr>
          <p:nvPr/>
        </p:nvPicPr>
        <p:blipFill>
          <a:blip r:embed="rId2"/>
          <a:stretch>
            <a:fillRect/>
          </a:stretch>
        </p:blipFill>
        <p:spPr>
          <a:xfrm>
            <a:off x="1407413" y="0"/>
            <a:ext cx="8215053" cy="6234286"/>
          </a:xfrm>
          <a:prstGeom prst="rect">
            <a:avLst/>
          </a:prstGeom>
        </p:spPr>
      </p:pic>
    </p:spTree>
    <p:extLst>
      <p:ext uri="{BB962C8B-B14F-4D97-AF65-F5344CB8AC3E}">
        <p14:creationId xmlns:p14="http://schemas.microsoft.com/office/powerpoint/2010/main" val="716297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E092E2CD-D17B-48E7-A9DF-421A81A54ECA}"/>
              </a:ext>
            </a:extLst>
          </p:cNvPr>
          <p:cNvSpPr>
            <a:spLocks noGrp="1"/>
          </p:cNvSpPr>
          <p:nvPr>
            <p:ph type="title"/>
          </p:nvPr>
        </p:nvSpPr>
        <p:spPr>
          <a:xfrm>
            <a:off x="609600" y="838994"/>
            <a:ext cx="10972800" cy="766762"/>
          </a:xfrm>
        </p:spPr>
        <p:txBody>
          <a:bodyPr/>
          <a:lstStyle/>
          <a:p>
            <a:pPr algn="ctr"/>
            <a:r>
              <a:rPr lang="en-US" sz="4400" b="0" u="sng" dirty="0"/>
              <a:t>Quick Response Load Quality Shipping Requirements</a:t>
            </a:r>
          </a:p>
        </p:txBody>
      </p:sp>
      <p:sp>
        <p:nvSpPr>
          <p:cNvPr id="7" name="TextBox 6">
            <a:extLst>
              <a:ext uri="{FF2B5EF4-FFF2-40B4-BE49-F238E27FC236}">
                <a16:creationId xmlns:a16="http://schemas.microsoft.com/office/drawing/2014/main" id="{101E0917-7DB5-4DBA-BE93-C58BAB4DED70}"/>
              </a:ext>
            </a:extLst>
          </p:cNvPr>
          <p:cNvSpPr txBox="1"/>
          <p:nvPr/>
        </p:nvSpPr>
        <p:spPr>
          <a:xfrm>
            <a:off x="320675" y="1933575"/>
            <a:ext cx="11550650" cy="5001369"/>
          </a:xfrm>
          <a:prstGeom prst="rect">
            <a:avLst/>
          </a:prstGeom>
          <a:noFill/>
        </p:spPr>
        <p:txBody>
          <a:bodyPr wrap="square" rtlCol="0">
            <a:spAutoFit/>
          </a:bodyPr>
          <a:lstStyle/>
          <a:p>
            <a:pPr marL="342900" indent="-342900">
              <a:spcBef>
                <a:spcPts val="600"/>
              </a:spcBef>
              <a:spcAft>
                <a:spcPts val="600"/>
              </a:spcAft>
              <a:buFont typeface="+mj-lt"/>
              <a:buAutoNum type="arabicPeriod"/>
              <a:defRPr/>
            </a:pPr>
            <a:r>
              <a:rPr lang="en-US" sz="2400" dirty="0"/>
              <a:t>Utilize a Good Quality, Solid Hardwood Pallet</a:t>
            </a:r>
          </a:p>
          <a:p>
            <a:pPr marL="342900" indent="-342900">
              <a:spcBef>
                <a:spcPts val="600"/>
              </a:spcBef>
              <a:spcAft>
                <a:spcPts val="600"/>
              </a:spcAft>
              <a:buFont typeface="+mj-lt"/>
              <a:buAutoNum type="arabicPeriod"/>
              <a:defRPr/>
            </a:pPr>
            <a:r>
              <a:rPr lang="en-US" sz="2400" dirty="0"/>
              <a:t>Merchandise Shrink Wrapped &amp; Pallet Labeled “Do Not Break Shrink Wrap”</a:t>
            </a:r>
          </a:p>
          <a:p>
            <a:pPr marL="342900" indent="-342900">
              <a:spcBef>
                <a:spcPts val="600"/>
              </a:spcBef>
              <a:spcAft>
                <a:spcPts val="600"/>
              </a:spcAft>
              <a:buFont typeface="+mj-lt"/>
              <a:buAutoNum type="arabicPeriod"/>
              <a:defRPr/>
            </a:pPr>
            <a:r>
              <a:rPr lang="en-US" sz="2400" dirty="0"/>
              <a:t>Pallet Contents Identified</a:t>
            </a:r>
          </a:p>
          <a:p>
            <a:pPr marL="342900" indent="-342900">
              <a:spcBef>
                <a:spcPts val="600"/>
              </a:spcBef>
              <a:spcAft>
                <a:spcPts val="600"/>
              </a:spcAft>
              <a:buFont typeface="+mj-lt"/>
              <a:buAutoNum type="arabicPeriod"/>
              <a:defRPr/>
            </a:pPr>
            <a:r>
              <a:rPr lang="en-US" sz="2400" dirty="0"/>
              <a:t>Attach 1 Copy of Packing List to Freight &amp; Transmit 856 ASN via EDI</a:t>
            </a:r>
          </a:p>
          <a:p>
            <a:pPr marL="342900" indent="-342900">
              <a:spcBef>
                <a:spcPts val="600"/>
              </a:spcBef>
              <a:spcAft>
                <a:spcPts val="600"/>
              </a:spcAft>
              <a:buFont typeface="+mj-lt"/>
              <a:buAutoNum type="arabicPeriod"/>
              <a:defRPr/>
            </a:pPr>
            <a:r>
              <a:rPr lang="en-US" sz="2400" dirty="0"/>
              <a:t>Shipment Sorted &amp; Segregated</a:t>
            </a:r>
          </a:p>
          <a:p>
            <a:pPr marL="342900" indent="-342900">
              <a:spcBef>
                <a:spcPts val="600"/>
              </a:spcBef>
              <a:spcAft>
                <a:spcPts val="600"/>
              </a:spcAft>
              <a:buFont typeface="+mj-lt"/>
              <a:buAutoNum type="arabicPeriod"/>
              <a:defRPr/>
            </a:pPr>
            <a:r>
              <a:rPr lang="en-US" sz="2400" dirty="0"/>
              <a:t>Mixed Item Pallets Stacked to 60” or Less &amp; Single SKU Pallet 42” or Less</a:t>
            </a:r>
          </a:p>
          <a:p>
            <a:pPr marL="342900" indent="-342900">
              <a:spcBef>
                <a:spcPts val="600"/>
              </a:spcBef>
              <a:spcAft>
                <a:spcPts val="600"/>
              </a:spcAft>
              <a:buFont typeface="+mj-lt"/>
              <a:buAutoNum type="arabicPeriod"/>
              <a:defRPr/>
            </a:pPr>
            <a:r>
              <a:rPr lang="en-US" sz="2400" dirty="0"/>
              <a:t>Bill of Lading Terminology </a:t>
            </a:r>
          </a:p>
          <a:p>
            <a:pPr marL="342900" indent="-342900">
              <a:spcBef>
                <a:spcPts val="600"/>
              </a:spcBef>
              <a:spcAft>
                <a:spcPts val="600"/>
              </a:spcAft>
              <a:buFont typeface="+mj-lt"/>
              <a:buAutoNum type="arabicPeriod"/>
              <a:defRPr/>
            </a:pPr>
            <a:r>
              <a:rPr lang="en-US" sz="2400" dirty="0"/>
              <a:t>Merchandise Delivered on Preferred Carrier  </a:t>
            </a:r>
          </a:p>
          <a:p>
            <a:pPr marL="342900" indent="-342900">
              <a:spcBef>
                <a:spcPts val="600"/>
              </a:spcBef>
              <a:spcAft>
                <a:spcPts val="600"/>
              </a:spcAft>
              <a:buFont typeface="+mj-lt"/>
              <a:buAutoNum type="arabicPeriod"/>
              <a:defRPr/>
            </a:pPr>
            <a:endParaRPr lang="en-US" sz="2400" dirty="0"/>
          </a:p>
          <a:p>
            <a:endParaRPr lang="en-US" dirty="0"/>
          </a:p>
        </p:txBody>
      </p:sp>
    </p:spTree>
    <p:extLst>
      <p:ext uri="{BB962C8B-B14F-4D97-AF65-F5344CB8AC3E}">
        <p14:creationId xmlns:p14="http://schemas.microsoft.com/office/powerpoint/2010/main" val="2957199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504F1B96-CEBF-43E0-B236-8427FF966522}"/>
              </a:ext>
            </a:extLst>
          </p:cNvPr>
          <p:cNvSpPr>
            <a:spLocks noGrp="1" noChangeArrowheads="1"/>
          </p:cNvSpPr>
          <p:nvPr>
            <p:ph type="title"/>
          </p:nvPr>
        </p:nvSpPr>
        <p:spPr bwMode="auto">
          <a:xfrm>
            <a:off x="457200" y="274638"/>
            <a:ext cx="111252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000" u="sng" dirty="0"/>
              <a:t>Ship on a Good Quality Hardwood Pallet</a:t>
            </a:r>
            <a:br>
              <a:rPr lang="en-US" altLang="en-US" sz="4000" dirty="0"/>
            </a:br>
            <a:r>
              <a:rPr lang="en-US" altLang="en-US" sz="3600" dirty="0"/>
              <a:t>40” X 48”          4-way preferred</a:t>
            </a:r>
          </a:p>
        </p:txBody>
      </p:sp>
      <p:pic>
        <p:nvPicPr>
          <p:cNvPr id="22531" name="Content Placeholder 5">
            <a:extLst>
              <a:ext uri="{FF2B5EF4-FFF2-40B4-BE49-F238E27FC236}">
                <a16:creationId xmlns:a16="http://schemas.microsoft.com/office/drawing/2014/main" id="{605733F3-CA70-4950-8C74-9A99C5835A6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600200"/>
            <a:ext cx="40386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13" descr="Pallets2">
            <a:extLst>
              <a:ext uri="{FF2B5EF4-FFF2-40B4-BE49-F238E27FC236}">
                <a16:creationId xmlns:a16="http://schemas.microsoft.com/office/drawing/2014/main" id="{3FF5B21D-8FCF-4B85-87CD-8399BBAD65A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981200" y="1600200"/>
            <a:ext cx="40386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1446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B16BB-75AE-4F61-B06A-754942F2D092}"/>
              </a:ext>
            </a:extLst>
          </p:cNvPr>
          <p:cNvSpPr>
            <a:spLocks noGrp="1"/>
          </p:cNvSpPr>
          <p:nvPr>
            <p:ph type="title"/>
          </p:nvPr>
        </p:nvSpPr>
        <p:spPr>
          <a:xfrm>
            <a:off x="609601" y="206037"/>
            <a:ext cx="10972800" cy="1437466"/>
          </a:xfrm>
        </p:spPr>
        <p:txBody>
          <a:bodyPr/>
          <a:lstStyle/>
          <a:p>
            <a:pPr>
              <a:defRPr/>
            </a:pPr>
            <a:r>
              <a:rPr lang="en-US" sz="4000" u="sng" kern="0" dirty="0"/>
              <a:t>Shrink Wrap to Include Pallet</a:t>
            </a:r>
            <a:br>
              <a:rPr lang="en-US" sz="3600" u="sng" kern="0" dirty="0"/>
            </a:br>
            <a:endParaRPr lang="en-US" sz="3200" dirty="0"/>
          </a:p>
        </p:txBody>
      </p:sp>
      <p:sp>
        <p:nvSpPr>
          <p:cNvPr id="3" name="Text Placeholder 2">
            <a:extLst>
              <a:ext uri="{FF2B5EF4-FFF2-40B4-BE49-F238E27FC236}">
                <a16:creationId xmlns:a16="http://schemas.microsoft.com/office/drawing/2014/main" id="{3C96321B-E217-472F-A4D2-8251DB060FFA}"/>
              </a:ext>
            </a:extLst>
          </p:cNvPr>
          <p:cNvSpPr>
            <a:spLocks noGrp="1"/>
          </p:cNvSpPr>
          <p:nvPr>
            <p:ph type="body" idx="1"/>
          </p:nvPr>
        </p:nvSpPr>
        <p:spPr>
          <a:xfrm>
            <a:off x="1981200" y="1468438"/>
            <a:ext cx="5386917" cy="639762"/>
          </a:xfrm>
        </p:spPr>
        <p:txBody>
          <a:bodyPr/>
          <a:lstStyle/>
          <a:p>
            <a:pPr>
              <a:defRPr/>
            </a:pPr>
            <a:r>
              <a:rPr lang="en-US" sz="3600" kern="0" dirty="0">
                <a:solidFill>
                  <a:srgbClr val="0033CC"/>
                </a:solidFill>
                <a:ea typeface="+mj-ea"/>
                <a:cs typeface="+mj-cs"/>
              </a:rPr>
              <a:t>      Uncapped</a:t>
            </a:r>
            <a:endParaRPr lang="en-US" dirty="0"/>
          </a:p>
        </p:txBody>
      </p:sp>
      <p:sp>
        <p:nvSpPr>
          <p:cNvPr id="5" name="Text Placeholder 4">
            <a:extLst>
              <a:ext uri="{FF2B5EF4-FFF2-40B4-BE49-F238E27FC236}">
                <a16:creationId xmlns:a16="http://schemas.microsoft.com/office/drawing/2014/main" id="{837394D5-B2AC-4C18-BB48-B93D7EF4B88E}"/>
              </a:ext>
            </a:extLst>
          </p:cNvPr>
          <p:cNvSpPr>
            <a:spLocks noGrp="1"/>
          </p:cNvSpPr>
          <p:nvPr>
            <p:ph type="body" sz="quarter" idx="3"/>
          </p:nvPr>
        </p:nvSpPr>
        <p:spPr/>
        <p:txBody>
          <a:bodyPr/>
          <a:lstStyle/>
          <a:p>
            <a:pPr>
              <a:defRPr/>
            </a:pPr>
            <a:r>
              <a:rPr lang="en-US" sz="3600" kern="0" dirty="0">
                <a:solidFill>
                  <a:srgbClr val="008000"/>
                </a:solidFill>
                <a:ea typeface="+mj-ea"/>
                <a:cs typeface="+mj-cs"/>
              </a:rPr>
              <a:t>         Capped</a:t>
            </a:r>
            <a:endParaRPr lang="en-US" dirty="0"/>
          </a:p>
        </p:txBody>
      </p:sp>
      <p:pic>
        <p:nvPicPr>
          <p:cNvPr id="23559" name="Picture 6" descr="notcapped">
            <a:extLst>
              <a:ext uri="{FF2B5EF4-FFF2-40B4-BE49-F238E27FC236}">
                <a16:creationId xmlns:a16="http://schemas.microsoft.com/office/drawing/2014/main" id="{6563A3F2-0D04-4DB5-99D7-B80D7406B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174875"/>
            <a:ext cx="350520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7" descr="capped">
            <a:extLst>
              <a:ext uri="{FF2B5EF4-FFF2-40B4-BE49-F238E27FC236}">
                <a16:creationId xmlns:a16="http://schemas.microsoft.com/office/drawing/2014/main" id="{22CACDEF-5EE5-4236-952E-F23433BC70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174875"/>
            <a:ext cx="320040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2061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extLst/>
          </p:nvPr>
        </p:nvGraphicFramePr>
        <p:xfrm>
          <a:off x="195683" y="1099556"/>
          <a:ext cx="5600852" cy="4998322"/>
        </p:xfrm>
        <a:graphic>
          <a:graphicData uri="http://schemas.openxmlformats.org/presentationml/2006/ole">
            <mc:AlternateContent xmlns:mc="http://schemas.openxmlformats.org/markup-compatibility/2006">
              <mc:Choice xmlns:v="urn:schemas-microsoft-com:vml" Requires="v">
                <p:oleObj spid="_x0000_s2055" name="Photo Editor Photo" r:id="rId3" imgW="15238095" imgH="11428571" progId="">
                  <p:embed/>
                </p:oleObj>
              </mc:Choice>
              <mc:Fallback>
                <p:oleObj name="Photo Editor Photo" r:id="rId3" imgW="15238095" imgH="11428571" progId="">
                  <p:embed/>
                  <p:pic>
                    <p:nvPicPr>
                      <p:cNvPr id="614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683" y="1099556"/>
                        <a:ext cx="5600852" cy="4998322"/>
                      </a:xfrm>
                      <a:prstGeom prst="rect">
                        <a:avLst/>
                      </a:prstGeom>
                      <a:noFill/>
                      <a:ln>
                        <a:noFill/>
                      </a:ln>
                      <a:effectLst/>
                      <a:extLst/>
                    </p:spPr>
                  </p:pic>
                </p:oleObj>
              </mc:Fallback>
            </mc:AlternateContent>
          </a:graphicData>
        </a:graphic>
      </p:graphicFrame>
      <p:pic>
        <p:nvPicPr>
          <p:cNvPr id="2" name="Picture 1">
            <a:extLst>
              <a:ext uri="{FF2B5EF4-FFF2-40B4-BE49-F238E27FC236}">
                <a16:creationId xmlns:a16="http://schemas.microsoft.com/office/drawing/2014/main" id="{F155B3E0-07A8-4739-A519-A71949FA058C}"/>
              </a:ext>
            </a:extLst>
          </p:cNvPr>
          <p:cNvPicPr>
            <a:picLocks noChangeAspect="1"/>
          </p:cNvPicPr>
          <p:nvPr/>
        </p:nvPicPr>
        <p:blipFill>
          <a:blip r:embed="rId5"/>
          <a:stretch>
            <a:fillRect/>
          </a:stretch>
        </p:blipFill>
        <p:spPr>
          <a:xfrm>
            <a:off x="6231993" y="1099556"/>
            <a:ext cx="5890516" cy="4998322"/>
          </a:xfrm>
          <a:prstGeom prst="rect">
            <a:avLst/>
          </a:prstGeom>
        </p:spPr>
      </p:pic>
      <p:sp>
        <p:nvSpPr>
          <p:cNvPr id="5" name="Title 1">
            <a:extLst>
              <a:ext uri="{FF2B5EF4-FFF2-40B4-BE49-F238E27FC236}">
                <a16:creationId xmlns:a16="http://schemas.microsoft.com/office/drawing/2014/main" id="{F1390124-8397-4EDE-8A25-4C3392DDA2B5}"/>
              </a:ext>
            </a:extLst>
          </p:cNvPr>
          <p:cNvSpPr txBox="1">
            <a:spLocks/>
          </p:cNvSpPr>
          <p:nvPr/>
        </p:nvSpPr>
        <p:spPr>
          <a:xfrm>
            <a:off x="609601" y="206037"/>
            <a:ext cx="10972800" cy="1437466"/>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a:defRPr/>
            </a:pPr>
            <a:r>
              <a:rPr lang="en-US" sz="4000" u="sng" kern="0" dirty="0"/>
              <a:t>Poorly Wrapped Pallets</a:t>
            </a:r>
            <a:br>
              <a:rPr lang="en-US" sz="3600" u="sng" kern="0" dirty="0"/>
            </a:br>
            <a:endParaRPr lang="en-US" sz="3200" dirty="0"/>
          </a:p>
        </p:txBody>
      </p:sp>
    </p:spTree>
    <p:extLst>
      <p:ext uri="{BB962C8B-B14F-4D97-AF65-F5344CB8AC3E}">
        <p14:creationId xmlns:p14="http://schemas.microsoft.com/office/powerpoint/2010/main" val="32172319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A2B7-1E27-4A06-947E-9AD0BBCBB81D}"/>
              </a:ext>
            </a:extLst>
          </p:cNvPr>
          <p:cNvSpPr>
            <a:spLocks noGrp="1"/>
          </p:cNvSpPr>
          <p:nvPr>
            <p:ph type="title"/>
          </p:nvPr>
        </p:nvSpPr>
        <p:spPr>
          <a:xfrm>
            <a:off x="609600" y="304800"/>
            <a:ext cx="10972800" cy="863456"/>
          </a:xfrm>
        </p:spPr>
        <p:txBody>
          <a:bodyPr/>
          <a:lstStyle/>
          <a:p>
            <a:pPr>
              <a:defRPr/>
            </a:pPr>
            <a:r>
              <a:rPr lang="en-US" sz="4000" u="sng" kern="0" dirty="0"/>
              <a:t>Pallet Contents Identified</a:t>
            </a:r>
            <a:endParaRPr lang="en-US" sz="4000" u="sng" dirty="0"/>
          </a:p>
        </p:txBody>
      </p:sp>
      <p:sp>
        <p:nvSpPr>
          <p:cNvPr id="4" name="Rectangle 3">
            <a:extLst>
              <a:ext uri="{FF2B5EF4-FFF2-40B4-BE49-F238E27FC236}">
                <a16:creationId xmlns:a16="http://schemas.microsoft.com/office/drawing/2014/main" id="{011A4F8C-778E-4B41-A59F-974512D88619}"/>
              </a:ext>
            </a:extLst>
          </p:cNvPr>
          <p:cNvSpPr/>
          <p:nvPr/>
        </p:nvSpPr>
        <p:spPr>
          <a:xfrm>
            <a:off x="6210300" y="1417638"/>
            <a:ext cx="4953000" cy="1200329"/>
          </a:xfrm>
          <a:prstGeom prst="rect">
            <a:avLst/>
          </a:prstGeom>
        </p:spPr>
        <p:txBody>
          <a:bodyPr wrap="square">
            <a:spAutoFit/>
          </a:bodyPr>
          <a:lstStyle/>
          <a:p>
            <a:pPr marL="0" marR="0" lvl="0" indent="0" defTabSz="914400" rtl="0" eaLnBrk="1" fontAlgn="auto" latinLnBrk="0" hangingPunct="1">
              <a:lnSpc>
                <a:spcPct val="100000"/>
              </a:lnSpc>
              <a:spcBef>
                <a:spcPct val="20000"/>
              </a:spcBef>
              <a:spcAft>
                <a:spcPts val="0"/>
              </a:spcAft>
              <a:buClr>
                <a:srgbClr val="000000"/>
              </a:buClr>
              <a:buSzPct val="75000"/>
              <a:buFontTx/>
              <a:buNone/>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Attach a pallet placard to each individual pallet, listing Mfg # and Quantity of each item on the pallet.</a:t>
            </a:r>
          </a:p>
        </p:txBody>
      </p:sp>
      <p:pic>
        <p:nvPicPr>
          <p:cNvPr id="25604" name="Picture 4">
            <a:extLst>
              <a:ext uri="{FF2B5EF4-FFF2-40B4-BE49-F238E27FC236}">
                <a16:creationId xmlns:a16="http://schemas.microsoft.com/office/drawing/2014/main" id="{F1CE39B9-5E82-4C1E-AD65-65A74781F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9403" y="2782289"/>
            <a:ext cx="3850573" cy="2944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Recommended">
            <a:extLst>
              <a:ext uri="{FF2B5EF4-FFF2-40B4-BE49-F238E27FC236}">
                <a16:creationId xmlns:a16="http://schemas.microsoft.com/office/drawing/2014/main" id="{6A895810-6859-4ABB-BE45-C93964888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530" y="1209743"/>
            <a:ext cx="4038600" cy="46021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364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795C5-B0F9-446C-87FD-12275B1C3E7D}"/>
              </a:ext>
            </a:extLst>
          </p:cNvPr>
          <p:cNvSpPr>
            <a:spLocks noGrp="1"/>
          </p:cNvSpPr>
          <p:nvPr>
            <p:ph type="title"/>
          </p:nvPr>
        </p:nvSpPr>
        <p:spPr>
          <a:xfrm>
            <a:off x="838200" y="198438"/>
            <a:ext cx="10972800" cy="1143000"/>
          </a:xfrm>
        </p:spPr>
        <p:txBody>
          <a:bodyPr/>
          <a:lstStyle/>
          <a:p>
            <a:pPr>
              <a:defRPr/>
            </a:pPr>
            <a:r>
              <a:rPr lang="en-US" u="sng" kern="0" dirty="0">
                <a:solidFill>
                  <a:srgbClr val="000000"/>
                </a:solidFill>
              </a:rPr>
              <a:t>OR</a:t>
            </a:r>
            <a:r>
              <a:rPr lang="en-US" u="sng" kern="0" dirty="0">
                <a:solidFill>
                  <a:srgbClr val="CC0000"/>
                </a:solidFill>
              </a:rPr>
              <a:t>  Number the pallets  </a:t>
            </a:r>
            <a:r>
              <a:rPr lang="en-US" u="sng" kern="0" dirty="0">
                <a:solidFill>
                  <a:srgbClr val="000000"/>
                </a:solidFill>
              </a:rPr>
              <a:t>AND    </a:t>
            </a:r>
            <a:br>
              <a:rPr lang="en-US" u="sng" kern="0" dirty="0">
                <a:solidFill>
                  <a:srgbClr val="CC0000"/>
                </a:solidFill>
              </a:rPr>
            </a:br>
            <a:r>
              <a:rPr lang="en-US" u="sng" kern="0" dirty="0">
                <a:solidFill>
                  <a:srgbClr val="CC0000"/>
                </a:solidFill>
              </a:rPr>
              <a:t>List the Pallet ID # on the packing list</a:t>
            </a:r>
            <a:br>
              <a:rPr lang="en-US" b="1" kern="0" dirty="0">
                <a:solidFill>
                  <a:srgbClr val="CC0000"/>
                </a:solidFill>
              </a:rPr>
            </a:br>
            <a:endParaRPr lang="en-US" dirty="0"/>
          </a:p>
        </p:txBody>
      </p:sp>
      <p:graphicFrame>
        <p:nvGraphicFramePr>
          <p:cNvPr id="26627" name="Object 3">
            <a:extLst>
              <a:ext uri="{FF2B5EF4-FFF2-40B4-BE49-F238E27FC236}">
                <a16:creationId xmlns:a16="http://schemas.microsoft.com/office/drawing/2014/main" id="{10F755EB-896A-46A6-9693-73ED86D9FD63}"/>
              </a:ext>
            </a:extLst>
          </p:cNvPr>
          <p:cNvGraphicFramePr>
            <a:graphicFrameLocks noChangeAspect="1"/>
          </p:cNvGraphicFramePr>
          <p:nvPr>
            <p:extLst/>
          </p:nvPr>
        </p:nvGraphicFramePr>
        <p:xfrm>
          <a:off x="2743200" y="1684338"/>
          <a:ext cx="7162800" cy="4525962"/>
        </p:xfrm>
        <a:graphic>
          <a:graphicData uri="http://schemas.openxmlformats.org/presentationml/2006/ole">
            <mc:AlternateContent xmlns:mc="http://schemas.openxmlformats.org/markup-compatibility/2006">
              <mc:Choice xmlns:v="urn:schemas-microsoft-com:vml" Requires="v">
                <p:oleObj spid="_x0000_s3079" name="Photo Editor Photo" r:id="rId3" imgW="31428571" imgH="24285714" progId="">
                  <p:embed/>
                </p:oleObj>
              </mc:Choice>
              <mc:Fallback>
                <p:oleObj name="Photo Editor Photo" r:id="rId3" imgW="31428571" imgH="24285714" progId="">
                  <p:embed/>
                  <p:pic>
                    <p:nvPicPr>
                      <p:cNvPr id="26627" name="Object 3">
                        <a:extLst>
                          <a:ext uri="{FF2B5EF4-FFF2-40B4-BE49-F238E27FC236}">
                            <a16:creationId xmlns:a16="http://schemas.microsoft.com/office/drawing/2014/main" id="{10F755EB-896A-46A6-9693-73ED86D9FD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684338"/>
                        <a:ext cx="7162800" cy="4525962"/>
                      </a:xfrm>
                      <a:prstGeom prst="rect">
                        <a:avLst/>
                      </a:prstGeom>
                      <a:noFill/>
                      <a:ln>
                        <a:noFill/>
                      </a:ln>
                      <a:extLst/>
                    </p:spPr>
                  </p:pic>
                </p:oleObj>
              </mc:Fallback>
            </mc:AlternateContent>
          </a:graphicData>
        </a:graphic>
      </p:graphicFrame>
      <p:sp>
        <p:nvSpPr>
          <p:cNvPr id="6" name="Rectangle: Rounded Corners 5">
            <a:extLst>
              <a:ext uri="{FF2B5EF4-FFF2-40B4-BE49-F238E27FC236}">
                <a16:creationId xmlns:a16="http://schemas.microsoft.com/office/drawing/2014/main" id="{312C7281-7BD9-4BBA-8C45-771AD3D53060}"/>
              </a:ext>
            </a:extLst>
          </p:cNvPr>
          <p:cNvSpPr/>
          <p:nvPr/>
        </p:nvSpPr>
        <p:spPr>
          <a:xfrm>
            <a:off x="9242323" y="2841522"/>
            <a:ext cx="845574" cy="3016046"/>
          </a:xfrm>
          <a:prstGeom prst="roundRect">
            <a:avLst>
              <a:gd name="adj" fmla="val 0"/>
            </a:avLst>
          </a:prstGeom>
          <a:noFill/>
          <a:ln w="38100">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4758873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B5A75349-8EE4-4F6B-9769-59D2B7F20B32}"/>
              </a:ext>
            </a:extLst>
          </p:cNvPr>
          <p:cNvSpPr>
            <a:spLocks noGrp="1" noChangeArrowheads="1"/>
          </p:cNvSpPr>
          <p:nvPr>
            <p:ph type="title"/>
          </p:nvPr>
        </p:nvSpPr>
        <p:spPr bwMode="auto">
          <a:xfrm>
            <a:off x="0" y="122238"/>
            <a:ext cx="121920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000" u="sng" dirty="0">
                <a:solidFill>
                  <a:srgbClr val="000000"/>
                </a:solidFill>
              </a:rPr>
              <a:t>Attach a Packing List in a Clear Plastic Pouch</a:t>
            </a:r>
            <a:endParaRPr lang="en-US" altLang="en-US" sz="4000" u="sng" dirty="0"/>
          </a:p>
        </p:txBody>
      </p:sp>
      <p:pic>
        <p:nvPicPr>
          <p:cNvPr id="27651" name="Content Placeholder 4">
            <a:extLst>
              <a:ext uri="{FF2B5EF4-FFF2-40B4-BE49-F238E27FC236}">
                <a16:creationId xmlns:a16="http://schemas.microsoft.com/office/drawing/2014/main" id="{71FC7C52-BE8F-4527-B728-C47456DFC5F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63557" y="1265238"/>
            <a:ext cx="3565525" cy="4522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C83E541F-6F5B-4883-A2E5-A2151F5C11B6}"/>
              </a:ext>
            </a:extLst>
          </p:cNvPr>
          <p:cNvSpPr>
            <a:spLocks noGrp="1"/>
          </p:cNvSpPr>
          <p:nvPr>
            <p:ph sz="half" idx="2"/>
          </p:nvPr>
        </p:nvSpPr>
        <p:spPr>
          <a:xfrm>
            <a:off x="5959475" y="1885951"/>
            <a:ext cx="5384800" cy="1809749"/>
          </a:xfrm>
        </p:spPr>
        <p:txBody>
          <a:bodyPr/>
          <a:lstStyle/>
          <a:p>
            <a:pPr marL="0" indent="0">
              <a:buNone/>
              <a:defRPr/>
            </a:pPr>
            <a:r>
              <a:rPr lang="en-US" dirty="0"/>
              <a:t>Transmit 856 Advance Ship Notice (ASN) via EDI </a:t>
            </a:r>
          </a:p>
        </p:txBody>
      </p:sp>
    </p:spTree>
    <p:extLst>
      <p:ext uri="{BB962C8B-B14F-4D97-AF65-F5344CB8AC3E}">
        <p14:creationId xmlns:p14="http://schemas.microsoft.com/office/powerpoint/2010/main" val="42333734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B3AF3963-DC7A-4E1F-9500-7954C946CF37}"/>
              </a:ext>
            </a:extLst>
          </p:cNvPr>
          <p:cNvSpPr>
            <a:spLocks noGrp="1" noChangeArrowheads="1"/>
          </p:cNvSpPr>
          <p:nvPr>
            <p:ph type="title"/>
          </p:nvPr>
        </p:nvSpPr>
        <p:spPr bwMode="auto">
          <a:xfrm>
            <a:off x="6532692" y="1641477"/>
            <a:ext cx="5183058" cy="20542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b="0" dirty="0"/>
              <a:t>BUILD SINGLE SKU PALLETS when Ace Purchase Order Quantity meets or exceeds a full pallet quantity.   </a:t>
            </a:r>
            <a:br>
              <a:rPr lang="en-US" altLang="en-US" b="0" dirty="0"/>
            </a:br>
            <a:br>
              <a:rPr lang="en-US" altLang="en-US" b="0" dirty="0"/>
            </a:br>
            <a:r>
              <a:rPr lang="en-US" altLang="en-US" b="0" dirty="0"/>
              <a:t>DO NOT MIX POs onto the SAME PALLET !</a:t>
            </a:r>
            <a:br>
              <a:rPr lang="en-US" altLang="en-US" dirty="0"/>
            </a:br>
            <a:endParaRPr lang="en-US" altLang="en-US" dirty="0"/>
          </a:p>
        </p:txBody>
      </p:sp>
      <p:pic>
        <p:nvPicPr>
          <p:cNvPr id="28676" name="Picture Placeholder 4">
            <a:extLst>
              <a:ext uri="{FF2B5EF4-FFF2-40B4-BE49-F238E27FC236}">
                <a16:creationId xmlns:a16="http://schemas.microsoft.com/office/drawing/2014/main" id="{A47445DD-2ADC-4588-9082-7706D469306B}"/>
              </a:ext>
            </a:extLst>
          </p:cNvPr>
          <p:cNvPicPr>
            <a:picLocks noGrp="1" noChangeArrowheads="1"/>
          </p:cNvPicPr>
          <p:nvPr>
            <p:ph type="pic" idx="1"/>
          </p:nvPr>
        </p:nvPicPr>
        <p:blipFill>
          <a:blip r:embed="rId2">
            <a:extLst>
              <a:ext uri="{28A0092B-C50C-407E-A947-70E740481C1C}">
                <a14:useLocalDpi xmlns:a14="http://schemas.microsoft.com/office/drawing/2010/main" val="0"/>
              </a:ext>
            </a:extLst>
          </a:blip>
          <a:srcRect/>
          <a:stretch>
            <a:fillRect/>
          </a:stretch>
        </p:blipFill>
        <p:spPr bwMode="auto">
          <a:xfrm>
            <a:off x="477044" y="1323976"/>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BD9C81A0-386E-4B15-ADA6-580B17FAC7E1}"/>
              </a:ext>
            </a:extLst>
          </p:cNvPr>
          <p:cNvSpPr txBox="1">
            <a:spLocks/>
          </p:cNvSpPr>
          <p:nvPr/>
        </p:nvSpPr>
        <p:spPr>
          <a:xfrm>
            <a:off x="647921" y="-17461"/>
            <a:ext cx="10972800" cy="919986"/>
          </a:xfrm>
          <a:prstGeom prst="rect">
            <a:avLst/>
          </a:prstGeom>
        </p:spPr>
        <p:txBody>
          <a:bodyPr anchor="b"/>
          <a:lstStyle>
            <a:lvl1pPr algn="l" rtl="0" eaLnBrk="0" fontAlgn="base" hangingPunct="0">
              <a:spcBef>
                <a:spcPct val="0"/>
              </a:spcBef>
              <a:spcAft>
                <a:spcPct val="0"/>
              </a:spcAft>
              <a:defRPr sz="2000" b="1"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algn="ctr">
              <a:defRPr/>
            </a:pPr>
            <a:r>
              <a:rPr lang="en-US" sz="4000" b="0" u="sng" kern="0" dirty="0"/>
              <a:t>Shipments Sorted &amp; Segregated</a:t>
            </a:r>
            <a:endParaRPr lang="en-US" sz="4000" b="0" u="sng" dirty="0"/>
          </a:p>
        </p:txBody>
      </p:sp>
    </p:spTree>
    <p:extLst>
      <p:ext uri="{BB962C8B-B14F-4D97-AF65-F5344CB8AC3E}">
        <p14:creationId xmlns:p14="http://schemas.microsoft.com/office/powerpoint/2010/main" val="14903092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D698B-AE86-4BE2-8A48-94FDB183C1A8}"/>
              </a:ext>
            </a:extLst>
          </p:cNvPr>
          <p:cNvSpPr>
            <a:spLocks noGrp="1"/>
          </p:cNvSpPr>
          <p:nvPr>
            <p:ph type="title"/>
          </p:nvPr>
        </p:nvSpPr>
        <p:spPr>
          <a:xfrm>
            <a:off x="2009775" y="191511"/>
            <a:ext cx="8229600" cy="868362"/>
          </a:xfrm>
        </p:spPr>
        <p:txBody>
          <a:bodyPr/>
          <a:lstStyle/>
          <a:p>
            <a:pPr>
              <a:defRPr/>
            </a:pPr>
            <a:r>
              <a:rPr lang="en-US" sz="4000" u="sng" kern="0" dirty="0"/>
              <a:t>Shipments Sorted &amp; Segregated</a:t>
            </a:r>
            <a:endParaRPr lang="en-US" sz="4000" u="sng" dirty="0"/>
          </a:p>
        </p:txBody>
      </p:sp>
      <p:sp>
        <p:nvSpPr>
          <p:cNvPr id="4" name="Content Placeholder 3">
            <a:extLst>
              <a:ext uri="{FF2B5EF4-FFF2-40B4-BE49-F238E27FC236}">
                <a16:creationId xmlns:a16="http://schemas.microsoft.com/office/drawing/2014/main" id="{40E30356-1D72-453E-9A0E-233AA1EF79D2}"/>
              </a:ext>
            </a:extLst>
          </p:cNvPr>
          <p:cNvSpPr>
            <a:spLocks noGrp="1"/>
          </p:cNvSpPr>
          <p:nvPr>
            <p:ph sz="half" idx="2"/>
          </p:nvPr>
        </p:nvSpPr>
        <p:spPr>
          <a:xfrm>
            <a:off x="5464175" y="1285507"/>
            <a:ext cx="5795704" cy="4525963"/>
          </a:xfrm>
        </p:spPr>
        <p:txBody>
          <a:bodyPr/>
          <a:lstStyle/>
          <a:p>
            <a:pPr eaLnBrk="1" hangingPunct="1">
              <a:buClr>
                <a:srgbClr val="000000"/>
              </a:buClr>
              <a:buSzPct val="75000"/>
              <a:defRPr/>
            </a:pPr>
            <a:r>
              <a:rPr lang="en-US" sz="2400" kern="0" dirty="0">
                <a:solidFill>
                  <a:srgbClr val="000000"/>
                </a:solidFill>
                <a:cs typeface="Calibri" panose="020F0502020204030204" pitchFamily="34" charset="0"/>
              </a:rPr>
              <a:t>Keep same SKUs together on the same pallet </a:t>
            </a:r>
            <a:endParaRPr lang="en-US" sz="2400" dirty="0"/>
          </a:p>
          <a:p>
            <a:pPr marL="0" indent="0" eaLnBrk="1" hangingPunct="1">
              <a:buClr>
                <a:srgbClr val="000000"/>
              </a:buClr>
              <a:buSzPct val="75000"/>
              <a:buNone/>
              <a:defRPr/>
            </a:pPr>
            <a:endParaRPr lang="en-US" sz="2400" kern="0" dirty="0">
              <a:solidFill>
                <a:srgbClr val="000000"/>
              </a:solidFill>
            </a:endParaRPr>
          </a:p>
          <a:p>
            <a:pPr eaLnBrk="1" hangingPunct="1">
              <a:buClr>
                <a:srgbClr val="000000"/>
              </a:buClr>
              <a:buSzPct val="75000"/>
              <a:defRPr/>
            </a:pPr>
            <a:r>
              <a:rPr lang="en-US" sz="2400" kern="0" dirty="0">
                <a:solidFill>
                  <a:srgbClr val="000000"/>
                </a:solidFill>
              </a:rPr>
              <a:t>Keep the same SKU together in layered quantities</a:t>
            </a:r>
          </a:p>
          <a:p>
            <a:pPr marL="0" indent="0" eaLnBrk="1" hangingPunct="1">
              <a:buClr>
                <a:srgbClr val="000000"/>
              </a:buClr>
              <a:buSzPct val="75000"/>
              <a:buNone/>
              <a:defRPr/>
            </a:pPr>
            <a:endParaRPr lang="en-US" sz="2400" kern="0" dirty="0">
              <a:solidFill>
                <a:srgbClr val="000000"/>
              </a:solidFill>
            </a:endParaRPr>
          </a:p>
          <a:p>
            <a:pPr marL="0" indent="0" eaLnBrk="1" hangingPunct="1">
              <a:buClr>
                <a:srgbClr val="000000"/>
              </a:buClr>
              <a:buSzPct val="75000"/>
              <a:buNone/>
              <a:defRPr/>
            </a:pPr>
            <a:r>
              <a:rPr lang="en-US" sz="2400" b="1" kern="0" dirty="0">
                <a:solidFill>
                  <a:srgbClr val="000000"/>
                </a:solidFill>
              </a:rPr>
              <a:t>DO NOT SPREAD SAME ITEM ACROSS MULTIPLE PALLETS !</a:t>
            </a:r>
            <a:endParaRPr lang="en-US" b="1" dirty="0"/>
          </a:p>
        </p:txBody>
      </p:sp>
      <p:pic>
        <p:nvPicPr>
          <p:cNvPr id="30725" name="Picture 1039" descr="MVC-015S">
            <a:extLst>
              <a:ext uri="{FF2B5EF4-FFF2-40B4-BE49-F238E27FC236}">
                <a16:creationId xmlns:a16="http://schemas.microsoft.com/office/drawing/2014/main" id="{B30ACE0C-671C-4FE7-B775-7ED54FD681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1106" y="1291857"/>
            <a:ext cx="3924300"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0548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1CB82E80-42AE-4AD2-AD6D-232ACF4818A8}"/>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000" u="sng" dirty="0"/>
              <a:t>Pallet Heights</a:t>
            </a:r>
          </a:p>
        </p:txBody>
      </p:sp>
      <p:sp>
        <p:nvSpPr>
          <p:cNvPr id="32771" name="Text Placeholder 2">
            <a:extLst>
              <a:ext uri="{FF2B5EF4-FFF2-40B4-BE49-F238E27FC236}">
                <a16:creationId xmlns:a16="http://schemas.microsoft.com/office/drawing/2014/main" id="{209E18BC-4D46-4F72-9614-9F153353F884}"/>
              </a:ext>
            </a:extLst>
          </p:cNvPr>
          <p:cNvSpPr>
            <a:spLocks noGrp="1" noChangeArrowheads="1"/>
          </p:cNvSpPr>
          <p:nvPr>
            <p:ph type="body" idx="1"/>
          </p:nvPr>
        </p:nvSpPr>
        <p:spPr bwMode="auto">
          <a:xfrm>
            <a:off x="677776" y="1417638"/>
            <a:ext cx="4667601" cy="411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sz="3200" b="0" dirty="0"/>
              <a:t>Single SKU pallet  =  42”</a:t>
            </a:r>
          </a:p>
        </p:txBody>
      </p:sp>
      <p:sp>
        <p:nvSpPr>
          <p:cNvPr id="32773" name="Text Placeholder 4">
            <a:extLst>
              <a:ext uri="{FF2B5EF4-FFF2-40B4-BE49-F238E27FC236}">
                <a16:creationId xmlns:a16="http://schemas.microsoft.com/office/drawing/2014/main" id="{4C434B55-C591-4F59-8B0E-F44041963AC1}"/>
              </a:ext>
            </a:extLst>
          </p:cNvPr>
          <p:cNvSpPr>
            <a:spLocks noGrp="1" noChangeArrowheads="1"/>
          </p:cNvSpPr>
          <p:nvPr>
            <p:ph type="body" sz="quarter" idx="3"/>
          </p:nvPr>
        </p:nvSpPr>
        <p:spPr bwMode="auto">
          <a:xfrm>
            <a:off x="5802577" y="1539875"/>
            <a:ext cx="5389033" cy="639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algn="ctr"/>
            <a:r>
              <a:rPr lang="en-US" altLang="en-US" dirty="0"/>
              <a:t>   </a:t>
            </a:r>
            <a:r>
              <a:rPr lang="en-US" altLang="en-US" sz="3200" b="0" dirty="0"/>
              <a:t>Mixed SKU pallet not to             exceed 60”</a:t>
            </a:r>
            <a:endParaRPr lang="en-US" altLang="en-US" b="0" dirty="0"/>
          </a:p>
        </p:txBody>
      </p:sp>
      <p:pic>
        <p:nvPicPr>
          <p:cNvPr id="32774" name="Content Placeholder 7">
            <a:extLst>
              <a:ext uri="{FF2B5EF4-FFF2-40B4-BE49-F238E27FC236}">
                <a16:creationId xmlns:a16="http://schemas.microsoft.com/office/drawing/2014/main" id="{478D972E-5474-4EBE-AB8B-96F744AAB52C}"/>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556374" y="2179637"/>
            <a:ext cx="3881437" cy="3949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Content Placeholder 3" descr="Gatorade Shipment.jpg">
            <a:extLst>
              <a:ext uri="{FF2B5EF4-FFF2-40B4-BE49-F238E27FC236}">
                <a16:creationId xmlns:a16="http://schemas.microsoft.com/office/drawing/2014/main" id="{3BE68CDA-2CE6-4394-8C18-E29725472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390" y="2179637"/>
            <a:ext cx="3887788" cy="381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1189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0AD66C7-F6A7-450F-A12D-EC67AC809FA2}"/>
              </a:ext>
            </a:extLst>
          </p:cNvPr>
          <p:cNvSpPr>
            <a:spLocks noGrp="1"/>
          </p:cNvSpPr>
          <p:nvPr>
            <p:ph type="body" sz="half" idx="2"/>
          </p:nvPr>
        </p:nvSpPr>
        <p:spPr>
          <a:xfrm>
            <a:off x="750125" y="1109258"/>
            <a:ext cx="5519677" cy="2589618"/>
          </a:xfrm>
        </p:spPr>
        <p:txBody>
          <a:bodyPr/>
          <a:lstStyle/>
          <a:p>
            <a:pPr>
              <a:defRPr/>
            </a:pPr>
            <a:r>
              <a:rPr lang="en-US" sz="3600" dirty="0">
                <a:solidFill>
                  <a:prstClr val="black"/>
                </a:solidFill>
                <a:ea typeface="+mj-ea"/>
                <a:cs typeface="Arial" pitchFamily="34" charset="0"/>
              </a:rPr>
              <a:t>Bill of Lading Terminology                  </a:t>
            </a:r>
          </a:p>
          <a:p>
            <a:pPr marL="342900" indent="-342900">
              <a:buFont typeface="Arial" panose="020B0604020202020204" pitchFamily="34" charset="0"/>
              <a:buChar char="•"/>
              <a:defRPr/>
            </a:pPr>
            <a:r>
              <a:rPr lang="en-US" sz="3600" dirty="0">
                <a:solidFill>
                  <a:prstClr val="black"/>
                </a:solidFill>
                <a:ea typeface="+mj-ea"/>
                <a:cs typeface="Arial" pitchFamily="34" charset="0"/>
              </a:rPr>
              <a:t>XX Pallets </a:t>
            </a:r>
            <a:r>
              <a:rPr lang="en-US" sz="3600" dirty="0" err="1">
                <a:solidFill>
                  <a:prstClr val="black"/>
                </a:solidFill>
                <a:ea typeface="+mj-ea"/>
                <a:cs typeface="Arial" pitchFamily="34" charset="0"/>
              </a:rPr>
              <a:t>stc</a:t>
            </a:r>
            <a:r>
              <a:rPr lang="en-US" sz="3600" dirty="0">
                <a:solidFill>
                  <a:prstClr val="black"/>
                </a:solidFill>
                <a:ea typeface="+mj-ea"/>
                <a:cs typeface="Arial" pitchFamily="34" charset="0"/>
              </a:rPr>
              <a:t> </a:t>
            </a:r>
          </a:p>
          <a:p>
            <a:pPr marL="342900" indent="-342900">
              <a:buFont typeface="Arial" panose="020B0604020202020204" pitchFamily="34" charset="0"/>
              <a:buChar char="•"/>
              <a:defRPr/>
            </a:pPr>
            <a:r>
              <a:rPr lang="en-US" sz="3600" dirty="0">
                <a:solidFill>
                  <a:prstClr val="black"/>
                </a:solidFill>
                <a:ea typeface="+mj-ea"/>
                <a:cs typeface="Arial" pitchFamily="34" charset="0"/>
              </a:rPr>
              <a:t>XXX cartons</a:t>
            </a:r>
            <a:endParaRPr lang="en-US" sz="3600" dirty="0"/>
          </a:p>
        </p:txBody>
      </p:sp>
      <p:sp>
        <p:nvSpPr>
          <p:cNvPr id="5" name="Title 1">
            <a:extLst>
              <a:ext uri="{FF2B5EF4-FFF2-40B4-BE49-F238E27FC236}">
                <a16:creationId xmlns:a16="http://schemas.microsoft.com/office/drawing/2014/main" id="{068FF23E-BAB1-413E-A717-82299F24EED5}"/>
              </a:ext>
            </a:extLst>
          </p:cNvPr>
          <p:cNvSpPr>
            <a:spLocks noGrp="1" noChangeArrowheads="1"/>
          </p:cNvSpPr>
          <p:nvPr>
            <p:ph type="title"/>
          </p:nvPr>
        </p:nvSpPr>
        <p:spPr bwMode="auto">
          <a:xfrm>
            <a:off x="609600" y="274638"/>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4400" b="0" u="sng" dirty="0"/>
              <a:t>Bill of Lading</a:t>
            </a:r>
          </a:p>
        </p:txBody>
      </p:sp>
      <p:pic>
        <p:nvPicPr>
          <p:cNvPr id="6" name="Picture 5">
            <a:extLst>
              <a:ext uri="{FF2B5EF4-FFF2-40B4-BE49-F238E27FC236}">
                <a16:creationId xmlns:a16="http://schemas.microsoft.com/office/drawing/2014/main" id="{FA60DDCA-B0C1-4B23-9512-B4838CCD9BE1}"/>
              </a:ext>
            </a:extLst>
          </p:cNvPr>
          <p:cNvPicPr>
            <a:picLocks noChangeAspect="1"/>
          </p:cNvPicPr>
          <p:nvPr/>
        </p:nvPicPr>
        <p:blipFill>
          <a:blip r:embed="rId2"/>
          <a:stretch>
            <a:fillRect/>
          </a:stretch>
        </p:blipFill>
        <p:spPr>
          <a:xfrm>
            <a:off x="6805345" y="1101229"/>
            <a:ext cx="4241511" cy="4890621"/>
          </a:xfrm>
          <a:prstGeom prst="rect">
            <a:avLst/>
          </a:prstGeom>
        </p:spPr>
      </p:pic>
    </p:spTree>
    <p:extLst>
      <p:ext uri="{BB962C8B-B14F-4D97-AF65-F5344CB8AC3E}">
        <p14:creationId xmlns:p14="http://schemas.microsoft.com/office/powerpoint/2010/main" val="29657062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F0EF009D-4136-4F6C-B0A8-62E17C9B903E}"/>
              </a:ext>
            </a:extLst>
          </p:cNvPr>
          <p:cNvSpPr>
            <a:spLocks noGrp="1" noChangeArrowheads="1"/>
          </p:cNvSpPr>
          <p:nvPr>
            <p:ph type="title"/>
          </p:nvPr>
        </p:nvSpPr>
        <p:spPr bwMode="auto">
          <a:xfrm>
            <a:off x="425301" y="274638"/>
            <a:ext cx="11174819" cy="639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u="sng" dirty="0"/>
              <a:t>Merchandise Delivered on Preferred Carrier</a:t>
            </a:r>
          </a:p>
        </p:txBody>
      </p:sp>
      <p:sp>
        <p:nvSpPr>
          <p:cNvPr id="34821" name="TextBox 1">
            <a:extLst>
              <a:ext uri="{FF2B5EF4-FFF2-40B4-BE49-F238E27FC236}">
                <a16:creationId xmlns:a16="http://schemas.microsoft.com/office/drawing/2014/main" id="{14AF2C0E-7F7F-4473-AEE0-99CD29D969D7}"/>
              </a:ext>
            </a:extLst>
          </p:cNvPr>
          <p:cNvSpPr txBox="1">
            <a:spLocks noChangeArrowheads="1"/>
          </p:cNvSpPr>
          <p:nvPr/>
        </p:nvSpPr>
        <p:spPr bwMode="auto">
          <a:xfrm>
            <a:off x="2886922" y="5789045"/>
            <a:ext cx="6251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$75 non-compliance chargeback per P.O.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3A0472A6-5873-4384-88A2-70AC6BC2E6FE}"/>
              </a:ext>
            </a:extLst>
          </p:cNvPr>
          <p:cNvPicPr>
            <a:picLocks noChangeAspect="1"/>
          </p:cNvPicPr>
          <p:nvPr/>
        </p:nvPicPr>
        <p:blipFill>
          <a:blip r:embed="rId2"/>
          <a:stretch>
            <a:fillRect/>
          </a:stretch>
        </p:blipFill>
        <p:spPr>
          <a:xfrm>
            <a:off x="1666378" y="1123950"/>
            <a:ext cx="3778727" cy="4665095"/>
          </a:xfrm>
          <a:prstGeom prst="rect">
            <a:avLst/>
          </a:prstGeom>
          <a:ln>
            <a:solidFill>
              <a:schemeClr val="tx1"/>
            </a:solidFill>
          </a:ln>
        </p:spPr>
      </p:pic>
      <p:pic>
        <p:nvPicPr>
          <p:cNvPr id="5" name="Picture 4">
            <a:extLst>
              <a:ext uri="{FF2B5EF4-FFF2-40B4-BE49-F238E27FC236}">
                <a16:creationId xmlns:a16="http://schemas.microsoft.com/office/drawing/2014/main" id="{8449E6B8-609B-4F70-BB7E-F74F93A274BF}"/>
              </a:ext>
            </a:extLst>
          </p:cNvPr>
          <p:cNvPicPr>
            <a:picLocks noChangeAspect="1"/>
          </p:cNvPicPr>
          <p:nvPr/>
        </p:nvPicPr>
        <p:blipFill>
          <a:blip r:embed="rId3"/>
          <a:stretch>
            <a:fillRect/>
          </a:stretch>
        </p:blipFill>
        <p:spPr>
          <a:xfrm>
            <a:off x="6153150" y="1123950"/>
            <a:ext cx="3693392" cy="4665095"/>
          </a:xfrm>
          <a:prstGeom prst="rect">
            <a:avLst/>
          </a:prstGeom>
          <a:ln>
            <a:solidFill>
              <a:schemeClr val="tx1"/>
            </a:solidFill>
          </a:ln>
        </p:spPr>
      </p:pic>
    </p:spTree>
    <p:extLst>
      <p:ext uri="{BB962C8B-B14F-4D97-AF65-F5344CB8AC3E}">
        <p14:creationId xmlns:p14="http://schemas.microsoft.com/office/powerpoint/2010/main" val="26411996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5">
            <a:extLst>
              <a:ext uri="{FF2B5EF4-FFF2-40B4-BE49-F238E27FC236}">
                <a16:creationId xmlns:a16="http://schemas.microsoft.com/office/drawing/2014/main" id="{F1684499-9229-418F-9961-029AEDB25A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2312" y="1248723"/>
            <a:ext cx="5543428" cy="436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Box 6">
            <a:extLst>
              <a:ext uri="{FF2B5EF4-FFF2-40B4-BE49-F238E27FC236}">
                <a16:creationId xmlns:a16="http://schemas.microsoft.com/office/drawing/2014/main" id="{7B5125DC-09EB-4DD1-B14E-3FEC5199716E}"/>
              </a:ext>
            </a:extLst>
          </p:cNvPr>
          <p:cNvSpPr txBox="1">
            <a:spLocks noChangeArrowheads="1"/>
          </p:cNvSpPr>
          <p:nvPr/>
        </p:nvSpPr>
        <p:spPr bwMode="auto">
          <a:xfrm>
            <a:off x="356260" y="1059873"/>
            <a:ext cx="573974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80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Prepare Master Bill of Lading </a:t>
            </a:r>
            <a:endParaRPr lang="en-US" altLang="en-US" sz="2800" dirty="0">
              <a:solidFill>
                <a:prstClr val="black"/>
              </a:solidFill>
            </a:endParaRPr>
          </a:p>
          <a:p>
            <a:pPr marL="1085850" lvl="1" indent="-342900">
              <a:buFont typeface="Arial" panose="020B0604020202020204" pitchFamily="34" charset="0"/>
              <a:buChar char="•"/>
              <a:defRPr/>
            </a:pPr>
            <a:r>
              <a:rPr lang="en-US" altLang="en-US" sz="2400" dirty="0">
                <a:solidFill>
                  <a:prstClr val="black"/>
                </a:solidFill>
              </a:rPr>
              <a:t>List a</a:t>
            </a:r>
            <a:r>
              <a:rPr kumimoji="0" lang="en-US" alt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ll</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POs on the shipment.  </a:t>
            </a:r>
          </a:p>
          <a:p>
            <a:pPr marL="1085850" lvl="1" indent="-342900">
              <a:buFont typeface="Arial" panose="020B0604020202020204" pitchFamily="34" charset="0"/>
              <a:buChar char="•"/>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PO numbers, Number of pallets, Weight &amp; Cross Dock 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80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Prepare a Memo Bill of Lading for each PO</a:t>
            </a:r>
          </a:p>
          <a:p>
            <a:pPr marL="1085850" lvl="1" indent="-342900">
              <a:buFont typeface="Arial" panose="020B0604020202020204" pitchFamily="34" charset="0"/>
              <a:buChar char="•"/>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PO number, Number of Pallets, Number of Cartons, Weight &amp; Ace RSC location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Label each pallet with the BluJay placard </a:t>
            </a:r>
          </a:p>
        </p:txBody>
      </p:sp>
      <p:sp>
        <p:nvSpPr>
          <p:cNvPr id="7" name="Title 1">
            <a:extLst>
              <a:ext uri="{FF2B5EF4-FFF2-40B4-BE49-F238E27FC236}">
                <a16:creationId xmlns:a16="http://schemas.microsoft.com/office/drawing/2014/main" id="{922DA5DB-C2C9-42F9-8176-704B03613147}"/>
              </a:ext>
            </a:extLst>
          </p:cNvPr>
          <p:cNvSpPr txBox="1">
            <a:spLocks noChangeArrowheads="1"/>
          </p:cNvSpPr>
          <p:nvPr/>
        </p:nvSpPr>
        <p:spPr bwMode="auto">
          <a:xfrm>
            <a:off x="1097302" y="191511"/>
            <a:ext cx="9736953"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Shipping through an Ace Cross Dock</a:t>
            </a:r>
          </a:p>
        </p:txBody>
      </p:sp>
    </p:spTree>
    <p:extLst>
      <p:ext uri="{BB962C8B-B14F-4D97-AF65-F5344CB8AC3E}">
        <p14:creationId xmlns:p14="http://schemas.microsoft.com/office/powerpoint/2010/main" val="223729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a:extLst>
              <a:ext uri="{FF2B5EF4-FFF2-40B4-BE49-F238E27FC236}">
                <a16:creationId xmlns:a16="http://schemas.microsoft.com/office/drawing/2014/main" id="{ADC9CC04-7274-4298-8DD8-2679D97D8B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225" y="914400"/>
            <a:ext cx="6762750" cy="4876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6868" name="TextBox 4">
            <a:extLst>
              <a:ext uri="{FF2B5EF4-FFF2-40B4-BE49-F238E27FC236}">
                <a16:creationId xmlns:a16="http://schemas.microsoft.com/office/drawing/2014/main" id="{2B349756-DCF3-4388-BFA2-0D8FA6FA1422}"/>
              </a:ext>
            </a:extLst>
          </p:cNvPr>
          <p:cNvSpPr txBox="1">
            <a:spLocks noChangeArrowheads="1"/>
          </p:cNvSpPr>
          <p:nvPr/>
        </p:nvSpPr>
        <p:spPr bwMode="auto">
          <a:xfrm>
            <a:off x="4038600" y="5791200"/>
            <a:ext cx="480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$75 non-compliance chargeback per PO</a:t>
            </a:r>
          </a:p>
        </p:txBody>
      </p:sp>
      <p:sp>
        <p:nvSpPr>
          <p:cNvPr id="6" name="Title 1">
            <a:extLst>
              <a:ext uri="{FF2B5EF4-FFF2-40B4-BE49-F238E27FC236}">
                <a16:creationId xmlns:a16="http://schemas.microsoft.com/office/drawing/2014/main" id="{149F1782-C5D9-4400-8B50-C7937228268C}"/>
              </a:ext>
            </a:extLst>
          </p:cNvPr>
          <p:cNvSpPr txBox="1">
            <a:spLocks noChangeArrowheads="1"/>
          </p:cNvSpPr>
          <p:nvPr/>
        </p:nvSpPr>
        <p:spPr bwMode="auto">
          <a:xfrm>
            <a:off x="1828800" y="110331"/>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Small Package Guidelines</a:t>
            </a:r>
          </a:p>
        </p:txBody>
      </p:sp>
    </p:spTree>
    <p:extLst>
      <p:ext uri="{BB962C8B-B14F-4D97-AF65-F5344CB8AC3E}">
        <p14:creationId xmlns:p14="http://schemas.microsoft.com/office/powerpoint/2010/main" val="70206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0B32EE-228E-4F71-A9AE-37F86F14F9BC}"/>
              </a:ext>
            </a:extLst>
          </p:cNvPr>
          <p:cNvSpPr/>
          <p:nvPr/>
        </p:nvSpPr>
        <p:spPr>
          <a:xfrm>
            <a:off x="1376916" y="1451345"/>
            <a:ext cx="9133367" cy="3674852"/>
          </a:xfrm>
          <a:prstGeom prst="rect">
            <a:avLst/>
          </a:prstGeom>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Assist New Vendors on initial shipments to Ace RSCs</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Assist with pallet configurations for Promotional shipments, Seasonal Buys, High velocity items</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Review and approve paperwork enhancements – packing lists, pallet labeling, etc. </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One-on-One Vendor Meeting at Ace RSC to review your shipment for any QR issues or areas for improvement</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Help facilitate RSC visit to other Ace RSCs</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endParaRPr kumimoji="0" lang="en-US" sz="1800" b="0" i="0" u="none" strike="noStrike" kern="0" cap="none" spc="0" normalizeH="0" baseline="0" noProof="0" dirty="0">
              <a:ln>
                <a:noFill/>
              </a:ln>
              <a:solidFill>
                <a:srgbClr val="000000"/>
              </a:solidFill>
              <a:effectLst/>
              <a:uLnTx/>
              <a:uFillTx/>
              <a:latin typeface="Arial"/>
              <a:ea typeface="+mn-ea"/>
              <a:cs typeface="+mn-cs"/>
            </a:endParaRPr>
          </a:p>
        </p:txBody>
      </p:sp>
      <p:sp>
        <p:nvSpPr>
          <p:cNvPr id="5" name="Title 1">
            <a:extLst>
              <a:ext uri="{FF2B5EF4-FFF2-40B4-BE49-F238E27FC236}">
                <a16:creationId xmlns:a16="http://schemas.microsoft.com/office/drawing/2014/main" id="{823E6FB0-B48B-40C8-A294-0EBBCFB4C4AC}"/>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How Ace Can Help</a:t>
            </a:r>
          </a:p>
        </p:txBody>
      </p:sp>
    </p:spTree>
    <p:extLst>
      <p:ext uri="{BB962C8B-B14F-4D97-AF65-F5344CB8AC3E}">
        <p14:creationId xmlns:p14="http://schemas.microsoft.com/office/powerpoint/2010/main" val="31658678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42250B-3A4A-4434-B279-A9216433930C}"/>
              </a:ext>
            </a:extLst>
          </p:cNvPr>
          <p:cNvSpPr/>
          <p:nvPr/>
        </p:nvSpPr>
        <p:spPr>
          <a:xfrm>
            <a:off x="1307805" y="1352089"/>
            <a:ext cx="9055395" cy="4524315"/>
          </a:xfrm>
          <a:prstGeom prst="rect">
            <a:avLst/>
          </a:prstGeom>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Communicate Ace Shipping Requirements to each of your shipping facilities   (including 3 PLs)</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Contact us for Promotional shipments, Seasonal Buys</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Communicate any system upgrades or enhancements – keep in mind any programming needs for packing lists, pallet labeling, etc. </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r>
              <a:rPr kumimoji="0" lang="en-US" sz="2400" b="0" i="0" u="none" strike="noStrike" kern="0" cap="none" spc="0" normalizeH="0" baseline="0" noProof="0" dirty="0">
                <a:ln>
                  <a:noFill/>
                </a:ln>
                <a:solidFill>
                  <a:srgbClr val="000000"/>
                </a:solidFill>
                <a:effectLst/>
                <a:uLnTx/>
                <a:uFillTx/>
                <a:latin typeface="Arial"/>
                <a:ea typeface="+mn-ea"/>
                <a:cs typeface="+mn-cs"/>
              </a:rPr>
              <a:t>Audit shipments to Ace periodically for QR compliance – increased focus on # 3, 4, 5, &amp; 6 – greatest areas of non-compliance</a:t>
            </a: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endParaRPr kumimoji="0" lang="en-US" sz="2400" b="0" i="0" u="none" strike="noStrike" kern="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000000"/>
              </a:buClr>
              <a:buSzPct val="75000"/>
              <a:buFont typeface="Wingdings" pitchFamily="2" charset="2"/>
              <a:buChar char="l"/>
              <a:tabLst/>
              <a:defRPr/>
            </a:pPr>
            <a:endParaRPr kumimoji="0" lang="en-US" sz="2400" b="0" i="0" u="none" strike="noStrike" kern="0" cap="none" spc="0" normalizeH="0" baseline="0" noProof="0" dirty="0">
              <a:ln>
                <a:noFill/>
              </a:ln>
              <a:solidFill>
                <a:srgbClr val="000000"/>
              </a:solidFill>
              <a:effectLst/>
              <a:uLnTx/>
              <a:uFillTx/>
              <a:latin typeface="Arial"/>
              <a:ea typeface="+mn-ea"/>
              <a:cs typeface="+mn-cs"/>
            </a:endParaRPr>
          </a:p>
        </p:txBody>
      </p:sp>
      <p:sp>
        <p:nvSpPr>
          <p:cNvPr id="6" name="Title 1">
            <a:extLst>
              <a:ext uri="{FF2B5EF4-FFF2-40B4-BE49-F238E27FC236}">
                <a16:creationId xmlns:a16="http://schemas.microsoft.com/office/drawing/2014/main" id="{400A80ED-D823-4543-927E-3CD955843666}"/>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Call to Action</a:t>
            </a:r>
          </a:p>
        </p:txBody>
      </p:sp>
    </p:spTree>
    <p:extLst>
      <p:ext uri="{BB962C8B-B14F-4D97-AF65-F5344CB8AC3E}">
        <p14:creationId xmlns:p14="http://schemas.microsoft.com/office/powerpoint/2010/main" val="2874155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8">
            <a:extLst>
              <a:ext uri="{FF2B5EF4-FFF2-40B4-BE49-F238E27FC236}">
                <a16:creationId xmlns:a16="http://schemas.microsoft.com/office/drawing/2014/main" id="{EFEAB686-CA18-4DAD-BD44-B5005DBDE715}"/>
              </a:ext>
            </a:extLst>
          </p:cNvPr>
          <p:cNvSpPr txBox="1">
            <a:spLocks noChangeArrowheads="1"/>
          </p:cNvSpPr>
          <p:nvPr/>
        </p:nvSpPr>
        <p:spPr bwMode="auto">
          <a:xfrm>
            <a:off x="509477" y="1524000"/>
            <a:ext cx="5136412"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Contact Information:</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rgbClr val="0033CC"/>
                </a:solidFill>
                <a:effectLst/>
                <a:uLnTx/>
                <a:uFillTx/>
                <a:latin typeface="Arial" panose="020B0604020202020204" pitchFamily="34" charset="0"/>
                <a:ea typeface="MS PGothic" panose="020B0600070205080204" pitchFamily="34" charset="-128"/>
                <a:cs typeface="+mn-cs"/>
              </a:rPr>
              <a:t>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Laurie Nauman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     Sr. Supply Chain Coordinator</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     </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hlinkClick r:id="rId2">
                  <a:extLst>
                    <a:ext uri="{A12FA001-AC4F-418D-AE19-62706E023703}">
                      <ahyp:hlinkClr xmlns:ahyp="http://schemas.microsoft.com/office/drawing/2018/hyperlinkcolor" val="tx"/>
                    </a:ext>
                  </a:extLst>
                </a:hlinkClick>
              </a:rPr>
              <a:t>lnaum@acehardware.com</a:t>
            </a: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   </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     PH:  815-876-2584 </a:t>
            </a:r>
          </a:p>
          <a:p>
            <a:pPr marL="457200" marR="0" lvl="0" indent="-457200" algn="l" defTabSz="914400" rtl="0" eaLnBrk="1" fontAlgn="auto" latinLnBrk="0" hangingPunct="1">
              <a:lnSpc>
                <a:spcPct val="100000"/>
              </a:lnSpc>
              <a:spcBef>
                <a:spcPts val="0"/>
              </a:spcBef>
              <a:spcAft>
                <a:spcPts val="0"/>
              </a:spcAft>
              <a:buClrTx/>
              <a:buSzTx/>
              <a:buFontTx/>
              <a:buNone/>
              <a:tabLst/>
              <a:defRPr/>
            </a:pP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 name="Title 1">
            <a:extLst>
              <a:ext uri="{FF2B5EF4-FFF2-40B4-BE49-F238E27FC236}">
                <a16:creationId xmlns:a16="http://schemas.microsoft.com/office/drawing/2014/main" id="{84EEDDFE-60E9-4620-953F-D950F26C43C4}"/>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Want to Know More?</a:t>
            </a:r>
          </a:p>
        </p:txBody>
      </p:sp>
      <p:sp>
        <p:nvSpPr>
          <p:cNvPr id="2" name="TextBox 1">
            <a:extLst>
              <a:ext uri="{FF2B5EF4-FFF2-40B4-BE49-F238E27FC236}">
                <a16:creationId xmlns:a16="http://schemas.microsoft.com/office/drawing/2014/main" id="{2B3B5709-61EB-4E25-8516-791DB48CA64B}"/>
              </a:ext>
            </a:extLst>
          </p:cNvPr>
          <p:cNvSpPr txBox="1"/>
          <p:nvPr/>
        </p:nvSpPr>
        <p:spPr>
          <a:xfrm>
            <a:off x="6096000" y="1536700"/>
            <a:ext cx="5684874"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prstClr val="black"/>
                </a:solidFill>
                <a:effectLst/>
                <a:uLnTx/>
                <a:uFillTx/>
                <a:latin typeface="Arial"/>
                <a:ea typeface="MS PGothic" panose="020B0600070205080204" pitchFamily="34" charset="-128"/>
                <a:cs typeface="+mn-cs"/>
              </a:rPr>
              <a:t>Resources: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Arial"/>
                <a:ea typeface="MS PGothic" panose="020B0600070205080204" pitchFamily="34" charset="-128"/>
                <a:cs typeface="+mn-cs"/>
              </a:rPr>
              <a:t>    </a:t>
            </a:r>
            <a:r>
              <a:rPr kumimoji="0" lang="en-US" altLang="en-US" sz="2400" b="0" i="0" u="none" strike="noStrike" kern="1200" cap="none" spc="0" normalizeH="0" baseline="0" noProof="0" dirty="0">
                <a:ln>
                  <a:noFill/>
                </a:ln>
                <a:solidFill>
                  <a:prstClr val="black"/>
                </a:solidFill>
                <a:effectLst/>
                <a:uLnTx/>
                <a:uFillTx/>
                <a:latin typeface="Arial"/>
                <a:ea typeface="MS PGothic" panose="020B0600070205080204" pitchFamily="34" charset="-128"/>
                <a:cs typeface="+mn-cs"/>
                <a:hlinkClick r:id="rId3"/>
              </a:rPr>
              <a:t>www.acehardware-vendors.com</a:t>
            </a:r>
            <a:r>
              <a:rPr kumimoji="0" lang="en-US" altLang="en-US" sz="2400" b="0" i="0" u="none" strike="noStrike" kern="1200" cap="none" spc="0" normalizeH="0" baseline="0" noProof="0" dirty="0">
                <a:ln>
                  <a:noFill/>
                </a:ln>
                <a:solidFill>
                  <a:prstClr val="black"/>
                </a:solidFill>
                <a:effectLst/>
                <a:uLnTx/>
                <a:uFillTx/>
                <a:latin typeface="Arial"/>
                <a:ea typeface="MS PGothic"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Arial"/>
                <a:ea typeface="MS PGothic" panose="020B0600070205080204" pitchFamily="34" charset="-128"/>
                <a:cs typeface="+mn-cs"/>
              </a:rPr>
              <a:t>     Domestic Vendor Manual</a:t>
            </a: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Arial"/>
                <a:ea typeface="MS PGothic" panose="020B0600070205080204" pitchFamily="34" charset="-128"/>
                <a:cs typeface="+mn-cs"/>
              </a:rPr>
              <a:t>     E-Tools &gt; Vendor Compliance &gt;                   	Quick Response</a:t>
            </a:r>
          </a:p>
        </p:txBody>
      </p:sp>
    </p:spTree>
    <p:extLst>
      <p:ext uri="{BB962C8B-B14F-4D97-AF65-F5344CB8AC3E}">
        <p14:creationId xmlns:p14="http://schemas.microsoft.com/office/powerpoint/2010/main" val="6171928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0C1B05-7F72-4A90-BFA1-8D39CFAFD6F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Questions</a:t>
            </a: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a:t>
            </a:r>
          </a:p>
        </p:txBody>
      </p:sp>
      <p:pic>
        <p:nvPicPr>
          <p:cNvPr id="2" name="Picture 2" descr="A close up of a toy&#10;&#10;Description generated with high confidence">
            <a:extLst>
              <a:ext uri="{FF2B5EF4-FFF2-40B4-BE49-F238E27FC236}">
                <a16:creationId xmlns:a16="http://schemas.microsoft.com/office/drawing/2014/main" id="{8E179A9E-E015-4E3A-B233-73EBD8404180}"/>
              </a:ext>
            </a:extLst>
          </p:cNvPr>
          <p:cNvPicPr>
            <a:picLocks noChangeAspect="1"/>
          </p:cNvPicPr>
          <p:nvPr/>
        </p:nvPicPr>
        <p:blipFill>
          <a:blip r:embed="rId2"/>
          <a:stretch>
            <a:fillRect/>
          </a:stretch>
        </p:blipFill>
        <p:spPr>
          <a:xfrm>
            <a:off x="4136834" y="1611011"/>
            <a:ext cx="3918331" cy="3158581"/>
          </a:xfrm>
          <a:prstGeom prst="rect">
            <a:avLst/>
          </a:prstGeom>
        </p:spPr>
      </p:pic>
    </p:spTree>
    <p:extLst>
      <p:ext uri="{BB962C8B-B14F-4D97-AF65-F5344CB8AC3E}">
        <p14:creationId xmlns:p14="http://schemas.microsoft.com/office/powerpoint/2010/main" val="40334607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4F1C87-C22F-4D22-887B-08EFAB1AAE11}"/>
              </a:ext>
            </a:extLst>
          </p:cNvPr>
          <p:cNvSpPr>
            <a:spLocks noGrp="1"/>
          </p:cNvSpPr>
          <p:nvPr>
            <p:ph type="ctrTitle"/>
          </p:nvPr>
        </p:nvSpPr>
        <p:spPr>
          <a:xfrm>
            <a:off x="1524000" y="822959"/>
            <a:ext cx="9144000" cy="1409394"/>
          </a:xfrm>
        </p:spPr>
        <p:txBody>
          <a:bodyPr>
            <a:normAutofit/>
          </a:bodyPr>
          <a:lstStyle/>
          <a:p>
            <a:r>
              <a:rPr lang="en-US" dirty="0"/>
              <a:t>Ace Corporate Inbound Traffic</a:t>
            </a:r>
          </a:p>
        </p:txBody>
      </p:sp>
      <p:sp>
        <p:nvSpPr>
          <p:cNvPr id="6" name="Subtitle 2">
            <a:extLst>
              <a:ext uri="{FF2B5EF4-FFF2-40B4-BE49-F238E27FC236}">
                <a16:creationId xmlns:a16="http://schemas.microsoft.com/office/drawing/2014/main" id="{2F25E0D6-00D4-405B-8AED-03700AF349B0}"/>
              </a:ext>
            </a:extLst>
          </p:cNvPr>
          <p:cNvSpPr>
            <a:spLocks noGrp="1"/>
          </p:cNvSpPr>
          <p:nvPr>
            <p:ph type="subTitle" idx="1"/>
          </p:nvPr>
        </p:nvSpPr>
        <p:spPr>
          <a:xfrm>
            <a:off x="1524000" y="2756406"/>
            <a:ext cx="9144000" cy="1655762"/>
          </a:xfrm>
        </p:spPr>
        <p:txBody>
          <a:bodyPr/>
          <a:lstStyle/>
          <a:p>
            <a:r>
              <a:rPr lang="en-US" dirty="0"/>
              <a:t>Adam Maus, Transportation Planner</a:t>
            </a:r>
          </a:p>
        </p:txBody>
      </p:sp>
    </p:spTree>
    <p:extLst>
      <p:ext uri="{BB962C8B-B14F-4D97-AF65-F5344CB8AC3E}">
        <p14:creationId xmlns:p14="http://schemas.microsoft.com/office/powerpoint/2010/main" val="10519649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1C9CF3-7D12-4D09-BE51-57BE05602631}"/>
              </a:ext>
            </a:extLst>
          </p:cNvPr>
          <p:cNvSpPr>
            <a:spLocks noGrp="1"/>
          </p:cNvSpPr>
          <p:nvPr>
            <p:ph idx="1"/>
          </p:nvPr>
        </p:nvSpPr>
        <p:spPr>
          <a:xfrm>
            <a:off x="665018" y="1143000"/>
            <a:ext cx="10926618" cy="4572000"/>
          </a:xfrm>
        </p:spPr>
        <p:txBody>
          <a:bodyPr/>
          <a:lstStyle/>
          <a:p>
            <a:pPr marL="0" indent="0">
              <a:buNone/>
              <a:defRPr/>
            </a:pPr>
            <a:r>
              <a:rPr lang="en-US" altLang="en-US" b="1" dirty="0">
                <a:solidFill>
                  <a:srgbClr val="FF0000"/>
                </a:solidFill>
                <a:latin typeface="+mj-lt"/>
                <a:ea typeface="+mj-ea"/>
              </a:rPr>
              <a:t>Agenda</a:t>
            </a:r>
            <a:r>
              <a:rPr lang="en-US" altLang="en-US" sz="2400" b="1" dirty="0">
                <a:solidFill>
                  <a:srgbClr val="FF0000"/>
                </a:solidFill>
                <a:latin typeface="+mj-lt"/>
                <a:ea typeface="+mj-ea"/>
              </a:rPr>
              <a:t> </a:t>
            </a:r>
          </a:p>
          <a:p>
            <a:pPr>
              <a:defRPr/>
            </a:pPr>
            <a:r>
              <a:rPr lang="en-US" sz="2400" dirty="0">
                <a:cs typeface="Calibri" panose="020F0502020204030204" pitchFamily="34" charset="0"/>
              </a:rPr>
              <a:t>Distribution Locations</a:t>
            </a:r>
          </a:p>
          <a:p>
            <a:pPr>
              <a:defRPr/>
            </a:pPr>
            <a:r>
              <a:rPr lang="en-US" sz="2400" dirty="0">
                <a:cs typeface="Calibri" panose="020F0502020204030204" pitchFamily="34" charset="0"/>
              </a:rPr>
              <a:t>Collect Vendors</a:t>
            </a:r>
          </a:p>
          <a:p>
            <a:pPr>
              <a:defRPr/>
            </a:pPr>
            <a:r>
              <a:rPr lang="en-US" sz="2400" dirty="0">
                <a:cs typeface="Calibri" panose="020F0502020204030204" pitchFamily="34" charset="0"/>
              </a:rPr>
              <a:t>BluJay Solutions</a:t>
            </a:r>
          </a:p>
          <a:p>
            <a:pPr>
              <a:defRPr/>
            </a:pPr>
            <a:r>
              <a:rPr lang="en-US" sz="2400" dirty="0">
                <a:cs typeface="Calibri" panose="020F0502020204030204" pitchFamily="34" charset="0"/>
              </a:rPr>
              <a:t>Prepaid Vendors</a:t>
            </a:r>
          </a:p>
          <a:p>
            <a:pPr>
              <a:defRPr/>
            </a:pPr>
            <a:r>
              <a:rPr lang="en-US" sz="2400" dirty="0">
                <a:cs typeface="Calibri" panose="020F0502020204030204" pitchFamily="34" charset="0"/>
              </a:rPr>
              <a:t>Vendor Chargebacks</a:t>
            </a:r>
          </a:p>
          <a:p>
            <a:pPr>
              <a:defRPr/>
            </a:pPr>
            <a:r>
              <a:rPr lang="en-US" sz="2400" dirty="0">
                <a:cs typeface="Calibri" panose="020F0502020204030204" pitchFamily="34" charset="0"/>
              </a:rPr>
              <a:t>Call to Action</a:t>
            </a:r>
          </a:p>
          <a:p>
            <a:pPr>
              <a:defRPr/>
            </a:pPr>
            <a:r>
              <a:rPr lang="en-US" sz="2400" dirty="0">
                <a:cs typeface="Calibri" panose="020F0502020204030204" pitchFamily="34" charset="0"/>
              </a:rPr>
              <a:t>Resources</a:t>
            </a:r>
            <a:endParaRPr lang="en-US" sz="2400" dirty="0">
              <a:latin typeface="+mj-lt"/>
              <a:cs typeface="Calibri" panose="020F0502020204030204" pitchFamily="34" charset="0"/>
            </a:endParaRPr>
          </a:p>
          <a:p>
            <a:pPr marL="0" indent="0">
              <a:buNone/>
              <a:defRPr/>
            </a:pPr>
            <a:r>
              <a:rPr lang="en-US" altLang="en-US" b="1" dirty="0">
                <a:solidFill>
                  <a:srgbClr val="FF0000"/>
                </a:solidFill>
                <a:latin typeface="+mj-lt"/>
              </a:rPr>
              <a:t>Objectives</a:t>
            </a:r>
            <a:r>
              <a:rPr lang="en-US" altLang="en-US" sz="2400" b="1" dirty="0">
                <a:solidFill>
                  <a:srgbClr val="FF0000"/>
                </a:solidFill>
                <a:latin typeface="+mj-lt"/>
              </a:rPr>
              <a:t> </a:t>
            </a:r>
          </a:p>
          <a:p>
            <a:pPr>
              <a:defRPr/>
            </a:pPr>
            <a:r>
              <a:rPr lang="en-US" sz="2400" dirty="0"/>
              <a:t>Provide knowledge to vendors to make routing as simple as possible while avoiding scenarios that may cause chargebacks or routing issues.</a:t>
            </a:r>
          </a:p>
        </p:txBody>
      </p:sp>
      <p:sp>
        <p:nvSpPr>
          <p:cNvPr id="6" name="Title 1">
            <a:extLst>
              <a:ext uri="{FF2B5EF4-FFF2-40B4-BE49-F238E27FC236}">
                <a16:creationId xmlns:a16="http://schemas.microsoft.com/office/drawing/2014/main" id="{4F62EB33-3706-46A3-8098-EA68CE2A513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Agenda &amp; Objectives</a:t>
            </a:r>
          </a:p>
        </p:txBody>
      </p:sp>
    </p:spTree>
    <p:extLst>
      <p:ext uri="{BB962C8B-B14F-4D97-AF65-F5344CB8AC3E}">
        <p14:creationId xmlns:p14="http://schemas.microsoft.com/office/powerpoint/2010/main" val="37050640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8DF00-B8C5-4078-B8DC-A690E5B22CE3}"/>
              </a:ext>
            </a:extLst>
          </p:cNvPr>
          <p:cNvSpPr>
            <a:spLocks noGrp="1"/>
          </p:cNvSpPr>
          <p:nvPr>
            <p:ph type="title"/>
          </p:nvPr>
        </p:nvSpPr>
        <p:spPr/>
        <p:txBody>
          <a:bodyPr/>
          <a:lstStyle/>
          <a:p>
            <a:r>
              <a:rPr lang="en-US" u="sng" dirty="0"/>
              <a:t>Distribution Locations</a:t>
            </a:r>
          </a:p>
        </p:txBody>
      </p:sp>
      <p:pic>
        <p:nvPicPr>
          <p:cNvPr id="4" name="Content Placeholder 3">
            <a:extLst>
              <a:ext uri="{FF2B5EF4-FFF2-40B4-BE49-F238E27FC236}">
                <a16:creationId xmlns:a16="http://schemas.microsoft.com/office/drawing/2014/main" id="{23FC33BF-57BD-4A33-8D40-D83EA83071FD}"/>
              </a:ext>
            </a:extLst>
          </p:cNvPr>
          <p:cNvPicPr>
            <a:picLocks noGrp="1" noChangeAspect="1"/>
          </p:cNvPicPr>
          <p:nvPr>
            <p:ph idx="1"/>
          </p:nvPr>
        </p:nvPicPr>
        <p:blipFill>
          <a:blip r:embed="rId2"/>
          <a:stretch>
            <a:fillRect/>
          </a:stretch>
        </p:blipFill>
        <p:spPr>
          <a:xfrm>
            <a:off x="2984081" y="1600200"/>
            <a:ext cx="6223838" cy="4525963"/>
          </a:xfrm>
          <a:prstGeom prst="rect">
            <a:avLst/>
          </a:prstGeom>
        </p:spPr>
      </p:pic>
    </p:spTree>
    <p:extLst>
      <p:ext uri="{BB962C8B-B14F-4D97-AF65-F5344CB8AC3E}">
        <p14:creationId xmlns:p14="http://schemas.microsoft.com/office/powerpoint/2010/main" val="40981097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a:extLst>
              <a:ext uri="{FF2B5EF4-FFF2-40B4-BE49-F238E27FC236}">
                <a16:creationId xmlns:a16="http://schemas.microsoft.com/office/drawing/2014/main" id="{D8D08F16-43D9-46F0-98F5-50D7C486F0B5}"/>
              </a:ext>
            </a:extLst>
          </p:cNvPr>
          <p:cNvSpPr>
            <a:spLocks noGrp="1" noChangeArrowheads="1"/>
          </p:cNvSpPr>
          <p:nvPr>
            <p:ph idx="1"/>
          </p:nvPr>
        </p:nvSpPr>
        <p:spPr bwMode="auto">
          <a:xfrm>
            <a:off x="1981200" y="1408113"/>
            <a:ext cx="8229600" cy="4983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a:t>Routing – BluJay Solutions</a:t>
            </a:r>
          </a:p>
          <a:p>
            <a:r>
              <a:rPr lang="en-US" altLang="en-US" sz="2400" dirty="0"/>
              <a:t>Consolidation Centers (Crossdocks)</a:t>
            </a:r>
          </a:p>
          <a:p>
            <a:pPr lvl="1"/>
            <a:r>
              <a:rPr lang="en-US" altLang="en-US" sz="2000" dirty="0"/>
              <a:t>Master bill of lading</a:t>
            </a:r>
          </a:p>
          <a:p>
            <a:pPr lvl="1"/>
            <a:r>
              <a:rPr lang="en-US" altLang="en-US" sz="2000" dirty="0"/>
              <a:t>Placards</a:t>
            </a:r>
          </a:p>
          <a:p>
            <a:r>
              <a:rPr lang="en-US" altLang="en-US" sz="2400" dirty="0"/>
              <a:t> Small Parcel</a:t>
            </a:r>
          </a:p>
          <a:p>
            <a:pPr lvl="1"/>
            <a:r>
              <a:rPr lang="en-US" altLang="en-US" sz="2000" dirty="0"/>
              <a:t> Less than 200 lbs. / 130 inches girth/ 15 boxes or less</a:t>
            </a:r>
          </a:p>
          <a:p>
            <a:r>
              <a:rPr lang="en-US" altLang="en-US" sz="2400" dirty="0"/>
              <a:t> Pickup appointments</a:t>
            </a:r>
          </a:p>
          <a:p>
            <a:pPr lvl="1"/>
            <a:r>
              <a:rPr lang="en-US" altLang="en-US" sz="2000" dirty="0"/>
              <a:t> Truckload: Carrier schedules	</a:t>
            </a:r>
          </a:p>
          <a:p>
            <a:pPr lvl="1"/>
            <a:r>
              <a:rPr lang="en-US" altLang="en-US" sz="2000" dirty="0"/>
              <a:t> Less than truckload: Vendor schedules</a:t>
            </a:r>
          </a:p>
        </p:txBody>
      </p:sp>
      <p:sp>
        <p:nvSpPr>
          <p:cNvPr id="5" name="Title 1">
            <a:extLst>
              <a:ext uri="{FF2B5EF4-FFF2-40B4-BE49-F238E27FC236}">
                <a16:creationId xmlns:a16="http://schemas.microsoft.com/office/drawing/2014/main" id="{3E274947-653F-47FC-BF1B-15F63FF923DA}"/>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Collect Vendors</a:t>
            </a:r>
          </a:p>
        </p:txBody>
      </p:sp>
    </p:spTree>
    <p:extLst>
      <p:ext uri="{BB962C8B-B14F-4D97-AF65-F5344CB8AC3E}">
        <p14:creationId xmlns:p14="http://schemas.microsoft.com/office/powerpoint/2010/main" val="1419749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a:extLst>
              <a:ext uri="{FF2B5EF4-FFF2-40B4-BE49-F238E27FC236}">
                <a16:creationId xmlns:a16="http://schemas.microsoft.com/office/drawing/2014/main" id="{9F7FBD5A-5D2A-4967-BDE3-8AAA7EFBF811}"/>
              </a:ext>
            </a:extLst>
          </p:cNvPr>
          <p:cNvSpPr>
            <a:spLocks noGrp="1" noChangeArrowheads="1"/>
          </p:cNvSpPr>
          <p:nvPr>
            <p:ph idx="1"/>
          </p:nvPr>
        </p:nvSpPr>
        <p:spPr bwMode="auto">
          <a:xfrm>
            <a:off x="2124740" y="1249327"/>
            <a:ext cx="6312195"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a:t>Access to BluJay</a:t>
            </a:r>
          </a:p>
          <a:p>
            <a:pPr lvl="1"/>
            <a:r>
              <a:rPr lang="en-US" altLang="en-US" sz="2000" dirty="0"/>
              <a:t> Contact </a:t>
            </a:r>
            <a:r>
              <a:rPr lang="en-US" altLang="en-US" sz="2000" dirty="0">
                <a:hlinkClick r:id="rId2"/>
              </a:rPr>
              <a:t>inboundtraffic@acehardware.com</a:t>
            </a:r>
            <a:r>
              <a:rPr lang="en-US" altLang="en-US" sz="2000" dirty="0"/>
              <a:t> </a:t>
            </a:r>
          </a:p>
          <a:p>
            <a:r>
              <a:rPr lang="en-US" altLang="en-US" sz="2400" dirty="0"/>
              <a:t>Ready to Ship Date</a:t>
            </a:r>
          </a:p>
          <a:p>
            <a:pPr lvl="1"/>
            <a:r>
              <a:rPr lang="en-US" altLang="en-US" sz="2000" dirty="0"/>
              <a:t> Require 72 hour notice</a:t>
            </a:r>
          </a:p>
          <a:p>
            <a:pPr lvl="1"/>
            <a:r>
              <a:rPr lang="en-US" altLang="en-US" sz="2000" dirty="0"/>
              <a:t> Add multiple orders at once</a:t>
            </a:r>
          </a:p>
          <a:p>
            <a:r>
              <a:rPr lang="en-US" altLang="en-US" sz="2400" dirty="0"/>
              <a:t>Ship from Address</a:t>
            </a:r>
          </a:p>
          <a:p>
            <a:r>
              <a:rPr lang="en-US" altLang="en-US" sz="2400" dirty="0"/>
              <a:t>Shipment details</a:t>
            </a:r>
          </a:p>
          <a:p>
            <a:r>
              <a:rPr lang="en-US" altLang="en-US" sz="2400" dirty="0"/>
              <a:t>Haz Mat</a:t>
            </a:r>
          </a:p>
          <a:p>
            <a:r>
              <a:rPr lang="en-US" altLang="en-US" sz="2400" dirty="0"/>
              <a:t>Load advisors</a:t>
            </a:r>
          </a:p>
        </p:txBody>
      </p:sp>
      <p:pic>
        <p:nvPicPr>
          <p:cNvPr id="16388" name="Picture 1">
            <a:extLst>
              <a:ext uri="{FF2B5EF4-FFF2-40B4-BE49-F238E27FC236}">
                <a16:creationId xmlns:a16="http://schemas.microsoft.com/office/drawing/2014/main" id="{A5AB1594-6E76-4504-80FD-7D13D0F178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7488" y="2767807"/>
            <a:ext cx="35814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49B37906-90B5-4E01-9ED9-0FFEB864B028}"/>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BluJay Solutions</a:t>
            </a:r>
          </a:p>
        </p:txBody>
      </p:sp>
    </p:spTree>
    <p:extLst>
      <p:ext uri="{BB962C8B-B14F-4D97-AF65-F5344CB8AC3E}">
        <p14:creationId xmlns:p14="http://schemas.microsoft.com/office/powerpoint/2010/main" val="20646885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a:extLst>
              <a:ext uri="{FF2B5EF4-FFF2-40B4-BE49-F238E27FC236}">
                <a16:creationId xmlns:a16="http://schemas.microsoft.com/office/drawing/2014/main" id="{D05F46FD-DD06-4917-99FE-BEE6F24CFFD1}"/>
              </a:ext>
            </a:extLst>
          </p:cNvPr>
          <p:cNvSpPr>
            <a:spLocks noGrp="1" noChangeArrowheads="1"/>
          </p:cNvSpPr>
          <p:nvPr>
            <p:ph idx="1"/>
          </p:nvPr>
        </p:nvSpPr>
        <p:spPr bwMode="auto">
          <a:xfrm>
            <a:off x="1905000" y="1376363"/>
            <a:ext cx="82296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a:t>Ace Hardware Routing Guide</a:t>
            </a:r>
          </a:p>
          <a:p>
            <a:r>
              <a:rPr lang="en-US" altLang="en-US" sz="2400" dirty="0"/>
              <a:t>Parcel Shipments</a:t>
            </a:r>
          </a:p>
          <a:p>
            <a:pPr lvl="1"/>
            <a:r>
              <a:rPr lang="en-US" altLang="en-US" sz="2000" dirty="0"/>
              <a:t> Less than 200 lbs. / 130 inches girth/ 15 boxes or less</a:t>
            </a:r>
          </a:p>
          <a:p>
            <a:r>
              <a:rPr lang="en-US" altLang="en-US" sz="2400" dirty="0"/>
              <a:t>Less Than Truckload</a:t>
            </a:r>
          </a:p>
          <a:p>
            <a:pPr lvl="1"/>
            <a:r>
              <a:rPr lang="en-US" altLang="en-US" sz="2000" dirty="0"/>
              <a:t>201 lbs. to 10,000 lbs.</a:t>
            </a:r>
          </a:p>
          <a:p>
            <a:pPr lvl="1"/>
            <a:r>
              <a:rPr lang="en-US" altLang="en-US" sz="2000" dirty="0"/>
              <a:t>Less than 750 cubic feet</a:t>
            </a:r>
          </a:p>
          <a:p>
            <a:pPr lvl="1"/>
            <a:r>
              <a:rPr lang="en-US" altLang="en-US" sz="2000" dirty="0"/>
              <a:t>Preferred carrier list</a:t>
            </a:r>
          </a:p>
          <a:p>
            <a:r>
              <a:rPr lang="en-US" altLang="en-US" sz="2400" dirty="0"/>
              <a:t>Truckload</a:t>
            </a:r>
          </a:p>
          <a:p>
            <a:pPr lvl="1"/>
            <a:r>
              <a:rPr lang="en-US" altLang="en-US" sz="2000" dirty="0"/>
              <a:t> Carrier of vendor’s choice</a:t>
            </a:r>
          </a:p>
          <a:p>
            <a:pPr lvl="1"/>
            <a:r>
              <a:rPr lang="en-US" altLang="en-US" sz="2000" dirty="0"/>
              <a:t> Delivery appointment required at RSC</a:t>
            </a:r>
          </a:p>
          <a:p>
            <a:pPr lvl="1"/>
            <a:endParaRPr lang="en-US" altLang="en-US" dirty="0"/>
          </a:p>
          <a:p>
            <a:pPr lvl="1"/>
            <a:endParaRPr lang="en-US" altLang="en-US" dirty="0"/>
          </a:p>
        </p:txBody>
      </p:sp>
      <p:sp>
        <p:nvSpPr>
          <p:cNvPr id="6" name="Title 1">
            <a:extLst>
              <a:ext uri="{FF2B5EF4-FFF2-40B4-BE49-F238E27FC236}">
                <a16:creationId xmlns:a16="http://schemas.microsoft.com/office/drawing/2014/main" id="{CA84B84E-09FB-4CFE-8C1F-9D5D2670765D}"/>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Prepaid Vendors</a:t>
            </a:r>
          </a:p>
        </p:txBody>
      </p:sp>
    </p:spTree>
    <p:extLst>
      <p:ext uri="{BB962C8B-B14F-4D97-AF65-F5344CB8AC3E}">
        <p14:creationId xmlns:p14="http://schemas.microsoft.com/office/powerpoint/2010/main" val="35020358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a:extLst>
              <a:ext uri="{FF2B5EF4-FFF2-40B4-BE49-F238E27FC236}">
                <a16:creationId xmlns:a16="http://schemas.microsoft.com/office/drawing/2014/main" id="{34E4FB50-2518-411B-AB31-8C1A3D1FAF81}"/>
              </a:ext>
            </a:extLst>
          </p:cNvPr>
          <p:cNvSpPr>
            <a:spLocks noGrp="1" noChangeArrowheads="1"/>
          </p:cNvSpPr>
          <p:nvPr>
            <p:ph idx="1"/>
          </p:nvPr>
        </p:nvSpPr>
        <p:spPr bwMode="auto">
          <a:xfrm>
            <a:off x="1982788" y="1295400"/>
            <a:ext cx="8151812"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a:t>NPC- Non Preferred Carrier</a:t>
            </a:r>
          </a:p>
          <a:p>
            <a:r>
              <a:rPr lang="en-US" altLang="en-US" sz="2400" dirty="0"/>
              <a:t>OSP- Over dimension parcel shipments</a:t>
            </a:r>
          </a:p>
          <a:p>
            <a:r>
              <a:rPr lang="en-US" altLang="en-US" sz="2400" dirty="0"/>
              <a:t>Bill of lading and accessorial errors</a:t>
            </a:r>
          </a:p>
          <a:p>
            <a:pPr lvl="1"/>
            <a:r>
              <a:rPr lang="en-US" altLang="en-US" sz="2000" dirty="0"/>
              <a:t> Which includes direct shipments, driver delays, truck order not used, re-works, freight terms</a:t>
            </a:r>
          </a:p>
        </p:txBody>
      </p:sp>
      <p:sp>
        <p:nvSpPr>
          <p:cNvPr id="5" name="Title 1">
            <a:extLst>
              <a:ext uri="{FF2B5EF4-FFF2-40B4-BE49-F238E27FC236}">
                <a16:creationId xmlns:a16="http://schemas.microsoft.com/office/drawing/2014/main" id="{00851C91-965C-4F97-955C-9C57745F1A67}"/>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Chargebacks</a:t>
            </a:r>
          </a:p>
        </p:txBody>
      </p:sp>
    </p:spTree>
    <p:extLst>
      <p:ext uri="{BB962C8B-B14F-4D97-AF65-F5344CB8AC3E}">
        <p14:creationId xmlns:p14="http://schemas.microsoft.com/office/powerpoint/2010/main" val="16884846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a:extLst>
              <a:ext uri="{FF2B5EF4-FFF2-40B4-BE49-F238E27FC236}">
                <a16:creationId xmlns:a16="http://schemas.microsoft.com/office/drawing/2014/main" id="{34E4FB50-2518-411B-AB31-8C1A3D1FAF81}"/>
              </a:ext>
            </a:extLst>
          </p:cNvPr>
          <p:cNvSpPr>
            <a:spLocks noGrp="1" noChangeArrowheads="1"/>
          </p:cNvSpPr>
          <p:nvPr>
            <p:ph idx="1"/>
          </p:nvPr>
        </p:nvSpPr>
        <p:spPr bwMode="auto">
          <a:xfrm>
            <a:off x="1039813" y="1143000"/>
            <a:ext cx="8151812"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a:t>Review vendor manual</a:t>
            </a:r>
          </a:p>
          <a:p>
            <a:r>
              <a:rPr lang="en-US" altLang="en-US" sz="2400" dirty="0"/>
              <a:t>Review routing guide</a:t>
            </a:r>
          </a:p>
          <a:p>
            <a:r>
              <a:rPr lang="en-US" altLang="en-US" sz="2400" dirty="0"/>
              <a:t>Review BluJay user guide</a:t>
            </a:r>
          </a:p>
        </p:txBody>
      </p:sp>
      <p:sp>
        <p:nvSpPr>
          <p:cNvPr id="5" name="Title 1">
            <a:extLst>
              <a:ext uri="{FF2B5EF4-FFF2-40B4-BE49-F238E27FC236}">
                <a16:creationId xmlns:a16="http://schemas.microsoft.com/office/drawing/2014/main" id="{00851C91-965C-4F97-955C-9C57745F1A67}"/>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Call to Action</a:t>
            </a:r>
          </a:p>
        </p:txBody>
      </p:sp>
      <p:pic>
        <p:nvPicPr>
          <p:cNvPr id="2" name="Picture 1">
            <a:extLst>
              <a:ext uri="{FF2B5EF4-FFF2-40B4-BE49-F238E27FC236}">
                <a16:creationId xmlns:a16="http://schemas.microsoft.com/office/drawing/2014/main" id="{CA6CB115-B148-462D-983C-944D716403D7}"/>
              </a:ext>
            </a:extLst>
          </p:cNvPr>
          <p:cNvPicPr>
            <a:picLocks noChangeAspect="1"/>
          </p:cNvPicPr>
          <p:nvPr/>
        </p:nvPicPr>
        <p:blipFill>
          <a:blip r:embed="rId2"/>
          <a:stretch>
            <a:fillRect/>
          </a:stretch>
        </p:blipFill>
        <p:spPr>
          <a:xfrm>
            <a:off x="6516232" y="1143000"/>
            <a:ext cx="3731535" cy="4785736"/>
          </a:xfrm>
          <a:prstGeom prst="rect">
            <a:avLst/>
          </a:prstGeom>
        </p:spPr>
      </p:pic>
    </p:spTree>
    <p:extLst>
      <p:ext uri="{BB962C8B-B14F-4D97-AF65-F5344CB8AC3E}">
        <p14:creationId xmlns:p14="http://schemas.microsoft.com/office/powerpoint/2010/main" val="13087246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a:extLst>
              <a:ext uri="{FF2B5EF4-FFF2-40B4-BE49-F238E27FC236}">
                <a16:creationId xmlns:a16="http://schemas.microsoft.com/office/drawing/2014/main" id="{9D2C6F18-0B52-46FC-A4C5-EB30A9696643}"/>
              </a:ext>
            </a:extLst>
          </p:cNvPr>
          <p:cNvSpPr>
            <a:spLocks noGrp="1" noChangeArrowheads="1"/>
          </p:cNvSpPr>
          <p:nvPr>
            <p:ph idx="1"/>
          </p:nvPr>
        </p:nvSpPr>
        <p:spPr bwMode="auto">
          <a:xfrm>
            <a:off x="609599" y="1600201"/>
            <a:ext cx="11405191" cy="372671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defRPr/>
            </a:pPr>
            <a:r>
              <a:rPr lang="en-US" altLang="en-US" b="1" dirty="0"/>
              <a:t>Contact: </a:t>
            </a:r>
            <a:endParaRPr lang="en-US" altLang="en-US" b="1" dirty="0">
              <a:hlinkClick r:id="rId3">
                <a:extLst>
                  <a:ext uri="{A12FA001-AC4F-418D-AE19-62706E023703}">
                    <ahyp:hlinkClr xmlns:ahyp="http://schemas.microsoft.com/office/drawing/2018/hyperlinkcolor" val="tx"/>
                  </a:ext>
                </a:extLst>
              </a:hlinkClick>
            </a:endParaRPr>
          </a:p>
          <a:p>
            <a:pPr>
              <a:defRPr/>
            </a:pPr>
            <a:r>
              <a:rPr lang="en-US" altLang="en-US" sz="2400" dirty="0">
                <a:hlinkClick r:id="rId3">
                  <a:extLst>
                    <a:ext uri="{A12FA001-AC4F-418D-AE19-62706E023703}">
                      <ahyp:hlinkClr xmlns:ahyp="http://schemas.microsoft.com/office/drawing/2018/hyperlinkcolor" val="tx"/>
                    </a:ext>
                  </a:extLst>
                </a:hlinkClick>
              </a:rPr>
              <a:t>inboundtraffic@acehardware.com</a:t>
            </a:r>
            <a:endParaRPr lang="en-US" altLang="en-US" sz="2400" dirty="0"/>
          </a:p>
          <a:p>
            <a:pPr>
              <a:defRPr/>
            </a:pPr>
            <a:endParaRPr lang="en-US" altLang="en-US" sz="2400" dirty="0"/>
          </a:p>
          <a:p>
            <a:pPr marL="0" indent="0">
              <a:buNone/>
              <a:defRPr/>
            </a:pPr>
            <a:r>
              <a:rPr lang="en-US" altLang="en-US" b="1" dirty="0"/>
              <a:t>Reference:</a:t>
            </a:r>
            <a:r>
              <a:rPr lang="en-US" altLang="en-US" dirty="0"/>
              <a:t> </a:t>
            </a:r>
            <a:r>
              <a:rPr lang="en-US" altLang="en-US" sz="2400" dirty="0"/>
              <a:t>www.acehardware-vendors.com </a:t>
            </a:r>
          </a:p>
          <a:p>
            <a:pPr>
              <a:defRPr/>
            </a:pPr>
            <a:r>
              <a:rPr lang="en-US" altLang="en-US" sz="2400" dirty="0"/>
              <a:t>Vendor Manual: </a:t>
            </a:r>
            <a:r>
              <a:rPr lang="en-US" altLang="en-US" sz="2400" dirty="0">
                <a:hlinkClick r:id="rId4"/>
              </a:rPr>
              <a:t>www.acehardware-vendors.com</a:t>
            </a:r>
            <a:r>
              <a:rPr lang="en-US" altLang="en-US" sz="2400" dirty="0"/>
              <a:t> &gt; Become a Domestic Supplier</a:t>
            </a:r>
          </a:p>
          <a:p>
            <a:pPr>
              <a:defRPr/>
            </a:pPr>
            <a:r>
              <a:rPr lang="en-US" altLang="en-US" sz="2400" dirty="0"/>
              <a:t>Routing guide: e-tools&gt; Inventory &amp; Supply Chain &gt; Transportation &amp; Traffic</a:t>
            </a:r>
          </a:p>
          <a:p>
            <a:pPr>
              <a:defRPr/>
            </a:pPr>
            <a:r>
              <a:rPr lang="en-US" altLang="en-US" sz="2400" dirty="0"/>
              <a:t>BluJay User guide: e-tools &gt; Inventory &amp; Supply Chain &gt; Transportation &amp; Traffic</a:t>
            </a:r>
          </a:p>
          <a:p>
            <a:pPr marL="0" indent="0">
              <a:buNone/>
              <a:defRPr/>
            </a:pPr>
            <a:endParaRPr lang="en-US" altLang="en-US" sz="2400" dirty="0"/>
          </a:p>
        </p:txBody>
      </p:sp>
      <p:sp>
        <p:nvSpPr>
          <p:cNvPr id="8" name="Title 1">
            <a:extLst>
              <a:ext uri="{FF2B5EF4-FFF2-40B4-BE49-F238E27FC236}">
                <a16:creationId xmlns:a16="http://schemas.microsoft.com/office/drawing/2014/main" id="{77CBCC06-2F4D-40DC-9A45-A4F15D6340CE}"/>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Want to Know More?</a:t>
            </a:r>
          </a:p>
        </p:txBody>
      </p:sp>
    </p:spTree>
    <p:extLst>
      <p:ext uri="{BB962C8B-B14F-4D97-AF65-F5344CB8AC3E}">
        <p14:creationId xmlns:p14="http://schemas.microsoft.com/office/powerpoint/2010/main" val="5379483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0C1B05-7F72-4A90-BFA1-8D39CFAFD6F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Questions</a:t>
            </a: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a:t>
            </a:r>
          </a:p>
        </p:txBody>
      </p:sp>
      <p:pic>
        <p:nvPicPr>
          <p:cNvPr id="2" name="Picture 2" descr="A close up of a toy&#10;&#10;Description generated with high confidence">
            <a:extLst>
              <a:ext uri="{FF2B5EF4-FFF2-40B4-BE49-F238E27FC236}">
                <a16:creationId xmlns:a16="http://schemas.microsoft.com/office/drawing/2014/main" id="{8E179A9E-E015-4E3A-B233-73EBD8404180}"/>
              </a:ext>
            </a:extLst>
          </p:cNvPr>
          <p:cNvPicPr>
            <a:picLocks noChangeAspect="1"/>
          </p:cNvPicPr>
          <p:nvPr/>
        </p:nvPicPr>
        <p:blipFill>
          <a:blip r:embed="rId2"/>
          <a:stretch>
            <a:fillRect/>
          </a:stretch>
        </p:blipFill>
        <p:spPr>
          <a:xfrm>
            <a:off x="4136834" y="1611011"/>
            <a:ext cx="3918331" cy="3158581"/>
          </a:xfrm>
          <a:prstGeom prst="rect">
            <a:avLst/>
          </a:prstGeom>
        </p:spPr>
      </p:pic>
    </p:spTree>
    <p:extLst>
      <p:ext uri="{BB962C8B-B14F-4D97-AF65-F5344CB8AC3E}">
        <p14:creationId xmlns:p14="http://schemas.microsoft.com/office/powerpoint/2010/main" val="8961568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4F1C87-C22F-4D22-887B-08EFAB1AAE11}"/>
              </a:ext>
            </a:extLst>
          </p:cNvPr>
          <p:cNvSpPr>
            <a:spLocks noGrp="1"/>
          </p:cNvSpPr>
          <p:nvPr>
            <p:ph type="ctrTitle"/>
          </p:nvPr>
        </p:nvSpPr>
        <p:spPr>
          <a:xfrm>
            <a:off x="1524000" y="822959"/>
            <a:ext cx="9144000" cy="1409394"/>
          </a:xfrm>
        </p:spPr>
        <p:txBody>
          <a:bodyPr>
            <a:normAutofit/>
          </a:bodyPr>
          <a:lstStyle/>
          <a:p>
            <a:r>
              <a:rPr lang="en-US" dirty="0"/>
              <a:t>Inventory &amp; Demand Planning</a:t>
            </a:r>
          </a:p>
        </p:txBody>
      </p:sp>
      <p:sp>
        <p:nvSpPr>
          <p:cNvPr id="6" name="Subtitle 2">
            <a:extLst>
              <a:ext uri="{FF2B5EF4-FFF2-40B4-BE49-F238E27FC236}">
                <a16:creationId xmlns:a16="http://schemas.microsoft.com/office/drawing/2014/main" id="{2F25E0D6-00D4-405B-8AED-03700AF349B0}"/>
              </a:ext>
            </a:extLst>
          </p:cNvPr>
          <p:cNvSpPr>
            <a:spLocks noGrp="1"/>
          </p:cNvSpPr>
          <p:nvPr>
            <p:ph type="subTitle" idx="1"/>
          </p:nvPr>
        </p:nvSpPr>
        <p:spPr>
          <a:xfrm>
            <a:off x="845127" y="2756406"/>
            <a:ext cx="11014363" cy="1655762"/>
          </a:xfrm>
        </p:spPr>
        <p:txBody>
          <a:bodyPr/>
          <a:lstStyle/>
          <a:p>
            <a:pPr algn="l"/>
            <a:r>
              <a:rPr lang="en-US" dirty="0"/>
              <a:t>Nick Pappanduros, Demand Planning Department Manager</a:t>
            </a:r>
          </a:p>
        </p:txBody>
      </p:sp>
    </p:spTree>
    <p:extLst>
      <p:ext uri="{BB962C8B-B14F-4D97-AF65-F5344CB8AC3E}">
        <p14:creationId xmlns:p14="http://schemas.microsoft.com/office/powerpoint/2010/main" val="15596329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r>
              <a:rPr lang="en-US" altLang="en-US" u="sng" dirty="0">
                <a:latin typeface="+mj-lt"/>
                <a:cs typeface="Arial" panose="020B0604020202020204" pitchFamily="34" charset="0"/>
              </a:rPr>
              <a:t>Agenda &amp; Objectives</a:t>
            </a:r>
          </a:p>
        </p:txBody>
      </p:sp>
      <p:sp>
        <p:nvSpPr>
          <p:cNvPr id="2" name="Content Placeholder 2"/>
          <p:cNvSpPr>
            <a:spLocks noGrp="1"/>
          </p:cNvSpPr>
          <p:nvPr>
            <p:ph idx="1"/>
          </p:nvPr>
        </p:nvSpPr>
        <p:spPr bwMode="auto">
          <a:xfrm>
            <a:off x="382385" y="1079780"/>
            <a:ext cx="11604567" cy="4820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0" indent="0">
              <a:buNone/>
              <a:defRPr/>
            </a:pPr>
            <a:r>
              <a:rPr lang="en-US" altLang="en-US" b="1" dirty="0">
                <a:solidFill>
                  <a:srgbClr val="FF0000"/>
                </a:solidFill>
                <a:latin typeface="+mj-lt"/>
                <a:cs typeface="Calibri" panose="020F0502020204030204" pitchFamily="34" charset="0"/>
              </a:rPr>
              <a:t>Agenda </a:t>
            </a:r>
            <a:endParaRPr lang="en-US" altLang="en-US" dirty="0">
              <a:solidFill>
                <a:srgbClr val="FF0000"/>
              </a:solidFill>
              <a:latin typeface="+mj-lt"/>
              <a:cs typeface="Calibri" panose="020F0502020204030204" pitchFamily="34" charset="0"/>
            </a:endParaRPr>
          </a:p>
          <a:p>
            <a:r>
              <a:rPr lang="en-US" altLang="en-US" sz="2400" dirty="0">
                <a:solidFill>
                  <a:prstClr val="black"/>
                </a:solidFill>
                <a:latin typeface="+mj-lt"/>
                <a:cs typeface="Calibri" panose="020F0502020204030204" pitchFamily="34" charset="0"/>
              </a:rPr>
              <a:t>Inventory Metrics and Goals (WIGs)</a:t>
            </a:r>
          </a:p>
          <a:p>
            <a:r>
              <a:rPr lang="en-US" altLang="en-US" sz="2400" dirty="0">
                <a:solidFill>
                  <a:prstClr val="black"/>
                </a:solidFill>
                <a:latin typeface="+mj-lt"/>
                <a:cs typeface="Calibri" panose="020F0502020204030204" pitchFamily="34" charset="0"/>
              </a:rPr>
              <a:t>Inventory Organization &amp; Systems</a:t>
            </a:r>
          </a:p>
          <a:p>
            <a:r>
              <a:rPr lang="en-US" altLang="en-US" sz="2400" dirty="0">
                <a:solidFill>
                  <a:prstClr val="black"/>
                </a:solidFill>
                <a:latin typeface="+mj-lt"/>
                <a:cs typeface="Calibri" panose="020F0502020204030204" pitchFamily="34" charset="0"/>
              </a:rPr>
              <a:t>Demand Planning and Replenishment Planner Overview</a:t>
            </a:r>
          </a:p>
          <a:p>
            <a:r>
              <a:rPr lang="en-US" altLang="en-US" sz="2400" dirty="0">
                <a:solidFill>
                  <a:prstClr val="black"/>
                </a:solidFill>
                <a:latin typeface="+mj-lt"/>
                <a:cs typeface="Calibri" panose="020F0502020204030204" pitchFamily="34" charset="0"/>
              </a:rPr>
              <a:t>Purchase Projections</a:t>
            </a:r>
          </a:p>
          <a:p>
            <a:r>
              <a:rPr lang="en-US" altLang="en-US" sz="2400" dirty="0">
                <a:solidFill>
                  <a:prstClr val="black"/>
                </a:solidFill>
                <a:latin typeface="+mj-lt"/>
                <a:cs typeface="Calibri" panose="020F0502020204030204" pitchFamily="34" charset="0"/>
              </a:rPr>
              <a:t>Best Practices and Call to Action</a:t>
            </a:r>
          </a:p>
          <a:p>
            <a:endParaRPr lang="en-US" altLang="en-US" sz="2000" dirty="0">
              <a:solidFill>
                <a:prstClr val="black"/>
              </a:solidFill>
              <a:latin typeface="+mj-lt"/>
              <a:cs typeface="Calibri" panose="020F0502020204030204" pitchFamily="34" charset="0"/>
            </a:endParaRPr>
          </a:p>
          <a:p>
            <a:pPr marL="0" indent="0">
              <a:buNone/>
              <a:defRPr/>
            </a:pPr>
            <a:r>
              <a:rPr lang="en-US" altLang="en-US" b="1" dirty="0">
                <a:solidFill>
                  <a:srgbClr val="FF0000"/>
                </a:solidFill>
                <a:latin typeface="+mj-lt"/>
                <a:cs typeface="Calibri" panose="020F0502020204030204" pitchFamily="34" charset="0"/>
              </a:rPr>
              <a:t>Objectives</a:t>
            </a:r>
          </a:p>
          <a:p>
            <a:r>
              <a:rPr lang="en-US" altLang="en-US" sz="2400" dirty="0">
                <a:solidFill>
                  <a:prstClr val="black"/>
                </a:solidFill>
                <a:latin typeface="+mj-lt"/>
                <a:ea typeface="ヒラギノ角ゴ Pro W3"/>
                <a:cs typeface="Calibri" panose="020F0502020204030204" pitchFamily="34" charset="0"/>
              </a:rPr>
              <a:t>To help you understand what inventory management goals are important to Ace. </a:t>
            </a:r>
            <a:endParaRPr lang="en-US" altLang="en-US" sz="2400" dirty="0">
              <a:solidFill>
                <a:prstClr val="black"/>
              </a:solidFill>
              <a:latin typeface="+mj-lt"/>
              <a:cs typeface="Calibri" panose="020F0502020204030204" pitchFamily="34" charset="0"/>
            </a:endParaRPr>
          </a:p>
          <a:p>
            <a:r>
              <a:rPr lang="en-US" altLang="en-US" sz="2400" dirty="0">
                <a:solidFill>
                  <a:prstClr val="black"/>
                </a:solidFill>
                <a:latin typeface="+mj-lt"/>
                <a:ea typeface="ヒラギノ角ゴ Pro W3"/>
                <a:cs typeface="Calibri" panose="020F0502020204030204" pitchFamily="34" charset="0"/>
              </a:rPr>
              <a:t>To give you an understanding of basic Inventory/Demand practices at Ace.</a:t>
            </a:r>
            <a:endParaRPr lang="en-US" altLang="en-US" sz="2400" dirty="0">
              <a:solidFill>
                <a:prstClr val="black"/>
              </a:solidFill>
              <a:latin typeface="+mj-lt"/>
              <a:cs typeface="Calibri" panose="020F0502020204030204" pitchFamily="34" charset="0"/>
            </a:endParaRPr>
          </a:p>
          <a:p>
            <a:r>
              <a:rPr lang="en-US" altLang="en-US" sz="2400" dirty="0">
                <a:solidFill>
                  <a:prstClr val="black"/>
                </a:solidFill>
                <a:latin typeface="+mj-lt"/>
                <a:ea typeface="ヒラギノ角ゴ Pro W3"/>
                <a:cs typeface="Calibri" panose="020F0502020204030204" pitchFamily="34" charset="0"/>
              </a:rPr>
              <a:t>Let you know the most important things you can do to help us be successful.</a:t>
            </a:r>
            <a:endParaRPr lang="en-US" altLang="en-US" sz="2400" dirty="0">
              <a:solidFill>
                <a:prstClr val="black"/>
              </a:solidFill>
              <a:latin typeface="+mj-lt"/>
              <a:cs typeface="Calibri" panose="020F0502020204030204" pitchFamily="34" charset="0"/>
            </a:endParaRPr>
          </a:p>
          <a:p>
            <a:pPr>
              <a:defRPr/>
            </a:pPr>
            <a:endParaRPr lang="en-US" altLang="en-US" sz="1600" dirty="0">
              <a:latin typeface="+mj-lt"/>
              <a:cs typeface="Calibri" panose="020F0502020204030204" pitchFamily="34" charset="0"/>
            </a:endParaRPr>
          </a:p>
          <a:p>
            <a:pPr>
              <a:buFont typeface="Arial" charset="0"/>
              <a:buNone/>
              <a:defRPr/>
            </a:pPr>
            <a:endParaRPr lang="en-US" altLang="en-US" dirty="0">
              <a:latin typeface="+mj-lt"/>
              <a:cs typeface="Calibri" panose="020F0502020204030204" pitchFamily="34" charset="0"/>
            </a:endParaRPr>
          </a:p>
        </p:txBody>
      </p:sp>
    </p:spTree>
    <p:extLst>
      <p:ext uri="{BB962C8B-B14F-4D97-AF65-F5344CB8AC3E}">
        <p14:creationId xmlns:p14="http://schemas.microsoft.com/office/powerpoint/2010/main" val="3336991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u="sng" dirty="0">
                <a:latin typeface="Calibri" panose="020F0502020204030204" pitchFamily="34" charset="0"/>
                <a:cs typeface="Calibri" panose="020F0502020204030204" pitchFamily="34" charset="0"/>
              </a:rPr>
              <a:t>Inventory – Wildly Important Goals</a:t>
            </a:r>
          </a:p>
        </p:txBody>
      </p:sp>
      <p:sp>
        <p:nvSpPr>
          <p:cNvPr id="8195" name="Content Placeholder 2"/>
          <p:cNvSpPr>
            <a:spLocks noGrp="1"/>
          </p:cNvSpPr>
          <p:nvPr>
            <p:ph idx="1"/>
          </p:nvPr>
        </p:nvSpPr>
        <p:spPr>
          <a:xfrm>
            <a:off x="609600" y="3349592"/>
            <a:ext cx="10972800" cy="2776572"/>
          </a:xfrm>
        </p:spPr>
        <p:txBody>
          <a:bodyPr/>
          <a:lstStyle/>
          <a:p>
            <a:r>
              <a:rPr lang="en-US" altLang="en-US" dirty="0">
                <a:latin typeface="+mj-lt"/>
                <a:cs typeface="Calibri" panose="020F0502020204030204" pitchFamily="34" charset="0"/>
              </a:rPr>
              <a:t>Other key Metrics</a:t>
            </a:r>
          </a:p>
          <a:p>
            <a:pPr lvl="1"/>
            <a:r>
              <a:rPr lang="en-US" altLang="en-US" dirty="0">
                <a:latin typeface="+mj-lt"/>
                <a:cs typeface="Calibri" panose="020F0502020204030204" pitchFamily="34" charset="0"/>
              </a:rPr>
              <a:t>Forecast Error (WMAPE) – 1 week and 4 week views.</a:t>
            </a:r>
          </a:p>
          <a:p>
            <a:pPr lvl="1"/>
            <a:r>
              <a:rPr lang="en-US" altLang="en-US" dirty="0">
                <a:latin typeface="+mj-lt"/>
                <a:cs typeface="Calibri" panose="020F0502020204030204" pitchFamily="34" charset="0"/>
              </a:rPr>
              <a:t>Overstock dollars</a:t>
            </a:r>
          </a:p>
          <a:p>
            <a:pPr lvl="1"/>
            <a:r>
              <a:rPr lang="en-US" altLang="en-US" dirty="0">
                <a:latin typeface="+mj-lt"/>
                <a:cs typeface="Calibri" panose="020F0502020204030204" pitchFamily="34" charset="0"/>
              </a:rPr>
              <a:t>Vendor OTIF with backorders.</a:t>
            </a:r>
          </a:p>
        </p:txBody>
      </p:sp>
      <p:sp>
        <p:nvSpPr>
          <p:cNvPr id="2" name="AutoShape 2" descr="Image result for goals"/>
          <p:cNvSpPr>
            <a:spLocks noChangeAspect="1" noChangeArrowheads="1"/>
          </p:cNvSpPr>
          <p:nvPr/>
        </p:nvSpPr>
        <p:spPr bwMode="auto">
          <a:xfrm>
            <a:off x="2783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ヒラギノ角ゴ Pro W3" pitchFamily="125" charset="-128"/>
              <a:cs typeface="+mn-cs"/>
            </a:endParaRPr>
          </a:p>
        </p:txBody>
      </p:sp>
      <p:sp>
        <p:nvSpPr>
          <p:cNvPr id="7" name="Freeform 6"/>
          <p:cNvSpPr/>
          <p:nvPr/>
        </p:nvSpPr>
        <p:spPr>
          <a:xfrm>
            <a:off x="2691084" y="1391762"/>
            <a:ext cx="2822231" cy="1389135"/>
          </a:xfrm>
          <a:custGeom>
            <a:avLst/>
            <a:gdLst>
              <a:gd name="connsiteX0" fmla="*/ 2467574 w 2467574"/>
              <a:gd name="connsiteY0" fmla="*/ 92534 h 1480544"/>
              <a:gd name="connsiteX1" fmla="*/ 2375040 w 2467574"/>
              <a:gd name="connsiteY1" fmla="*/ 185068 h 1480544"/>
              <a:gd name="connsiteX2" fmla="*/ 2375040 w 2467574"/>
              <a:gd name="connsiteY2" fmla="*/ 92534 h 1480544"/>
              <a:gd name="connsiteX3" fmla="*/ 2328773 w 2467574"/>
              <a:gd name="connsiteY3" fmla="*/ 138801 h 1480544"/>
              <a:gd name="connsiteX4" fmla="*/ 2282506 w 2467574"/>
              <a:gd name="connsiteY4" fmla="*/ 92534 h 1480544"/>
              <a:gd name="connsiteX5" fmla="*/ 2282506 w 2467574"/>
              <a:gd name="connsiteY5" fmla="*/ 185068 h 1480544"/>
              <a:gd name="connsiteX6" fmla="*/ 92534 w 2467574"/>
              <a:gd name="connsiteY6" fmla="*/ 185068 h 1480544"/>
              <a:gd name="connsiteX7" fmla="*/ 0 w 2467574"/>
              <a:gd name="connsiteY7" fmla="*/ 277602 h 1480544"/>
              <a:gd name="connsiteX8" fmla="*/ 0 w 2467574"/>
              <a:gd name="connsiteY8" fmla="*/ 1388010 h 1480544"/>
              <a:gd name="connsiteX9" fmla="*/ 92534 w 2467574"/>
              <a:gd name="connsiteY9" fmla="*/ 1480544 h 1480544"/>
              <a:gd name="connsiteX10" fmla="*/ 185068 w 2467574"/>
              <a:gd name="connsiteY10" fmla="*/ 1388010 h 1480544"/>
              <a:gd name="connsiteX11" fmla="*/ 185068 w 2467574"/>
              <a:gd name="connsiteY11" fmla="*/ 1295476 h 1480544"/>
              <a:gd name="connsiteX12" fmla="*/ 2375040 w 2467574"/>
              <a:gd name="connsiteY12" fmla="*/ 1295476 h 1480544"/>
              <a:gd name="connsiteX13" fmla="*/ 2467574 w 2467574"/>
              <a:gd name="connsiteY13" fmla="*/ 1202942 h 1480544"/>
              <a:gd name="connsiteX14" fmla="*/ 2467574 w 2467574"/>
              <a:gd name="connsiteY14" fmla="*/ 92534 h 1480544"/>
              <a:gd name="connsiteX15" fmla="*/ 92534 w 2467574"/>
              <a:gd name="connsiteY15" fmla="*/ 370136 h 1480544"/>
              <a:gd name="connsiteX16" fmla="*/ 185068 w 2467574"/>
              <a:gd name="connsiteY16" fmla="*/ 277602 h 1480544"/>
              <a:gd name="connsiteX17" fmla="*/ 138801 w 2467574"/>
              <a:gd name="connsiteY17" fmla="*/ 231335 h 1480544"/>
              <a:gd name="connsiteX18" fmla="*/ 92534 w 2467574"/>
              <a:gd name="connsiteY18" fmla="*/ 277602 h 1480544"/>
              <a:gd name="connsiteX19" fmla="*/ 92534 w 2467574"/>
              <a:gd name="connsiteY19" fmla="*/ 370136 h 1480544"/>
              <a:gd name="connsiteX0" fmla="*/ 92534 w 2467574"/>
              <a:gd name="connsiteY0" fmla="*/ 370136 h 1480544"/>
              <a:gd name="connsiteX1" fmla="*/ 185068 w 2467574"/>
              <a:gd name="connsiteY1" fmla="*/ 277602 h 1480544"/>
              <a:gd name="connsiteX2" fmla="*/ 138801 w 2467574"/>
              <a:gd name="connsiteY2" fmla="*/ 231335 h 1480544"/>
              <a:gd name="connsiteX3" fmla="*/ 92534 w 2467574"/>
              <a:gd name="connsiteY3" fmla="*/ 277602 h 1480544"/>
              <a:gd name="connsiteX4" fmla="*/ 92534 w 2467574"/>
              <a:gd name="connsiteY4" fmla="*/ 370136 h 1480544"/>
              <a:gd name="connsiteX5" fmla="*/ 2375040 w 2467574"/>
              <a:gd name="connsiteY5" fmla="*/ 185068 h 1480544"/>
              <a:gd name="connsiteX6" fmla="*/ 2467574 w 2467574"/>
              <a:gd name="connsiteY6" fmla="*/ 92534 h 1480544"/>
              <a:gd name="connsiteX7" fmla="*/ 2375040 w 2467574"/>
              <a:gd name="connsiteY7" fmla="*/ 0 h 1480544"/>
              <a:gd name="connsiteX8" fmla="*/ 2282506 w 2467574"/>
              <a:gd name="connsiteY8" fmla="*/ 92534 h 1480544"/>
              <a:gd name="connsiteX9" fmla="*/ 2328773 w 2467574"/>
              <a:gd name="connsiteY9" fmla="*/ 138801 h 1480544"/>
              <a:gd name="connsiteX10" fmla="*/ 2375040 w 2467574"/>
              <a:gd name="connsiteY10" fmla="*/ 92534 h 1480544"/>
              <a:gd name="connsiteX11" fmla="*/ 2375040 w 2467574"/>
              <a:gd name="connsiteY11" fmla="*/ 185068 h 1480544"/>
              <a:gd name="connsiteX0" fmla="*/ 0 w 2467574"/>
              <a:gd name="connsiteY0" fmla="*/ 277602 h 1480544"/>
              <a:gd name="connsiteX1" fmla="*/ 92534 w 2467574"/>
              <a:gd name="connsiteY1" fmla="*/ 185068 h 1480544"/>
              <a:gd name="connsiteX2" fmla="*/ 2282506 w 2467574"/>
              <a:gd name="connsiteY2" fmla="*/ 185068 h 1480544"/>
              <a:gd name="connsiteX3" fmla="*/ 2282506 w 2467574"/>
              <a:gd name="connsiteY3" fmla="*/ 92534 h 1480544"/>
              <a:gd name="connsiteX4" fmla="*/ 2375040 w 2467574"/>
              <a:gd name="connsiteY4" fmla="*/ 0 h 1480544"/>
              <a:gd name="connsiteX5" fmla="*/ 2467574 w 2467574"/>
              <a:gd name="connsiteY5" fmla="*/ 92534 h 1480544"/>
              <a:gd name="connsiteX6" fmla="*/ 2467574 w 2467574"/>
              <a:gd name="connsiteY6" fmla="*/ 1202942 h 1480544"/>
              <a:gd name="connsiteX7" fmla="*/ 2375040 w 2467574"/>
              <a:gd name="connsiteY7" fmla="*/ 1295476 h 1480544"/>
              <a:gd name="connsiteX8" fmla="*/ 185068 w 2467574"/>
              <a:gd name="connsiteY8" fmla="*/ 1295476 h 1480544"/>
              <a:gd name="connsiteX9" fmla="*/ 185068 w 2467574"/>
              <a:gd name="connsiteY9" fmla="*/ 1388010 h 1480544"/>
              <a:gd name="connsiteX10" fmla="*/ 92534 w 2467574"/>
              <a:gd name="connsiteY10" fmla="*/ 1480544 h 1480544"/>
              <a:gd name="connsiteX11" fmla="*/ 0 w 2467574"/>
              <a:gd name="connsiteY11" fmla="*/ 1388010 h 1480544"/>
              <a:gd name="connsiteX12" fmla="*/ 0 w 2467574"/>
              <a:gd name="connsiteY12" fmla="*/ 277602 h 1480544"/>
              <a:gd name="connsiteX13" fmla="*/ 2282506 w 2467574"/>
              <a:gd name="connsiteY13" fmla="*/ 185068 h 1480544"/>
              <a:gd name="connsiteX14" fmla="*/ 2375040 w 2467574"/>
              <a:gd name="connsiteY14" fmla="*/ 185068 h 1480544"/>
              <a:gd name="connsiteX15" fmla="*/ 2467574 w 2467574"/>
              <a:gd name="connsiteY15" fmla="*/ 92534 h 1480544"/>
              <a:gd name="connsiteX16" fmla="*/ 2375040 w 2467574"/>
              <a:gd name="connsiteY16" fmla="*/ 185068 h 1480544"/>
              <a:gd name="connsiteX17" fmla="*/ 2375040 w 2467574"/>
              <a:gd name="connsiteY17" fmla="*/ 92534 h 1480544"/>
              <a:gd name="connsiteX18" fmla="*/ 2328773 w 2467574"/>
              <a:gd name="connsiteY18" fmla="*/ 138801 h 1480544"/>
              <a:gd name="connsiteX19" fmla="*/ 2282506 w 2467574"/>
              <a:gd name="connsiteY19" fmla="*/ 92534 h 1480544"/>
              <a:gd name="connsiteX20" fmla="*/ 92534 w 2467574"/>
              <a:gd name="connsiteY20" fmla="*/ 370136 h 1480544"/>
              <a:gd name="connsiteX21" fmla="*/ 92534 w 2467574"/>
              <a:gd name="connsiteY21" fmla="*/ 277602 h 1480544"/>
              <a:gd name="connsiteX22" fmla="*/ 138801 w 2467574"/>
              <a:gd name="connsiteY22" fmla="*/ 231335 h 1480544"/>
              <a:gd name="connsiteX23" fmla="*/ 185068 w 2467574"/>
              <a:gd name="connsiteY23" fmla="*/ 277602 h 1480544"/>
              <a:gd name="connsiteX24" fmla="*/ 92534 w 2467574"/>
              <a:gd name="connsiteY24" fmla="*/ 370136 h 1480544"/>
              <a:gd name="connsiteX25" fmla="*/ 0 w 2467574"/>
              <a:gd name="connsiteY25" fmla="*/ 277602 h 1480544"/>
              <a:gd name="connsiteX26" fmla="*/ 185068 w 2467574"/>
              <a:gd name="connsiteY26" fmla="*/ 277602 h 1480544"/>
              <a:gd name="connsiteX27" fmla="*/ 185068 w 2467574"/>
              <a:gd name="connsiteY27" fmla="*/ 1295476 h 148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67574" h="1480544" stroke="0" extrusionOk="0">
                <a:moveTo>
                  <a:pt x="2467574" y="92534"/>
                </a:moveTo>
                <a:cubicBezTo>
                  <a:pt x="2467574" y="143639"/>
                  <a:pt x="2426145" y="185068"/>
                  <a:pt x="2375040" y="185068"/>
                </a:cubicBezTo>
                <a:lnTo>
                  <a:pt x="2375040" y="92534"/>
                </a:lnTo>
                <a:cubicBezTo>
                  <a:pt x="2375040" y="118087"/>
                  <a:pt x="2354326" y="138801"/>
                  <a:pt x="2328773" y="138801"/>
                </a:cubicBezTo>
                <a:cubicBezTo>
                  <a:pt x="2303220" y="138801"/>
                  <a:pt x="2282506" y="118087"/>
                  <a:pt x="2282506" y="92534"/>
                </a:cubicBezTo>
                <a:lnTo>
                  <a:pt x="2282506" y="185068"/>
                </a:lnTo>
                <a:lnTo>
                  <a:pt x="92534" y="185068"/>
                </a:lnTo>
                <a:cubicBezTo>
                  <a:pt x="41429" y="185068"/>
                  <a:pt x="0" y="226497"/>
                  <a:pt x="0" y="277602"/>
                </a:cubicBezTo>
                <a:lnTo>
                  <a:pt x="0" y="1388010"/>
                </a:lnTo>
                <a:cubicBezTo>
                  <a:pt x="0" y="1439115"/>
                  <a:pt x="41429" y="1480544"/>
                  <a:pt x="92534" y="1480544"/>
                </a:cubicBezTo>
                <a:cubicBezTo>
                  <a:pt x="143639" y="1480544"/>
                  <a:pt x="185068" y="1439115"/>
                  <a:pt x="185068" y="1388010"/>
                </a:cubicBezTo>
                <a:lnTo>
                  <a:pt x="185068" y="1295476"/>
                </a:lnTo>
                <a:lnTo>
                  <a:pt x="2375040" y="1295476"/>
                </a:lnTo>
                <a:cubicBezTo>
                  <a:pt x="2426145" y="1295476"/>
                  <a:pt x="2467574" y="1254047"/>
                  <a:pt x="2467574" y="1202942"/>
                </a:cubicBezTo>
                <a:lnTo>
                  <a:pt x="2467574" y="92534"/>
                </a:lnTo>
                <a:close/>
                <a:moveTo>
                  <a:pt x="92534" y="370136"/>
                </a:moveTo>
                <a:cubicBezTo>
                  <a:pt x="143639" y="370136"/>
                  <a:pt x="185068" y="328707"/>
                  <a:pt x="185068" y="277602"/>
                </a:cubicBezTo>
                <a:cubicBezTo>
                  <a:pt x="185068" y="252049"/>
                  <a:pt x="164354" y="231335"/>
                  <a:pt x="138801" y="231335"/>
                </a:cubicBezTo>
                <a:cubicBezTo>
                  <a:pt x="113248" y="231335"/>
                  <a:pt x="92534" y="252049"/>
                  <a:pt x="92534" y="277602"/>
                </a:cubicBezTo>
                <a:lnTo>
                  <a:pt x="92534" y="370136"/>
                </a:lnTo>
                <a:close/>
              </a:path>
              <a:path w="2467574" h="1480544" fill="darkenLess" stroke="0" extrusionOk="0">
                <a:moveTo>
                  <a:pt x="92534" y="370136"/>
                </a:moveTo>
                <a:cubicBezTo>
                  <a:pt x="143639" y="370136"/>
                  <a:pt x="185068" y="328707"/>
                  <a:pt x="185068" y="277602"/>
                </a:cubicBezTo>
                <a:cubicBezTo>
                  <a:pt x="185068" y="252049"/>
                  <a:pt x="164354" y="231335"/>
                  <a:pt x="138801" y="231335"/>
                </a:cubicBezTo>
                <a:cubicBezTo>
                  <a:pt x="113248" y="231335"/>
                  <a:pt x="92534" y="252049"/>
                  <a:pt x="92534" y="277602"/>
                </a:cubicBezTo>
                <a:lnTo>
                  <a:pt x="92534" y="370136"/>
                </a:lnTo>
                <a:close/>
                <a:moveTo>
                  <a:pt x="2375040" y="185068"/>
                </a:moveTo>
                <a:cubicBezTo>
                  <a:pt x="2426145" y="185068"/>
                  <a:pt x="2467574" y="143639"/>
                  <a:pt x="2467574" y="92534"/>
                </a:cubicBezTo>
                <a:cubicBezTo>
                  <a:pt x="2467574" y="41429"/>
                  <a:pt x="2426145" y="0"/>
                  <a:pt x="2375040" y="0"/>
                </a:cubicBezTo>
                <a:cubicBezTo>
                  <a:pt x="2323935" y="0"/>
                  <a:pt x="2282506" y="41429"/>
                  <a:pt x="2282506" y="92534"/>
                </a:cubicBezTo>
                <a:cubicBezTo>
                  <a:pt x="2282506" y="118087"/>
                  <a:pt x="2303220" y="138801"/>
                  <a:pt x="2328773" y="138801"/>
                </a:cubicBezTo>
                <a:cubicBezTo>
                  <a:pt x="2354326" y="138801"/>
                  <a:pt x="2375040" y="118087"/>
                  <a:pt x="2375040" y="92534"/>
                </a:cubicBezTo>
                <a:lnTo>
                  <a:pt x="2375040" y="185068"/>
                </a:lnTo>
                <a:close/>
              </a:path>
              <a:path w="2467574" h="1480544" fill="none" extrusionOk="0">
                <a:moveTo>
                  <a:pt x="0" y="277602"/>
                </a:moveTo>
                <a:cubicBezTo>
                  <a:pt x="0" y="226497"/>
                  <a:pt x="41429" y="185068"/>
                  <a:pt x="92534" y="185068"/>
                </a:cubicBezTo>
                <a:lnTo>
                  <a:pt x="2282506" y="185068"/>
                </a:lnTo>
                <a:lnTo>
                  <a:pt x="2282506" y="92534"/>
                </a:lnTo>
                <a:cubicBezTo>
                  <a:pt x="2282506" y="41429"/>
                  <a:pt x="2323935" y="0"/>
                  <a:pt x="2375040" y="0"/>
                </a:cubicBezTo>
                <a:cubicBezTo>
                  <a:pt x="2426145" y="0"/>
                  <a:pt x="2467574" y="41429"/>
                  <a:pt x="2467574" y="92534"/>
                </a:cubicBezTo>
                <a:lnTo>
                  <a:pt x="2467574" y="1202942"/>
                </a:lnTo>
                <a:cubicBezTo>
                  <a:pt x="2467574" y="1254047"/>
                  <a:pt x="2426145" y="1295476"/>
                  <a:pt x="2375040" y="1295476"/>
                </a:cubicBezTo>
                <a:lnTo>
                  <a:pt x="185068" y="1295476"/>
                </a:lnTo>
                <a:lnTo>
                  <a:pt x="185068" y="1388010"/>
                </a:lnTo>
                <a:cubicBezTo>
                  <a:pt x="185068" y="1439115"/>
                  <a:pt x="143639" y="1480544"/>
                  <a:pt x="92534" y="1480544"/>
                </a:cubicBezTo>
                <a:cubicBezTo>
                  <a:pt x="41429" y="1480544"/>
                  <a:pt x="0" y="1439115"/>
                  <a:pt x="0" y="1388010"/>
                </a:cubicBezTo>
                <a:lnTo>
                  <a:pt x="0" y="277602"/>
                </a:lnTo>
                <a:close/>
                <a:moveTo>
                  <a:pt x="2282506" y="185068"/>
                </a:moveTo>
                <a:lnTo>
                  <a:pt x="2375040" y="185068"/>
                </a:lnTo>
                <a:cubicBezTo>
                  <a:pt x="2426145" y="185068"/>
                  <a:pt x="2467574" y="143639"/>
                  <a:pt x="2467574" y="92534"/>
                </a:cubicBezTo>
                <a:moveTo>
                  <a:pt x="2375040" y="185068"/>
                </a:moveTo>
                <a:lnTo>
                  <a:pt x="2375040" y="92534"/>
                </a:lnTo>
                <a:cubicBezTo>
                  <a:pt x="2375040" y="118087"/>
                  <a:pt x="2354326" y="138801"/>
                  <a:pt x="2328773" y="138801"/>
                </a:cubicBezTo>
                <a:cubicBezTo>
                  <a:pt x="2303220" y="138801"/>
                  <a:pt x="2282506" y="118087"/>
                  <a:pt x="2282506" y="92534"/>
                </a:cubicBezTo>
                <a:moveTo>
                  <a:pt x="92534" y="370136"/>
                </a:moveTo>
                <a:lnTo>
                  <a:pt x="92534" y="277602"/>
                </a:lnTo>
                <a:cubicBezTo>
                  <a:pt x="92534" y="252049"/>
                  <a:pt x="113248" y="231335"/>
                  <a:pt x="138801" y="231335"/>
                </a:cubicBezTo>
                <a:cubicBezTo>
                  <a:pt x="164354" y="231335"/>
                  <a:pt x="185068" y="252049"/>
                  <a:pt x="185068" y="277602"/>
                </a:cubicBezTo>
                <a:cubicBezTo>
                  <a:pt x="185068" y="328707"/>
                  <a:pt x="143639" y="370136"/>
                  <a:pt x="92534" y="370136"/>
                </a:cubicBezTo>
                <a:cubicBezTo>
                  <a:pt x="41429" y="370136"/>
                  <a:pt x="0" y="328707"/>
                  <a:pt x="0" y="277602"/>
                </a:cubicBezTo>
                <a:moveTo>
                  <a:pt x="185068" y="277602"/>
                </a:moveTo>
                <a:lnTo>
                  <a:pt x="185068" y="1295476"/>
                </a:lnTo>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81676" tIns="281676" rIns="212276" bIns="281676" numCol="1" spcCol="1270" anchor="ctr" anchorCtr="0">
            <a:noAutofit/>
          </a:bodyPr>
          <a:lstStyle/>
          <a:p>
            <a:pPr marL="0" marR="0" lvl="0" indent="0" algn="ctr" defTabSz="1666875" rtl="0" eaLnBrk="0" fontAlgn="base" latinLnBrk="0" hangingPunct="0">
              <a:lnSpc>
                <a:spcPct val="90000"/>
              </a:lnSpc>
              <a:spcBef>
                <a:spcPct val="0"/>
              </a:spcBef>
              <a:spcAft>
                <a:spcPct val="35000"/>
              </a:spcAft>
              <a:buClrTx/>
              <a:buSzTx/>
              <a:buFontTx/>
              <a:buNone/>
              <a:tabLst/>
              <a:defRPr/>
            </a:pPr>
            <a:r>
              <a:rPr kumimoji="0" lang="en-US" sz="3750" b="0" i="0" u="none" strike="noStrike" kern="1200" cap="none" spc="0" normalizeH="0" baseline="0" noProof="0" dirty="0">
                <a:ln>
                  <a:noFill/>
                </a:ln>
                <a:solidFill>
                  <a:prstClr val="white"/>
                </a:solidFill>
                <a:effectLst/>
                <a:uLnTx/>
                <a:uFillTx/>
                <a:latin typeface="Calibri"/>
                <a:ea typeface="+mn-ea"/>
                <a:cs typeface="+mn-cs"/>
              </a:rPr>
              <a:t>96.9% </a:t>
            </a:r>
          </a:p>
        </p:txBody>
      </p:sp>
      <p:sp>
        <p:nvSpPr>
          <p:cNvPr id="8" name="Freeform 7"/>
          <p:cNvSpPr/>
          <p:nvPr/>
        </p:nvSpPr>
        <p:spPr>
          <a:xfrm>
            <a:off x="6731435" y="1346866"/>
            <a:ext cx="2971800" cy="1318268"/>
          </a:xfrm>
          <a:custGeom>
            <a:avLst/>
            <a:gdLst>
              <a:gd name="connsiteX0" fmla="*/ 2467574 w 2467574"/>
              <a:gd name="connsiteY0" fmla="*/ 92534 h 1480544"/>
              <a:gd name="connsiteX1" fmla="*/ 2375040 w 2467574"/>
              <a:gd name="connsiteY1" fmla="*/ 185068 h 1480544"/>
              <a:gd name="connsiteX2" fmla="*/ 2375040 w 2467574"/>
              <a:gd name="connsiteY2" fmla="*/ 92534 h 1480544"/>
              <a:gd name="connsiteX3" fmla="*/ 2328773 w 2467574"/>
              <a:gd name="connsiteY3" fmla="*/ 138801 h 1480544"/>
              <a:gd name="connsiteX4" fmla="*/ 2282506 w 2467574"/>
              <a:gd name="connsiteY4" fmla="*/ 92534 h 1480544"/>
              <a:gd name="connsiteX5" fmla="*/ 2282506 w 2467574"/>
              <a:gd name="connsiteY5" fmla="*/ 185068 h 1480544"/>
              <a:gd name="connsiteX6" fmla="*/ 92534 w 2467574"/>
              <a:gd name="connsiteY6" fmla="*/ 185068 h 1480544"/>
              <a:gd name="connsiteX7" fmla="*/ 0 w 2467574"/>
              <a:gd name="connsiteY7" fmla="*/ 277602 h 1480544"/>
              <a:gd name="connsiteX8" fmla="*/ 0 w 2467574"/>
              <a:gd name="connsiteY8" fmla="*/ 1388010 h 1480544"/>
              <a:gd name="connsiteX9" fmla="*/ 92534 w 2467574"/>
              <a:gd name="connsiteY9" fmla="*/ 1480544 h 1480544"/>
              <a:gd name="connsiteX10" fmla="*/ 185068 w 2467574"/>
              <a:gd name="connsiteY10" fmla="*/ 1388010 h 1480544"/>
              <a:gd name="connsiteX11" fmla="*/ 185068 w 2467574"/>
              <a:gd name="connsiteY11" fmla="*/ 1295476 h 1480544"/>
              <a:gd name="connsiteX12" fmla="*/ 2375040 w 2467574"/>
              <a:gd name="connsiteY12" fmla="*/ 1295476 h 1480544"/>
              <a:gd name="connsiteX13" fmla="*/ 2467574 w 2467574"/>
              <a:gd name="connsiteY13" fmla="*/ 1202942 h 1480544"/>
              <a:gd name="connsiteX14" fmla="*/ 2467574 w 2467574"/>
              <a:gd name="connsiteY14" fmla="*/ 92534 h 1480544"/>
              <a:gd name="connsiteX15" fmla="*/ 92534 w 2467574"/>
              <a:gd name="connsiteY15" fmla="*/ 370136 h 1480544"/>
              <a:gd name="connsiteX16" fmla="*/ 185068 w 2467574"/>
              <a:gd name="connsiteY16" fmla="*/ 277602 h 1480544"/>
              <a:gd name="connsiteX17" fmla="*/ 138801 w 2467574"/>
              <a:gd name="connsiteY17" fmla="*/ 231335 h 1480544"/>
              <a:gd name="connsiteX18" fmla="*/ 92534 w 2467574"/>
              <a:gd name="connsiteY18" fmla="*/ 277602 h 1480544"/>
              <a:gd name="connsiteX19" fmla="*/ 92534 w 2467574"/>
              <a:gd name="connsiteY19" fmla="*/ 370136 h 1480544"/>
              <a:gd name="connsiteX0" fmla="*/ 92534 w 2467574"/>
              <a:gd name="connsiteY0" fmla="*/ 370136 h 1480544"/>
              <a:gd name="connsiteX1" fmla="*/ 185068 w 2467574"/>
              <a:gd name="connsiteY1" fmla="*/ 277602 h 1480544"/>
              <a:gd name="connsiteX2" fmla="*/ 138801 w 2467574"/>
              <a:gd name="connsiteY2" fmla="*/ 231335 h 1480544"/>
              <a:gd name="connsiteX3" fmla="*/ 92534 w 2467574"/>
              <a:gd name="connsiteY3" fmla="*/ 277602 h 1480544"/>
              <a:gd name="connsiteX4" fmla="*/ 92534 w 2467574"/>
              <a:gd name="connsiteY4" fmla="*/ 370136 h 1480544"/>
              <a:gd name="connsiteX5" fmla="*/ 2375040 w 2467574"/>
              <a:gd name="connsiteY5" fmla="*/ 185068 h 1480544"/>
              <a:gd name="connsiteX6" fmla="*/ 2467574 w 2467574"/>
              <a:gd name="connsiteY6" fmla="*/ 92534 h 1480544"/>
              <a:gd name="connsiteX7" fmla="*/ 2375040 w 2467574"/>
              <a:gd name="connsiteY7" fmla="*/ 0 h 1480544"/>
              <a:gd name="connsiteX8" fmla="*/ 2282506 w 2467574"/>
              <a:gd name="connsiteY8" fmla="*/ 92534 h 1480544"/>
              <a:gd name="connsiteX9" fmla="*/ 2328773 w 2467574"/>
              <a:gd name="connsiteY9" fmla="*/ 138801 h 1480544"/>
              <a:gd name="connsiteX10" fmla="*/ 2375040 w 2467574"/>
              <a:gd name="connsiteY10" fmla="*/ 92534 h 1480544"/>
              <a:gd name="connsiteX11" fmla="*/ 2375040 w 2467574"/>
              <a:gd name="connsiteY11" fmla="*/ 185068 h 1480544"/>
              <a:gd name="connsiteX0" fmla="*/ 0 w 2467574"/>
              <a:gd name="connsiteY0" fmla="*/ 277602 h 1480544"/>
              <a:gd name="connsiteX1" fmla="*/ 92534 w 2467574"/>
              <a:gd name="connsiteY1" fmla="*/ 185068 h 1480544"/>
              <a:gd name="connsiteX2" fmla="*/ 2282506 w 2467574"/>
              <a:gd name="connsiteY2" fmla="*/ 185068 h 1480544"/>
              <a:gd name="connsiteX3" fmla="*/ 2282506 w 2467574"/>
              <a:gd name="connsiteY3" fmla="*/ 92534 h 1480544"/>
              <a:gd name="connsiteX4" fmla="*/ 2375040 w 2467574"/>
              <a:gd name="connsiteY4" fmla="*/ 0 h 1480544"/>
              <a:gd name="connsiteX5" fmla="*/ 2467574 w 2467574"/>
              <a:gd name="connsiteY5" fmla="*/ 92534 h 1480544"/>
              <a:gd name="connsiteX6" fmla="*/ 2467574 w 2467574"/>
              <a:gd name="connsiteY6" fmla="*/ 1202942 h 1480544"/>
              <a:gd name="connsiteX7" fmla="*/ 2375040 w 2467574"/>
              <a:gd name="connsiteY7" fmla="*/ 1295476 h 1480544"/>
              <a:gd name="connsiteX8" fmla="*/ 185068 w 2467574"/>
              <a:gd name="connsiteY8" fmla="*/ 1295476 h 1480544"/>
              <a:gd name="connsiteX9" fmla="*/ 185068 w 2467574"/>
              <a:gd name="connsiteY9" fmla="*/ 1388010 h 1480544"/>
              <a:gd name="connsiteX10" fmla="*/ 92534 w 2467574"/>
              <a:gd name="connsiteY10" fmla="*/ 1480544 h 1480544"/>
              <a:gd name="connsiteX11" fmla="*/ 0 w 2467574"/>
              <a:gd name="connsiteY11" fmla="*/ 1388010 h 1480544"/>
              <a:gd name="connsiteX12" fmla="*/ 0 w 2467574"/>
              <a:gd name="connsiteY12" fmla="*/ 277602 h 1480544"/>
              <a:gd name="connsiteX13" fmla="*/ 2282506 w 2467574"/>
              <a:gd name="connsiteY13" fmla="*/ 185068 h 1480544"/>
              <a:gd name="connsiteX14" fmla="*/ 2375040 w 2467574"/>
              <a:gd name="connsiteY14" fmla="*/ 185068 h 1480544"/>
              <a:gd name="connsiteX15" fmla="*/ 2467574 w 2467574"/>
              <a:gd name="connsiteY15" fmla="*/ 92534 h 1480544"/>
              <a:gd name="connsiteX16" fmla="*/ 2375040 w 2467574"/>
              <a:gd name="connsiteY16" fmla="*/ 185068 h 1480544"/>
              <a:gd name="connsiteX17" fmla="*/ 2375040 w 2467574"/>
              <a:gd name="connsiteY17" fmla="*/ 92534 h 1480544"/>
              <a:gd name="connsiteX18" fmla="*/ 2328773 w 2467574"/>
              <a:gd name="connsiteY18" fmla="*/ 138801 h 1480544"/>
              <a:gd name="connsiteX19" fmla="*/ 2282506 w 2467574"/>
              <a:gd name="connsiteY19" fmla="*/ 92534 h 1480544"/>
              <a:gd name="connsiteX20" fmla="*/ 92534 w 2467574"/>
              <a:gd name="connsiteY20" fmla="*/ 370136 h 1480544"/>
              <a:gd name="connsiteX21" fmla="*/ 92534 w 2467574"/>
              <a:gd name="connsiteY21" fmla="*/ 277602 h 1480544"/>
              <a:gd name="connsiteX22" fmla="*/ 138801 w 2467574"/>
              <a:gd name="connsiteY22" fmla="*/ 231335 h 1480544"/>
              <a:gd name="connsiteX23" fmla="*/ 185068 w 2467574"/>
              <a:gd name="connsiteY23" fmla="*/ 277602 h 1480544"/>
              <a:gd name="connsiteX24" fmla="*/ 92534 w 2467574"/>
              <a:gd name="connsiteY24" fmla="*/ 370136 h 1480544"/>
              <a:gd name="connsiteX25" fmla="*/ 0 w 2467574"/>
              <a:gd name="connsiteY25" fmla="*/ 277602 h 1480544"/>
              <a:gd name="connsiteX26" fmla="*/ 185068 w 2467574"/>
              <a:gd name="connsiteY26" fmla="*/ 277602 h 1480544"/>
              <a:gd name="connsiteX27" fmla="*/ 185068 w 2467574"/>
              <a:gd name="connsiteY27" fmla="*/ 1295476 h 148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67574" h="1480544" stroke="0" extrusionOk="0">
                <a:moveTo>
                  <a:pt x="2467574" y="92534"/>
                </a:moveTo>
                <a:cubicBezTo>
                  <a:pt x="2467574" y="143639"/>
                  <a:pt x="2426145" y="185068"/>
                  <a:pt x="2375040" y="185068"/>
                </a:cubicBezTo>
                <a:lnTo>
                  <a:pt x="2375040" y="92534"/>
                </a:lnTo>
                <a:cubicBezTo>
                  <a:pt x="2375040" y="118087"/>
                  <a:pt x="2354326" y="138801"/>
                  <a:pt x="2328773" y="138801"/>
                </a:cubicBezTo>
                <a:cubicBezTo>
                  <a:pt x="2303220" y="138801"/>
                  <a:pt x="2282506" y="118087"/>
                  <a:pt x="2282506" y="92534"/>
                </a:cubicBezTo>
                <a:lnTo>
                  <a:pt x="2282506" y="185068"/>
                </a:lnTo>
                <a:lnTo>
                  <a:pt x="92534" y="185068"/>
                </a:lnTo>
                <a:cubicBezTo>
                  <a:pt x="41429" y="185068"/>
                  <a:pt x="0" y="226497"/>
                  <a:pt x="0" y="277602"/>
                </a:cubicBezTo>
                <a:lnTo>
                  <a:pt x="0" y="1388010"/>
                </a:lnTo>
                <a:cubicBezTo>
                  <a:pt x="0" y="1439115"/>
                  <a:pt x="41429" y="1480544"/>
                  <a:pt x="92534" y="1480544"/>
                </a:cubicBezTo>
                <a:cubicBezTo>
                  <a:pt x="143639" y="1480544"/>
                  <a:pt x="185068" y="1439115"/>
                  <a:pt x="185068" y="1388010"/>
                </a:cubicBezTo>
                <a:lnTo>
                  <a:pt x="185068" y="1295476"/>
                </a:lnTo>
                <a:lnTo>
                  <a:pt x="2375040" y="1295476"/>
                </a:lnTo>
                <a:cubicBezTo>
                  <a:pt x="2426145" y="1295476"/>
                  <a:pt x="2467574" y="1254047"/>
                  <a:pt x="2467574" y="1202942"/>
                </a:cubicBezTo>
                <a:lnTo>
                  <a:pt x="2467574" y="92534"/>
                </a:lnTo>
                <a:close/>
                <a:moveTo>
                  <a:pt x="92534" y="370136"/>
                </a:moveTo>
                <a:cubicBezTo>
                  <a:pt x="143639" y="370136"/>
                  <a:pt x="185068" y="328707"/>
                  <a:pt x="185068" y="277602"/>
                </a:cubicBezTo>
                <a:cubicBezTo>
                  <a:pt x="185068" y="252049"/>
                  <a:pt x="164354" y="231335"/>
                  <a:pt x="138801" y="231335"/>
                </a:cubicBezTo>
                <a:cubicBezTo>
                  <a:pt x="113248" y="231335"/>
                  <a:pt x="92534" y="252049"/>
                  <a:pt x="92534" y="277602"/>
                </a:cubicBezTo>
                <a:lnTo>
                  <a:pt x="92534" y="370136"/>
                </a:lnTo>
                <a:close/>
              </a:path>
              <a:path w="2467574" h="1480544" fill="darkenLess" stroke="0" extrusionOk="0">
                <a:moveTo>
                  <a:pt x="92534" y="370136"/>
                </a:moveTo>
                <a:cubicBezTo>
                  <a:pt x="143639" y="370136"/>
                  <a:pt x="185068" y="328707"/>
                  <a:pt x="185068" y="277602"/>
                </a:cubicBezTo>
                <a:cubicBezTo>
                  <a:pt x="185068" y="252049"/>
                  <a:pt x="164354" y="231335"/>
                  <a:pt x="138801" y="231335"/>
                </a:cubicBezTo>
                <a:cubicBezTo>
                  <a:pt x="113248" y="231335"/>
                  <a:pt x="92534" y="252049"/>
                  <a:pt x="92534" y="277602"/>
                </a:cubicBezTo>
                <a:lnTo>
                  <a:pt x="92534" y="370136"/>
                </a:lnTo>
                <a:close/>
                <a:moveTo>
                  <a:pt x="2375040" y="185068"/>
                </a:moveTo>
                <a:cubicBezTo>
                  <a:pt x="2426145" y="185068"/>
                  <a:pt x="2467574" y="143639"/>
                  <a:pt x="2467574" y="92534"/>
                </a:cubicBezTo>
                <a:cubicBezTo>
                  <a:pt x="2467574" y="41429"/>
                  <a:pt x="2426145" y="0"/>
                  <a:pt x="2375040" y="0"/>
                </a:cubicBezTo>
                <a:cubicBezTo>
                  <a:pt x="2323935" y="0"/>
                  <a:pt x="2282506" y="41429"/>
                  <a:pt x="2282506" y="92534"/>
                </a:cubicBezTo>
                <a:cubicBezTo>
                  <a:pt x="2282506" y="118087"/>
                  <a:pt x="2303220" y="138801"/>
                  <a:pt x="2328773" y="138801"/>
                </a:cubicBezTo>
                <a:cubicBezTo>
                  <a:pt x="2354326" y="138801"/>
                  <a:pt x="2375040" y="118087"/>
                  <a:pt x="2375040" y="92534"/>
                </a:cubicBezTo>
                <a:lnTo>
                  <a:pt x="2375040" y="185068"/>
                </a:lnTo>
                <a:close/>
              </a:path>
              <a:path w="2467574" h="1480544" fill="none" extrusionOk="0">
                <a:moveTo>
                  <a:pt x="0" y="277602"/>
                </a:moveTo>
                <a:cubicBezTo>
                  <a:pt x="0" y="226497"/>
                  <a:pt x="41429" y="185068"/>
                  <a:pt x="92534" y="185068"/>
                </a:cubicBezTo>
                <a:lnTo>
                  <a:pt x="2282506" y="185068"/>
                </a:lnTo>
                <a:lnTo>
                  <a:pt x="2282506" y="92534"/>
                </a:lnTo>
                <a:cubicBezTo>
                  <a:pt x="2282506" y="41429"/>
                  <a:pt x="2323935" y="0"/>
                  <a:pt x="2375040" y="0"/>
                </a:cubicBezTo>
                <a:cubicBezTo>
                  <a:pt x="2426145" y="0"/>
                  <a:pt x="2467574" y="41429"/>
                  <a:pt x="2467574" y="92534"/>
                </a:cubicBezTo>
                <a:lnTo>
                  <a:pt x="2467574" y="1202942"/>
                </a:lnTo>
                <a:cubicBezTo>
                  <a:pt x="2467574" y="1254047"/>
                  <a:pt x="2426145" y="1295476"/>
                  <a:pt x="2375040" y="1295476"/>
                </a:cubicBezTo>
                <a:lnTo>
                  <a:pt x="185068" y="1295476"/>
                </a:lnTo>
                <a:lnTo>
                  <a:pt x="185068" y="1388010"/>
                </a:lnTo>
                <a:cubicBezTo>
                  <a:pt x="185068" y="1439115"/>
                  <a:pt x="143639" y="1480544"/>
                  <a:pt x="92534" y="1480544"/>
                </a:cubicBezTo>
                <a:cubicBezTo>
                  <a:pt x="41429" y="1480544"/>
                  <a:pt x="0" y="1439115"/>
                  <a:pt x="0" y="1388010"/>
                </a:cubicBezTo>
                <a:lnTo>
                  <a:pt x="0" y="277602"/>
                </a:lnTo>
                <a:close/>
                <a:moveTo>
                  <a:pt x="2282506" y="185068"/>
                </a:moveTo>
                <a:lnTo>
                  <a:pt x="2375040" y="185068"/>
                </a:lnTo>
                <a:cubicBezTo>
                  <a:pt x="2426145" y="185068"/>
                  <a:pt x="2467574" y="143639"/>
                  <a:pt x="2467574" y="92534"/>
                </a:cubicBezTo>
                <a:moveTo>
                  <a:pt x="2375040" y="185068"/>
                </a:moveTo>
                <a:lnTo>
                  <a:pt x="2375040" y="92534"/>
                </a:lnTo>
                <a:cubicBezTo>
                  <a:pt x="2375040" y="118087"/>
                  <a:pt x="2354326" y="138801"/>
                  <a:pt x="2328773" y="138801"/>
                </a:cubicBezTo>
                <a:cubicBezTo>
                  <a:pt x="2303220" y="138801"/>
                  <a:pt x="2282506" y="118087"/>
                  <a:pt x="2282506" y="92534"/>
                </a:cubicBezTo>
                <a:moveTo>
                  <a:pt x="92534" y="370136"/>
                </a:moveTo>
                <a:lnTo>
                  <a:pt x="92534" y="277602"/>
                </a:lnTo>
                <a:cubicBezTo>
                  <a:pt x="92534" y="252049"/>
                  <a:pt x="113248" y="231335"/>
                  <a:pt x="138801" y="231335"/>
                </a:cubicBezTo>
                <a:cubicBezTo>
                  <a:pt x="164354" y="231335"/>
                  <a:pt x="185068" y="252049"/>
                  <a:pt x="185068" y="277602"/>
                </a:cubicBezTo>
                <a:cubicBezTo>
                  <a:pt x="185068" y="328707"/>
                  <a:pt x="143639" y="370136"/>
                  <a:pt x="92534" y="370136"/>
                </a:cubicBezTo>
                <a:cubicBezTo>
                  <a:pt x="41429" y="370136"/>
                  <a:pt x="0" y="328707"/>
                  <a:pt x="0" y="277602"/>
                </a:cubicBezTo>
                <a:moveTo>
                  <a:pt x="185068" y="277602"/>
                </a:moveTo>
                <a:lnTo>
                  <a:pt x="185068" y="1295476"/>
                </a:lnTo>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281676" tIns="281676" rIns="212276" bIns="281676" numCol="1" spcCol="1270" anchor="ctr" anchorCtr="0">
            <a:noAutofit/>
          </a:bodyPr>
          <a:lstStyle/>
          <a:p>
            <a:pPr marL="0" marR="0" lvl="0" indent="0" algn="ctr" defTabSz="1666875" rtl="0" eaLnBrk="0" fontAlgn="base" latinLnBrk="0" hangingPunct="0">
              <a:lnSpc>
                <a:spcPct val="90000"/>
              </a:lnSpc>
              <a:spcBef>
                <a:spcPct val="0"/>
              </a:spcBef>
              <a:spcAft>
                <a:spcPct val="35000"/>
              </a:spcAft>
              <a:buClrTx/>
              <a:buSzTx/>
              <a:buFontTx/>
              <a:buNone/>
              <a:tabLst/>
              <a:defRPr/>
            </a:pPr>
            <a:r>
              <a:rPr kumimoji="0" lang="en-US" sz="3750" b="0" i="0" u="none" strike="noStrike" kern="1200" cap="none" spc="0" normalizeH="0" baseline="0" noProof="0" dirty="0">
                <a:ln>
                  <a:noFill/>
                </a:ln>
                <a:solidFill>
                  <a:prstClr val="white"/>
                </a:solidFill>
                <a:effectLst/>
                <a:uLnTx/>
                <a:uFillTx/>
                <a:latin typeface="Calibri"/>
                <a:ea typeface="+mn-ea"/>
                <a:cs typeface="+mn-cs"/>
              </a:rPr>
              <a:t>4.88</a:t>
            </a:r>
          </a:p>
        </p:txBody>
      </p:sp>
      <p:sp>
        <p:nvSpPr>
          <p:cNvPr id="9" name="Rectangle 8"/>
          <p:cNvSpPr/>
          <p:nvPr/>
        </p:nvSpPr>
        <p:spPr>
          <a:xfrm>
            <a:off x="3239623" y="2665134"/>
            <a:ext cx="1725152" cy="40011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Service Level</a:t>
            </a:r>
          </a:p>
        </p:txBody>
      </p:sp>
      <p:sp>
        <p:nvSpPr>
          <p:cNvPr id="10" name="TextBox 9"/>
          <p:cNvSpPr txBox="1"/>
          <p:nvPr/>
        </p:nvSpPr>
        <p:spPr>
          <a:xfrm>
            <a:off x="7110777" y="2610928"/>
            <a:ext cx="2213115"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Inventory Turnover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Tree>
    <p:extLst>
      <p:ext uri="{BB962C8B-B14F-4D97-AF65-F5344CB8AC3E}">
        <p14:creationId xmlns:p14="http://schemas.microsoft.com/office/powerpoint/2010/main" val="70844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2"/>
          <p:cNvSpPr>
            <a:spLocks noGrp="1"/>
          </p:cNvSpPr>
          <p:nvPr>
            <p:ph type="title"/>
          </p:nvPr>
        </p:nvSpPr>
        <p:spPr/>
        <p:txBody>
          <a:bodyPr/>
          <a:lstStyle/>
          <a:p>
            <a:pPr eaLnBrk="1" hangingPunct="1"/>
            <a:r>
              <a:rPr lang="en-US" altLang="en-US" u="sng" dirty="0">
                <a:latin typeface="+mj-lt"/>
              </a:rPr>
              <a:t>Organization &amp; Systems</a:t>
            </a:r>
          </a:p>
        </p:txBody>
      </p:sp>
      <p:sp>
        <p:nvSpPr>
          <p:cNvPr id="7170" name="Content Placeholder 1"/>
          <p:cNvSpPr>
            <a:spLocks noGrp="1"/>
          </p:cNvSpPr>
          <p:nvPr>
            <p:ph idx="1"/>
          </p:nvPr>
        </p:nvSpPr>
        <p:spPr>
          <a:xfrm>
            <a:off x="592974" y="1201190"/>
            <a:ext cx="10972800" cy="4525963"/>
          </a:xfrm>
        </p:spPr>
        <p:txBody>
          <a:bodyPr/>
          <a:lstStyle/>
          <a:p>
            <a:pPr eaLnBrk="1" hangingPunct="1"/>
            <a:r>
              <a:rPr lang="en-US" altLang="en-US" dirty="0">
                <a:latin typeface="+mj-lt"/>
                <a:ea typeface="ヒラギノ角ゴ Pro W3"/>
              </a:rPr>
              <a:t>35 Replenishment Planners, 8 Demand Planners</a:t>
            </a:r>
          </a:p>
          <a:p>
            <a:pPr lvl="1" eaLnBrk="1" hangingPunct="1"/>
            <a:r>
              <a:rPr lang="en-US" altLang="en-US" sz="2400" dirty="0">
                <a:latin typeface="+mj-lt"/>
                <a:ea typeface="ヒラギノ角ゴ Pro W3"/>
              </a:rPr>
              <a:t>Approximately 2800 vendors, 120k SKUs, 1M DFUs</a:t>
            </a:r>
            <a:endParaRPr lang="en-US" altLang="en-US" sz="2400" dirty="0">
              <a:latin typeface="+mj-lt"/>
              <a:ea typeface="ヒラギノ角ゴ Pro W3"/>
              <a:cs typeface="Calibri"/>
            </a:endParaRPr>
          </a:p>
          <a:p>
            <a:pPr eaLnBrk="1" hangingPunct="1"/>
            <a:r>
              <a:rPr lang="en-US" altLang="en-US" dirty="0">
                <a:latin typeface="+mj-lt"/>
                <a:ea typeface="ヒラギノ角ゴ Pro W3"/>
              </a:rPr>
              <a:t>Systems</a:t>
            </a:r>
          </a:p>
          <a:p>
            <a:pPr lvl="1" eaLnBrk="1" hangingPunct="1"/>
            <a:r>
              <a:rPr lang="en-US" altLang="en-US" sz="2400" dirty="0">
                <a:latin typeface="+mj-lt"/>
                <a:ea typeface="ヒラギノ角ゴ Pro W3"/>
              </a:rPr>
              <a:t>ERP: SAP</a:t>
            </a:r>
            <a:endParaRPr lang="en-US" altLang="en-US" sz="2400" dirty="0">
              <a:latin typeface="+mj-lt"/>
              <a:ea typeface="ヒラギノ角ゴ Pro W3"/>
              <a:cs typeface="Calibri"/>
            </a:endParaRPr>
          </a:p>
          <a:p>
            <a:pPr lvl="1" eaLnBrk="1" hangingPunct="1"/>
            <a:r>
              <a:rPr lang="en-US" altLang="en-US" sz="2400" dirty="0">
                <a:latin typeface="+mj-lt"/>
                <a:ea typeface="ヒラギノ角ゴ Pro W3"/>
              </a:rPr>
              <a:t>Demand Planning: JDA Demand</a:t>
            </a:r>
            <a:endParaRPr lang="en-US" altLang="en-US" sz="2400" dirty="0">
              <a:latin typeface="+mj-lt"/>
              <a:ea typeface="ヒラギノ角ゴ Pro W3"/>
              <a:cs typeface="Calibri"/>
            </a:endParaRPr>
          </a:p>
          <a:p>
            <a:pPr lvl="1" eaLnBrk="1" hangingPunct="1"/>
            <a:r>
              <a:rPr lang="en-US" altLang="en-US" sz="2400" dirty="0">
                <a:latin typeface="+mj-lt"/>
                <a:ea typeface="ヒラギノ角ゴ Pro W3"/>
              </a:rPr>
              <a:t>Import replenishment: JDA Fulfillment</a:t>
            </a:r>
            <a:endParaRPr lang="en-US" altLang="en-US" sz="2400" dirty="0">
              <a:latin typeface="+mj-lt"/>
              <a:ea typeface="ヒラギノ角ゴ Pro W3"/>
              <a:cs typeface="Calibri"/>
            </a:endParaRPr>
          </a:p>
          <a:p>
            <a:pPr lvl="1" eaLnBrk="1" hangingPunct="1"/>
            <a:r>
              <a:rPr lang="en-US" altLang="en-US" sz="2400" dirty="0">
                <a:latin typeface="+mj-lt"/>
                <a:ea typeface="ヒラギノ角ゴ Pro W3"/>
              </a:rPr>
              <a:t>Domestic replenishment: JDA E3/AWR (</a:t>
            </a:r>
            <a:r>
              <a:rPr lang="en-US" altLang="en-US" dirty="0">
                <a:latin typeface="+mj-lt"/>
                <a:ea typeface="ヒラギノ角ゴ Pro W3"/>
              </a:rPr>
              <a:t>Migrating to JDA Fulfillment)</a:t>
            </a:r>
          </a:p>
          <a:p>
            <a:pPr marL="0" indent="0" algn="ctr" eaLnBrk="1" hangingPunct="1">
              <a:buNone/>
            </a:pPr>
            <a:endParaRPr lang="en-US" altLang="en-US" sz="1600" b="1" dirty="0">
              <a:solidFill>
                <a:srgbClr val="FF0000"/>
              </a:solidFill>
              <a:latin typeface="+mj-lt"/>
              <a:ea typeface="ヒラギノ角ゴ Pro W3"/>
            </a:endParaRPr>
          </a:p>
          <a:p>
            <a:pPr marL="0" indent="0" algn="ctr" eaLnBrk="1" hangingPunct="1">
              <a:buNone/>
            </a:pPr>
            <a:r>
              <a:rPr lang="en-US" altLang="en-US" b="1" dirty="0">
                <a:solidFill>
                  <a:srgbClr val="FF0000"/>
                </a:solidFill>
                <a:latin typeface="+mj-lt"/>
                <a:ea typeface="ヒラギノ角ゴ Pro W3"/>
              </a:rPr>
              <a:t>#1 priority is service to our retailers!</a:t>
            </a:r>
          </a:p>
          <a:p>
            <a:pPr eaLnBrk="1" hangingPunct="1"/>
            <a:endParaRPr lang="en-US" altLang="en-US" dirty="0">
              <a:latin typeface="+mj-lt"/>
            </a:endParaRPr>
          </a:p>
        </p:txBody>
      </p:sp>
    </p:spTree>
    <p:extLst>
      <p:ext uri="{BB962C8B-B14F-4D97-AF65-F5344CB8AC3E}">
        <p14:creationId xmlns:p14="http://schemas.microsoft.com/office/powerpoint/2010/main" val="1834159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Demand Planning Overview</a:t>
            </a:r>
          </a:p>
        </p:txBody>
      </p:sp>
      <p:sp>
        <p:nvSpPr>
          <p:cNvPr id="3" name="Content Placeholder 2"/>
          <p:cNvSpPr>
            <a:spLocks noGrp="1"/>
          </p:cNvSpPr>
          <p:nvPr>
            <p:ph idx="1"/>
          </p:nvPr>
        </p:nvSpPr>
        <p:spPr>
          <a:xfrm>
            <a:off x="609600" y="1118380"/>
            <a:ext cx="10972800" cy="4525963"/>
          </a:xfrm>
        </p:spPr>
        <p:txBody>
          <a:bodyPr/>
          <a:lstStyle/>
          <a:p>
            <a:r>
              <a:rPr lang="en-US" dirty="0">
                <a:ea typeface="ヒラギノ角ゴ Pro W3"/>
              </a:rPr>
              <a:t>1M forecasts managed by 8 demand planners</a:t>
            </a:r>
          </a:p>
          <a:p>
            <a:pPr lvl="1"/>
            <a:r>
              <a:rPr lang="en-US" sz="2400" dirty="0"/>
              <a:t>Forecasting is done at the item-RSC (i.e. warehouse) level</a:t>
            </a:r>
          </a:p>
          <a:p>
            <a:pPr lvl="1"/>
            <a:r>
              <a:rPr lang="en-US" sz="2400" dirty="0"/>
              <a:t>Planners are aligned with merchant departments</a:t>
            </a:r>
          </a:p>
          <a:p>
            <a:r>
              <a:rPr lang="en-US" dirty="0">
                <a:ea typeface="ヒラギノ角ゴ Pro W3"/>
              </a:rPr>
              <a:t>Weekly wholesale demand forecasts</a:t>
            </a:r>
            <a:endParaRPr lang="en-US" sz="2400" dirty="0">
              <a:ea typeface="ヒラギノ角ゴ Pro W3"/>
            </a:endParaRPr>
          </a:p>
          <a:p>
            <a:pPr lvl="1"/>
            <a:r>
              <a:rPr lang="en-US" sz="2400" dirty="0">
                <a:ea typeface="ヒラギノ角ゴ Pro W3"/>
                <a:cs typeface="Calibri"/>
              </a:rPr>
              <a:t>Drop ship, and non-stock item demand is not included.</a:t>
            </a:r>
          </a:p>
          <a:p>
            <a:pPr lvl="1"/>
            <a:r>
              <a:rPr lang="en-US" sz="2400" dirty="0">
                <a:ea typeface="ヒラギノ角ゴ Pro W3"/>
                <a:cs typeface="Calibri"/>
              </a:rPr>
              <a:t>Promotional bulletins are included, show bulletins are not.</a:t>
            </a:r>
          </a:p>
          <a:p>
            <a:pPr lvl="1"/>
            <a:r>
              <a:rPr lang="en-US" sz="2400" dirty="0">
                <a:ea typeface="ヒラギノ角ゴ Pro W3"/>
              </a:rPr>
              <a:t>Promotional planning is handled separately by replenishment teams</a:t>
            </a:r>
          </a:p>
          <a:p>
            <a:r>
              <a:rPr lang="en-US" dirty="0">
                <a:ea typeface="ヒラギノ角ゴ Pro W3"/>
              </a:rPr>
              <a:t>Several forecasting algorithms available</a:t>
            </a:r>
          </a:p>
          <a:p>
            <a:pPr lvl="1"/>
            <a:r>
              <a:rPr lang="en-US" sz="2400" dirty="0">
                <a:ea typeface="ヒラギノ角ゴ Pro W3"/>
              </a:rPr>
              <a:t>Algorithms take into account trend and seasonality</a:t>
            </a:r>
          </a:p>
          <a:p>
            <a:pPr lvl="1"/>
            <a:r>
              <a:rPr lang="en-US" sz="2400" dirty="0">
                <a:ea typeface="ヒラギノ角ゴ Pro W3"/>
                <a:cs typeface="Calibri"/>
              </a:rPr>
              <a:t>Use up to three years of history.</a:t>
            </a:r>
          </a:p>
        </p:txBody>
      </p:sp>
    </p:spTree>
    <p:extLst>
      <p:ext uri="{BB962C8B-B14F-4D97-AF65-F5344CB8AC3E}">
        <p14:creationId xmlns:p14="http://schemas.microsoft.com/office/powerpoint/2010/main" val="2639253661"/>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p:txBody>
          <a:bodyPr/>
          <a:lstStyle/>
          <a:p>
            <a:r>
              <a:rPr lang="en-US" altLang="en-US" u="sng" dirty="0"/>
              <a:t>Promotional Forecasting</a:t>
            </a:r>
          </a:p>
        </p:txBody>
      </p:sp>
      <p:sp>
        <p:nvSpPr>
          <p:cNvPr id="16386" name="Content Placeholder 1"/>
          <p:cNvSpPr>
            <a:spLocks noGrp="1"/>
          </p:cNvSpPr>
          <p:nvPr>
            <p:ph idx="1"/>
          </p:nvPr>
        </p:nvSpPr>
        <p:spPr>
          <a:xfrm>
            <a:off x="609600" y="1600202"/>
            <a:ext cx="6821978" cy="2556162"/>
          </a:xfrm>
        </p:spPr>
        <p:txBody>
          <a:bodyPr/>
          <a:lstStyle/>
          <a:p>
            <a:r>
              <a:rPr lang="en-US" altLang="en-US" dirty="0"/>
              <a:t>Advertising Cycle</a:t>
            </a:r>
          </a:p>
          <a:p>
            <a:pPr lvl="1">
              <a:buFont typeface="Courier New" panose="02070309020205020404" pitchFamily="49" charset="0"/>
              <a:buChar char="o"/>
            </a:pPr>
            <a:r>
              <a:rPr lang="en-US" altLang="en-US" sz="2400" dirty="0"/>
              <a:t>Plan inventory 5 months in advance</a:t>
            </a:r>
          </a:p>
          <a:p>
            <a:pPr lvl="1">
              <a:buFont typeface="Courier New" panose="02070309020205020404" pitchFamily="49" charset="0"/>
              <a:buChar char="o"/>
            </a:pPr>
            <a:r>
              <a:rPr lang="en-US" altLang="en-US" sz="2400" dirty="0"/>
              <a:t>97.7% promo service level goal/attained</a:t>
            </a:r>
          </a:p>
          <a:p>
            <a:pPr lvl="1">
              <a:buFont typeface="Courier New" panose="02070309020205020404" pitchFamily="49" charset="0"/>
              <a:buChar char="o"/>
            </a:pPr>
            <a:r>
              <a:rPr lang="en-US" altLang="en-US" sz="2400" dirty="0"/>
              <a:t>Post promotional review process and course corrections</a:t>
            </a:r>
          </a:p>
        </p:txBody>
      </p:sp>
      <p:pic>
        <p:nvPicPr>
          <p:cNvPr id="1638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4458" y="1322387"/>
            <a:ext cx="3967942" cy="385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1"/>
          <p:cNvSpPr txBox="1">
            <a:spLocks/>
          </p:cNvSpPr>
          <p:nvPr/>
        </p:nvSpPr>
        <p:spPr bwMode="auto">
          <a:xfrm>
            <a:off x="609600" y="4159828"/>
            <a:ext cx="7747289" cy="1485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5" tIns="34278" rIns="68555" bIns="34278" numCol="1" anchor="t" anchorCtr="0" compatLnSpc="1">
            <a:prstTxWarp prst="textNoShape">
              <a:avLst/>
            </a:prstTxWarp>
          </a:bodyPr>
          <a:lstStyle>
            <a:lvl1pPr marL="176213" indent="-176213" algn="l" rtl="0" eaLnBrk="0" fontAlgn="base" hangingPunct="0">
              <a:spcBef>
                <a:spcPct val="20000"/>
              </a:spcBef>
              <a:spcAft>
                <a:spcPct val="0"/>
              </a:spcAft>
              <a:buChar char="•"/>
              <a:defRPr sz="2800">
                <a:solidFill>
                  <a:srgbClr val="28287A"/>
                </a:solidFill>
                <a:latin typeface="+mn-lt"/>
                <a:ea typeface="+mn-ea"/>
                <a:cs typeface="+mn-cs"/>
              </a:defRPr>
            </a:lvl1pPr>
            <a:lvl2pPr marL="573088" indent="-231775" algn="l" rtl="0" eaLnBrk="0" fontAlgn="base" hangingPunct="0">
              <a:spcBef>
                <a:spcPct val="20000"/>
              </a:spcBef>
              <a:spcAft>
                <a:spcPct val="0"/>
              </a:spcAft>
              <a:buChar char="–"/>
              <a:defRPr sz="2400">
                <a:solidFill>
                  <a:schemeClr val="tx1"/>
                </a:solidFill>
                <a:latin typeface="+mn-lt"/>
              </a:defRPr>
            </a:lvl2pPr>
            <a:lvl3pPr marL="969963" indent="-231775" algn="l" rtl="0" eaLnBrk="0" fontAlgn="base" hangingPunct="0">
              <a:spcBef>
                <a:spcPct val="20000"/>
              </a:spcBef>
              <a:spcAft>
                <a:spcPct val="0"/>
              </a:spcAft>
              <a:buChar char="•"/>
              <a:defRPr sz="2400">
                <a:solidFill>
                  <a:schemeClr val="tx1"/>
                </a:solidFill>
                <a:latin typeface="+mn-lt"/>
              </a:defRPr>
            </a:lvl3pPr>
            <a:lvl4pPr marL="1376363" indent="-230188" algn="l" rtl="0" eaLnBrk="0" fontAlgn="base" hangingPunct="0">
              <a:spcBef>
                <a:spcPct val="20000"/>
              </a:spcBef>
              <a:spcAft>
                <a:spcPct val="0"/>
              </a:spcAft>
              <a:buChar char="–"/>
              <a:defRPr sz="2400">
                <a:solidFill>
                  <a:schemeClr val="tx1"/>
                </a:solidFill>
                <a:latin typeface="+mn-lt"/>
              </a:defRPr>
            </a:lvl4pPr>
            <a:lvl5pPr marL="1828800" indent="-285750" algn="l" rtl="0" eaLnBrk="0" fontAlgn="base" hangingPunct="0">
              <a:spcBef>
                <a:spcPct val="20000"/>
              </a:spcBef>
              <a:spcAft>
                <a:spcPct val="0"/>
              </a:spcAft>
              <a:buChar char="»"/>
              <a:defRPr sz="2400">
                <a:solidFill>
                  <a:schemeClr val="tx1"/>
                </a:solidFill>
                <a:latin typeface="+mn-lt"/>
              </a:defRPr>
            </a:lvl5pPr>
            <a:lvl6pPr marL="2286000" indent="-285750" algn="l" rtl="0" eaLnBrk="1" fontAlgn="base" hangingPunct="1">
              <a:spcBef>
                <a:spcPct val="20000"/>
              </a:spcBef>
              <a:spcAft>
                <a:spcPct val="0"/>
              </a:spcAft>
              <a:buChar char="»"/>
              <a:defRPr sz="1200">
                <a:solidFill>
                  <a:schemeClr val="tx1"/>
                </a:solidFill>
                <a:latin typeface="+mn-lt"/>
              </a:defRPr>
            </a:lvl6pPr>
            <a:lvl7pPr marL="2743200" indent="-285750" algn="l" rtl="0" eaLnBrk="1" fontAlgn="base" hangingPunct="1">
              <a:spcBef>
                <a:spcPct val="20000"/>
              </a:spcBef>
              <a:spcAft>
                <a:spcPct val="0"/>
              </a:spcAft>
              <a:buChar char="»"/>
              <a:defRPr sz="1200">
                <a:solidFill>
                  <a:schemeClr val="tx1"/>
                </a:solidFill>
                <a:latin typeface="+mn-lt"/>
              </a:defRPr>
            </a:lvl7pPr>
            <a:lvl8pPr marL="3200400" indent="-285750" algn="l" rtl="0" eaLnBrk="1" fontAlgn="base" hangingPunct="1">
              <a:spcBef>
                <a:spcPct val="20000"/>
              </a:spcBef>
              <a:spcAft>
                <a:spcPct val="0"/>
              </a:spcAft>
              <a:buChar char="»"/>
              <a:defRPr sz="1200">
                <a:solidFill>
                  <a:schemeClr val="tx1"/>
                </a:solidFill>
                <a:latin typeface="+mn-lt"/>
              </a:defRPr>
            </a:lvl8pPr>
            <a:lvl9pPr marL="3657600" indent="-285750" algn="l" rtl="0" eaLnBrk="1" fontAlgn="base" hangingPunct="1">
              <a:spcBef>
                <a:spcPct val="20000"/>
              </a:spcBef>
              <a:spcAft>
                <a:spcPct val="0"/>
              </a:spcAft>
              <a:buChar char="»"/>
              <a:defRPr sz="12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3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Promotional Planning – Future:</a:t>
            </a:r>
          </a:p>
          <a:p>
            <a:pPr marL="573088" marR="0" lvl="1" indent="-231775" algn="l" defTabSz="914400" rtl="0" eaLnBrk="0" fontAlgn="base" latinLnBrk="0" hangingPunct="0">
              <a:lnSpc>
                <a:spcPct val="100000"/>
              </a:lnSpc>
              <a:spcBef>
                <a:spcPct val="20000"/>
              </a:spcBef>
              <a:spcAft>
                <a:spcPct val="0"/>
              </a:spcAft>
              <a:buClrTx/>
              <a:buSzTx/>
              <a:buFont typeface="Courier New" panose="02070309020205020404" pitchFamily="49" charset="0"/>
              <a:buChar char="o"/>
              <a:tabLst/>
              <a:defRPr/>
            </a:pPr>
            <a:r>
              <a:rPr kumimoji="0" lang="en-US" altLang="en-US" sz="2400" b="0" i="0" u="none" strike="noStrike" kern="0" cap="none" spc="0" normalizeH="0" baseline="0" noProof="0" dirty="0">
                <a:ln>
                  <a:noFill/>
                </a:ln>
                <a:solidFill>
                  <a:prstClr val="black"/>
                </a:solidFill>
                <a:effectLst/>
                <a:uLnTx/>
                <a:uFillTx/>
                <a:latin typeface="Arial"/>
                <a:ea typeface="ヒラギノ角ゴ Pro W3" pitchFamily="125" charset="-128"/>
                <a:cs typeface="+mn-cs"/>
              </a:rPr>
              <a:t>Retail Inventory Visibility</a:t>
            </a:r>
          </a:p>
          <a:p>
            <a:pPr marL="573088" marR="0" lvl="1" indent="-231775" algn="l" defTabSz="914400" rtl="0" eaLnBrk="0" fontAlgn="base" latinLnBrk="0" hangingPunct="0">
              <a:lnSpc>
                <a:spcPct val="100000"/>
              </a:lnSpc>
              <a:spcBef>
                <a:spcPct val="20000"/>
              </a:spcBef>
              <a:spcAft>
                <a:spcPct val="0"/>
              </a:spcAft>
              <a:buClrTx/>
              <a:buSzTx/>
              <a:buFont typeface="Courier New" panose="02070309020205020404" pitchFamily="49" charset="0"/>
              <a:buChar char="o"/>
              <a:tabLst/>
              <a:defRPr/>
            </a:pPr>
            <a:r>
              <a:rPr kumimoji="0" lang="en-US" altLang="en-US" sz="2400" b="0" i="0" u="none" strike="noStrike" kern="0" cap="none" spc="0" normalizeH="0" baseline="0" noProof="0" dirty="0">
                <a:ln>
                  <a:noFill/>
                </a:ln>
                <a:solidFill>
                  <a:prstClr val="black"/>
                </a:solidFill>
                <a:effectLst/>
                <a:uLnTx/>
                <a:uFillTx/>
                <a:latin typeface="Arial"/>
                <a:ea typeface="ヒラギノ角ゴ Pro W3" pitchFamily="125" charset="-128"/>
                <a:cs typeface="+mn-cs"/>
              </a:rPr>
              <a:t>Deep dive on causal factors that influence demand</a:t>
            </a:r>
          </a:p>
          <a:p>
            <a:pPr marL="176213" marR="0" lvl="0" indent="-176213" algn="l" defTabSz="914400" rtl="0" eaLnBrk="0" fontAlgn="base" latinLnBrk="0" hangingPunct="0">
              <a:lnSpc>
                <a:spcPct val="100000"/>
              </a:lnSpc>
              <a:spcBef>
                <a:spcPct val="20000"/>
              </a:spcBef>
              <a:spcAft>
                <a:spcPct val="0"/>
              </a:spcAft>
              <a:buClrTx/>
              <a:buSzTx/>
              <a:buFontTx/>
              <a:buChar char="•"/>
              <a:tabLst/>
              <a:defRPr/>
            </a:pPr>
            <a:endParaRPr kumimoji="0" lang="en-US" altLang="en-US" sz="3200" b="0" i="0" u="none" strike="noStrike" kern="0" cap="none" spc="0" normalizeH="0" baseline="0" noProof="0" dirty="0">
              <a:ln>
                <a:noFill/>
              </a:ln>
              <a:solidFill>
                <a:srgbClr val="28287A"/>
              </a:solidFill>
              <a:effectLst/>
              <a:uLnTx/>
              <a:uFillTx/>
              <a:latin typeface="Arial"/>
              <a:ea typeface="+mn-ea"/>
              <a:cs typeface="+mn-cs"/>
            </a:endParaRPr>
          </a:p>
        </p:txBody>
      </p:sp>
    </p:spTree>
    <p:extLst>
      <p:ext uri="{BB962C8B-B14F-4D97-AF65-F5344CB8AC3E}">
        <p14:creationId xmlns:p14="http://schemas.microsoft.com/office/powerpoint/2010/main" val="27155424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u="sng" dirty="0">
                <a:latin typeface="+mj-lt"/>
              </a:rPr>
              <a:t>Ace Replenishment Approach</a:t>
            </a:r>
          </a:p>
        </p:txBody>
      </p:sp>
      <p:sp>
        <p:nvSpPr>
          <p:cNvPr id="9219" name="Content Placeholder 2"/>
          <p:cNvSpPr>
            <a:spLocks noGrp="1"/>
          </p:cNvSpPr>
          <p:nvPr>
            <p:ph idx="1"/>
          </p:nvPr>
        </p:nvSpPr>
        <p:spPr>
          <a:xfrm>
            <a:off x="576349" y="1101755"/>
            <a:ext cx="10972800" cy="5066289"/>
          </a:xfrm>
        </p:spPr>
        <p:txBody>
          <a:bodyPr/>
          <a:lstStyle/>
          <a:p>
            <a:r>
              <a:rPr lang="en-US" altLang="en-US" dirty="0">
                <a:latin typeface="+mj-lt"/>
                <a:cs typeface="Arial"/>
              </a:rPr>
              <a:t>Forecast is the base for all items/categories.</a:t>
            </a:r>
          </a:p>
          <a:p>
            <a:r>
              <a:rPr lang="en-US" altLang="en-US" dirty="0">
                <a:latin typeface="+mj-lt"/>
                <a:cs typeface="Arial"/>
              </a:rPr>
              <a:t>Basic Items</a:t>
            </a:r>
          </a:p>
          <a:p>
            <a:pPr lvl="1"/>
            <a:r>
              <a:rPr lang="en-US" altLang="en-US" sz="2400" dirty="0">
                <a:latin typeface="+mj-lt"/>
                <a:cs typeface="Arial"/>
              </a:rPr>
              <a:t>Order point - Lead time + Safety stock</a:t>
            </a:r>
          </a:p>
          <a:p>
            <a:pPr lvl="1"/>
            <a:r>
              <a:rPr lang="en-US" altLang="en-US" sz="2400" dirty="0">
                <a:latin typeface="+mj-lt"/>
                <a:cs typeface="Arial"/>
              </a:rPr>
              <a:t>EOQ - Balance cost of purchasing with cost of carrying inventory.</a:t>
            </a:r>
          </a:p>
          <a:p>
            <a:r>
              <a:rPr lang="en-US" altLang="en-US" dirty="0">
                <a:latin typeface="+mj-lt"/>
                <a:cs typeface="Arial"/>
              </a:rPr>
              <a:t>Seasonal Items</a:t>
            </a:r>
          </a:p>
          <a:p>
            <a:pPr lvl="1"/>
            <a:r>
              <a:rPr lang="en-US" altLang="en-US" sz="2400" dirty="0">
                <a:latin typeface="+mj-lt"/>
                <a:cs typeface="Arial"/>
              </a:rPr>
              <a:t>Seasonal S&amp;OP Planning.  </a:t>
            </a:r>
            <a:r>
              <a:rPr lang="en-US" altLang="en-US" sz="2400" b="1" i="1" dirty="0">
                <a:solidFill>
                  <a:srgbClr val="FF0000"/>
                </a:solidFill>
                <a:latin typeface="+mj-lt"/>
                <a:cs typeface="Arial"/>
              </a:rPr>
              <a:t>Always plan for a strong season!</a:t>
            </a:r>
          </a:p>
          <a:p>
            <a:pPr lvl="1"/>
            <a:r>
              <a:rPr lang="en-US" altLang="en-US" sz="2400" dirty="0">
                <a:latin typeface="+mj-lt"/>
                <a:cs typeface="Arial"/>
              </a:rPr>
              <a:t>Adjust during season based on weather.</a:t>
            </a:r>
          </a:p>
          <a:p>
            <a:r>
              <a:rPr lang="en-US" altLang="en-US" dirty="0">
                <a:latin typeface="+mj-lt"/>
                <a:cs typeface="Arial"/>
              </a:rPr>
              <a:t>Promotional Items</a:t>
            </a:r>
          </a:p>
          <a:p>
            <a:pPr lvl="1"/>
            <a:r>
              <a:rPr lang="en-US" altLang="en-US" sz="2400" dirty="0">
                <a:latin typeface="+mj-lt"/>
                <a:cs typeface="Arial"/>
              </a:rPr>
              <a:t>Forecasted separately and layered into plan.</a:t>
            </a:r>
          </a:p>
          <a:p>
            <a:pPr lvl="1"/>
            <a:endParaRPr lang="en-US" altLang="en-US" sz="1800" dirty="0">
              <a:latin typeface="+mj-lt"/>
            </a:endParaRPr>
          </a:p>
          <a:p>
            <a:pPr marL="457200" lvl="1" indent="0">
              <a:buNone/>
            </a:pPr>
            <a:endParaRPr lang="en-US" altLang="en-US" sz="1400" dirty="0">
              <a:latin typeface="+mj-lt"/>
            </a:endParaRPr>
          </a:p>
        </p:txBody>
      </p:sp>
    </p:spTree>
    <p:extLst>
      <p:ext uri="{BB962C8B-B14F-4D97-AF65-F5344CB8AC3E}">
        <p14:creationId xmlns:p14="http://schemas.microsoft.com/office/powerpoint/2010/main" val="37614450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u="sng" dirty="0">
                <a:latin typeface="+mj-lt"/>
              </a:rPr>
              <a:t>Safety Stock and Order Cycle</a:t>
            </a:r>
          </a:p>
        </p:txBody>
      </p:sp>
      <p:sp>
        <p:nvSpPr>
          <p:cNvPr id="9219" name="Content Placeholder 2"/>
          <p:cNvSpPr>
            <a:spLocks noGrp="1"/>
          </p:cNvSpPr>
          <p:nvPr>
            <p:ph idx="1"/>
          </p:nvPr>
        </p:nvSpPr>
        <p:spPr>
          <a:xfrm>
            <a:off x="509848" y="968750"/>
            <a:ext cx="11393978" cy="4916660"/>
          </a:xfrm>
        </p:spPr>
        <p:txBody>
          <a:bodyPr/>
          <a:lstStyle/>
          <a:p>
            <a:r>
              <a:rPr lang="en-US" altLang="en-US" dirty="0">
                <a:latin typeface="+mj-lt"/>
                <a:ea typeface="ヒラギノ角ゴ Pro W3"/>
                <a:cs typeface="Arial"/>
              </a:rPr>
              <a:t>Safety stock is set using statistical methodology</a:t>
            </a:r>
          </a:p>
          <a:p>
            <a:pPr lvl="1"/>
            <a:r>
              <a:rPr lang="en-US" altLang="en-US" sz="2400" dirty="0">
                <a:latin typeface="+mj-lt"/>
                <a:ea typeface="ヒラギノ角ゴ Pro W3"/>
                <a:cs typeface="Arial"/>
              </a:rPr>
              <a:t>Service goal is set for each Item/RSC based on item ABC class </a:t>
            </a:r>
          </a:p>
          <a:p>
            <a:pPr lvl="1"/>
            <a:r>
              <a:rPr lang="en-US" altLang="en-US" sz="2400" dirty="0">
                <a:latin typeface="+mj-lt"/>
                <a:ea typeface="ヒラギノ角ゴ Pro W3"/>
                <a:cs typeface="Arial"/>
              </a:rPr>
              <a:t>Safety stock days are calculated based on service goal, forecast error, lead time error, overall lead time, and other minor factors. </a:t>
            </a:r>
          </a:p>
          <a:p>
            <a:pPr lvl="1"/>
            <a:r>
              <a:rPr lang="en-US" altLang="en-US" sz="2400" dirty="0">
                <a:latin typeface="+mj-lt"/>
                <a:ea typeface="ヒラギノ角ゴ Pro W3"/>
                <a:cs typeface="Arial"/>
              </a:rPr>
              <a:t>Statistical SS can be supplemented with “holds” of additional quantities to accommodate unique circumstances such as seasonality</a:t>
            </a:r>
            <a:r>
              <a:rPr lang="en-US" altLang="en-US" sz="2400" dirty="0">
                <a:latin typeface="+mj-lt"/>
                <a:cs typeface="Arial"/>
              </a:rPr>
              <a:t>.</a:t>
            </a:r>
          </a:p>
          <a:p>
            <a:r>
              <a:rPr lang="en-US" altLang="en-US" dirty="0">
                <a:latin typeface="+mj-lt"/>
                <a:ea typeface="ヒラギノ角ゴ Pro W3"/>
                <a:cs typeface="Arial"/>
              </a:rPr>
              <a:t>Order frequency is based on standard EOQ logic.</a:t>
            </a:r>
          </a:p>
          <a:p>
            <a:pPr lvl="1"/>
            <a:r>
              <a:rPr lang="en-US" altLang="en-US" sz="2400" dirty="0">
                <a:latin typeface="+mj-lt"/>
                <a:ea typeface="ヒラギノ角ゴ Pro W3"/>
                <a:cs typeface="Arial"/>
              </a:rPr>
              <a:t>EOQ balances cost of carrying inventor with cost of placing, processing, and receiving PO’s (including freight).</a:t>
            </a:r>
          </a:p>
          <a:p>
            <a:pPr lvl="1"/>
            <a:r>
              <a:rPr lang="en-US" altLang="en-US" sz="2400" dirty="0">
                <a:latin typeface="+mj-lt"/>
                <a:ea typeface="ヒラギノ角ゴ Pro W3"/>
                <a:cs typeface="Arial"/>
              </a:rPr>
              <a:t>A vendor level order cycle is calculated to determine PO frequency.</a:t>
            </a:r>
          </a:p>
          <a:p>
            <a:pPr lvl="1"/>
            <a:r>
              <a:rPr lang="en-US" altLang="en-US" sz="2400" dirty="0">
                <a:latin typeface="+mj-lt"/>
                <a:ea typeface="ヒラギノ角ゴ Pro W3"/>
                <a:cs typeface="Arial"/>
              </a:rPr>
              <a:t>An item level order cycle is calculated for item order frequency.</a:t>
            </a:r>
          </a:p>
          <a:p>
            <a:pPr lvl="1"/>
            <a:endParaRPr lang="en-US" altLang="en-US" sz="2400" dirty="0">
              <a:latin typeface="+mj-lt"/>
              <a:cs typeface="Arial"/>
            </a:endParaRPr>
          </a:p>
        </p:txBody>
      </p:sp>
    </p:spTree>
    <p:extLst>
      <p:ext uri="{BB962C8B-B14F-4D97-AF65-F5344CB8AC3E}">
        <p14:creationId xmlns:p14="http://schemas.microsoft.com/office/powerpoint/2010/main" val="27575022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2"/>
          <p:cNvSpPr>
            <a:spLocks noGrp="1"/>
          </p:cNvSpPr>
          <p:nvPr>
            <p:ph type="title"/>
          </p:nvPr>
        </p:nvSpPr>
        <p:spPr/>
        <p:txBody>
          <a:bodyPr/>
          <a:lstStyle/>
          <a:p>
            <a:r>
              <a:rPr lang="en-US" altLang="en-US" sz="4400" u="sng" dirty="0"/>
              <a:t>Lead Time</a:t>
            </a:r>
          </a:p>
        </p:txBody>
      </p:sp>
      <p:sp>
        <p:nvSpPr>
          <p:cNvPr id="23554" name="Content Placeholder 1"/>
          <p:cNvSpPr>
            <a:spLocks noGrp="1"/>
          </p:cNvSpPr>
          <p:nvPr>
            <p:ph idx="1"/>
          </p:nvPr>
        </p:nvSpPr>
        <p:spPr>
          <a:xfrm>
            <a:off x="592975" y="1077811"/>
            <a:ext cx="10972800" cy="5356240"/>
          </a:xfrm>
        </p:spPr>
        <p:txBody>
          <a:bodyPr/>
          <a:lstStyle/>
          <a:p>
            <a:r>
              <a:rPr lang="en-US" altLang="en-US" dirty="0">
                <a:latin typeface="+mj-lt"/>
                <a:cs typeface="Calibri" panose="020F0502020204030204" pitchFamily="34" charset="0"/>
              </a:rPr>
              <a:t>Lead time observations gathered at item/RSC/PO level</a:t>
            </a:r>
          </a:p>
          <a:p>
            <a:r>
              <a:rPr lang="en-US" altLang="en-US" dirty="0">
                <a:latin typeface="+mj-lt"/>
                <a:cs typeface="Calibri" panose="020F0502020204030204" pitchFamily="34" charset="0"/>
              </a:rPr>
              <a:t>Moving average is recalculated each month for every RSC/Vendor/Sub-vendor combination.</a:t>
            </a:r>
          </a:p>
          <a:p>
            <a:r>
              <a:rPr lang="en-US" altLang="en-US" dirty="0">
                <a:latin typeface="+mj-lt"/>
                <a:cs typeface="Calibri" panose="020F0502020204030204" pitchFamily="34" charset="0"/>
              </a:rPr>
              <a:t>Results are tracked and monitored for each lead time component :</a:t>
            </a:r>
          </a:p>
          <a:p>
            <a:pPr lvl="3"/>
            <a:r>
              <a:rPr lang="en-US" altLang="en-US" sz="2400" dirty="0">
                <a:latin typeface="+mj-lt"/>
                <a:ea typeface="ヒラギノ角ゴ Pro W3"/>
                <a:cs typeface="Calibri" panose="020F0502020204030204" pitchFamily="34" charset="0"/>
              </a:rPr>
              <a:t>EDI PO acknowledgement</a:t>
            </a:r>
          </a:p>
          <a:p>
            <a:pPr lvl="3"/>
            <a:r>
              <a:rPr lang="en-US" altLang="en-US" sz="2400" dirty="0">
                <a:latin typeface="+mj-lt"/>
                <a:ea typeface="ヒラギノ角ゴ Pro W3"/>
                <a:cs typeface="Calibri" panose="020F0502020204030204" pitchFamily="34" charset="0"/>
              </a:rPr>
              <a:t>Vendor processing days </a:t>
            </a:r>
          </a:p>
          <a:p>
            <a:pPr lvl="3"/>
            <a:r>
              <a:rPr lang="en-US" altLang="en-US" sz="2400" dirty="0">
                <a:latin typeface="+mj-lt"/>
                <a:ea typeface="ヒラギノ角ゴ Pro W3"/>
                <a:cs typeface="Calibri" panose="020F0502020204030204" pitchFamily="34" charset="0"/>
              </a:rPr>
              <a:t>Ready to ship and ASN</a:t>
            </a:r>
          </a:p>
          <a:p>
            <a:pPr lvl="3"/>
            <a:r>
              <a:rPr lang="en-US" altLang="en-US" sz="2400" dirty="0">
                <a:latin typeface="+mj-lt"/>
                <a:ea typeface="ヒラギノ角ゴ Pro W3"/>
                <a:cs typeface="Calibri" panose="020F0502020204030204" pitchFamily="34" charset="0"/>
              </a:rPr>
              <a:t>Carrier pick up and cross dock dwell</a:t>
            </a:r>
          </a:p>
          <a:p>
            <a:pPr lvl="3"/>
            <a:r>
              <a:rPr lang="en-US" altLang="en-US" sz="2400" dirty="0">
                <a:latin typeface="+mj-lt"/>
                <a:ea typeface="ヒラギノ角ゴ Pro W3"/>
                <a:cs typeface="Calibri" panose="020F0502020204030204" pitchFamily="34" charset="0"/>
              </a:rPr>
              <a:t>Delivery to RSC and actual receipt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5102" y="3576587"/>
            <a:ext cx="3887298" cy="2102317"/>
          </a:xfrm>
          <a:prstGeom prst="rect">
            <a:avLst/>
          </a:prstGeom>
        </p:spPr>
      </p:pic>
    </p:spTree>
    <p:extLst>
      <p:ext uri="{BB962C8B-B14F-4D97-AF65-F5344CB8AC3E}">
        <p14:creationId xmlns:p14="http://schemas.microsoft.com/office/powerpoint/2010/main" val="26975793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2"/>
          <p:cNvSpPr>
            <a:spLocks noGrp="1"/>
          </p:cNvSpPr>
          <p:nvPr>
            <p:ph type="title"/>
          </p:nvPr>
        </p:nvSpPr>
        <p:spPr/>
        <p:txBody>
          <a:bodyPr/>
          <a:lstStyle/>
          <a:p>
            <a:r>
              <a:rPr lang="en-US" altLang="en-US" sz="4400" u="sng" dirty="0">
                <a:latin typeface="+mj-lt"/>
              </a:rPr>
              <a:t>Vendor Purchase Projections</a:t>
            </a:r>
          </a:p>
        </p:txBody>
      </p:sp>
      <p:sp>
        <p:nvSpPr>
          <p:cNvPr id="12290" name="Content Placeholder 1"/>
          <p:cNvSpPr>
            <a:spLocks noGrp="1"/>
          </p:cNvSpPr>
          <p:nvPr>
            <p:ph idx="1"/>
          </p:nvPr>
        </p:nvSpPr>
        <p:spPr>
          <a:xfrm>
            <a:off x="609600" y="998996"/>
            <a:ext cx="11410604" cy="4525963"/>
          </a:xfrm>
        </p:spPr>
        <p:txBody>
          <a:bodyPr/>
          <a:lstStyle/>
          <a:p>
            <a:r>
              <a:rPr lang="en-US" altLang="en-US" dirty="0"/>
              <a:t>Projected purchases by Ace shown in 52 weekly buckets </a:t>
            </a:r>
          </a:p>
          <a:p>
            <a:pPr lvl="1"/>
            <a:r>
              <a:rPr lang="en-US" altLang="en-US" sz="2400" dirty="0"/>
              <a:t>On Ace vendor portal) </a:t>
            </a:r>
            <a:r>
              <a:rPr lang="en-US" altLang="en-US" sz="2400" dirty="0">
                <a:ea typeface="ヒラギノ角ゴ Pro W3"/>
                <a:cs typeface="Calibri"/>
              </a:rPr>
              <a:t>ADW Reporting </a:t>
            </a:r>
            <a:r>
              <a:rPr lang="en-US" altLang="en-US" sz="2400" dirty="0">
                <a:ea typeface="ヒラギノ角ゴ Pro W3"/>
                <a:cs typeface="Calibri"/>
                <a:sym typeface="Wingdings" panose="05000000000000000000" pitchFamily="2" charset="2"/>
              </a:rPr>
              <a:t></a:t>
            </a:r>
            <a:r>
              <a:rPr lang="en-US" altLang="en-US" sz="2400" dirty="0">
                <a:ea typeface="ヒラギノ角ゴ Pro W3"/>
                <a:cs typeface="Calibri"/>
              </a:rPr>
              <a:t> Product tab </a:t>
            </a:r>
            <a:r>
              <a:rPr lang="en-US" altLang="en-US" sz="2400" dirty="0">
                <a:ea typeface="ヒラギノ角ゴ Pro W3"/>
                <a:cs typeface="Calibri"/>
                <a:sym typeface="Wingdings" panose="05000000000000000000" pitchFamily="2" charset="2"/>
              </a:rPr>
              <a:t></a:t>
            </a:r>
            <a:r>
              <a:rPr lang="en-US" altLang="en-US" sz="2400" dirty="0">
                <a:ea typeface="ヒラギノ角ゴ Pro W3"/>
                <a:cs typeface="Calibri"/>
              </a:rPr>
              <a:t> Vendor Projections</a:t>
            </a:r>
            <a:endParaRPr lang="en-US" altLang="en-US" sz="2400" dirty="0"/>
          </a:p>
          <a:p>
            <a:pPr lvl="1"/>
            <a:r>
              <a:rPr lang="en-US" altLang="en-US" sz="2400" dirty="0">
                <a:ea typeface="ヒラギノ角ゴ Pro W3"/>
              </a:rPr>
              <a:t>Updated weekly on Monday morning.</a:t>
            </a:r>
          </a:p>
          <a:p>
            <a:pPr lvl="1"/>
            <a:r>
              <a:rPr lang="en-US" altLang="en-US" sz="2400" dirty="0">
                <a:ea typeface="ヒラギノ角ゴ Pro W3"/>
              </a:rPr>
              <a:t>Available in units, dollars, cube, weight (Item-RSC level or Item level)</a:t>
            </a:r>
            <a:endParaRPr lang="en-US" altLang="en-US" sz="2400" dirty="0">
              <a:ea typeface="ヒラギノ角ゴ Pro W3"/>
              <a:cs typeface="Calibri"/>
            </a:endParaRPr>
          </a:p>
        </p:txBody>
      </p:sp>
      <p:pic>
        <p:nvPicPr>
          <p:cNvPr id="1229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89153" y="3133033"/>
            <a:ext cx="9613693" cy="26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2">
            <a:extLst>
              <a:ext uri="{FF2B5EF4-FFF2-40B4-BE49-F238E27FC236}">
                <a16:creationId xmlns:a16="http://schemas.microsoft.com/office/drawing/2014/main" id="{8337F0C1-6D52-48DA-AD35-8CBFC0E38991}"/>
              </a:ext>
            </a:extLst>
          </p:cNvPr>
          <p:cNvSpPr txBox="1">
            <a:spLocks/>
          </p:cNvSpPr>
          <p:nvPr/>
        </p:nvSpPr>
        <p:spPr>
          <a:xfrm>
            <a:off x="165234" y="6285297"/>
            <a:ext cx="10972800" cy="992204"/>
          </a:xfrm>
          <a:prstGeom prst="rect">
            <a:avLst/>
          </a:prstGeom>
        </p:spPr>
        <p:txBody>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white"/>
                </a:solidFill>
                <a:effectLst/>
                <a:uLnTx/>
                <a:uFillTx/>
                <a:latin typeface="Arial"/>
                <a:ea typeface="+mj-ea"/>
                <a:cs typeface="Arial" pitchFamily="34" charset="0"/>
              </a:rPr>
              <a:t>*Look for an upcoming webinar*</a:t>
            </a:r>
          </a:p>
        </p:txBody>
      </p:sp>
    </p:spTree>
    <p:extLst>
      <p:ext uri="{BB962C8B-B14F-4D97-AF65-F5344CB8AC3E}">
        <p14:creationId xmlns:p14="http://schemas.microsoft.com/office/powerpoint/2010/main" val="19514702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2"/>
          <p:cNvSpPr>
            <a:spLocks noGrp="1"/>
          </p:cNvSpPr>
          <p:nvPr>
            <p:ph type="title"/>
          </p:nvPr>
        </p:nvSpPr>
        <p:spPr/>
        <p:txBody>
          <a:bodyPr/>
          <a:lstStyle/>
          <a:p>
            <a:r>
              <a:rPr lang="en-US" altLang="en-US" sz="4400" u="sng" dirty="0">
                <a:latin typeface="+mj-lt"/>
              </a:rPr>
              <a:t>Vendor Purchase Projections</a:t>
            </a:r>
          </a:p>
        </p:txBody>
      </p:sp>
      <p:sp>
        <p:nvSpPr>
          <p:cNvPr id="2" name="Content Placeholder 1"/>
          <p:cNvSpPr>
            <a:spLocks noGrp="1"/>
          </p:cNvSpPr>
          <p:nvPr>
            <p:ph idx="1"/>
          </p:nvPr>
        </p:nvSpPr>
        <p:spPr>
          <a:xfrm>
            <a:off x="592975" y="1284634"/>
            <a:ext cx="8650778" cy="4525963"/>
          </a:xfrm>
        </p:spPr>
        <p:txBody>
          <a:bodyPr/>
          <a:lstStyle/>
          <a:p>
            <a:pPr>
              <a:defRPr/>
            </a:pPr>
            <a:r>
              <a:rPr lang="en-US" sz="3600" dirty="0"/>
              <a:t>What goes into them?</a:t>
            </a:r>
          </a:p>
          <a:p>
            <a:pPr lvl="1">
              <a:defRPr/>
            </a:pPr>
            <a:r>
              <a:rPr lang="en-US" sz="2400" dirty="0"/>
              <a:t>Wholesale baseline forecasts from JDA Demand</a:t>
            </a:r>
          </a:p>
          <a:p>
            <a:pPr lvl="1">
              <a:defRPr/>
            </a:pPr>
            <a:r>
              <a:rPr lang="en-US" sz="2400" dirty="0"/>
              <a:t>Current on hand/on order position</a:t>
            </a:r>
          </a:p>
          <a:p>
            <a:pPr lvl="1">
              <a:defRPr/>
            </a:pPr>
            <a:r>
              <a:rPr lang="en-US" sz="2400" dirty="0"/>
              <a:t>Promotional Forecasts </a:t>
            </a:r>
          </a:p>
          <a:p>
            <a:pPr lvl="2">
              <a:defRPr/>
            </a:pPr>
            <a:r>
              <a:rPr lang="en-US" sz="2000" dirty="0"/>
              <a:t>Promotional forecasts uploaded approx. 5 months out</a:t>
            </a:r>
          </a:p>
          <a:p>
            <a:pPr lvl="2">
              <a:defRPr/>
            </a:pPr>
            <a:r>
              <a:rPr lang="en-US" sz="2000" b="1" i="1" dirty="0">
                <a:solidFill>
                  <a:srgbClr val="FF0000"/>
                </a:solidFill>
              </a:rPr>
              <a:t>Communicate with replenishment teams on timing of promotional forecasts (be mindful of production lead times)</a:t>
            </a:r>
          </a:p>
          <a:p>
            <a:pPr lvl="1">
              <a:defRPr/>
            </a:pPr>
            <a:r>
              <a:rPr lang="en-US" sz="2400" dirty="0"/>
              <a:t>Safety stock, order cycles, and lead time expectation.</a:t>
            </a:r>
          </a:p>
          <a:p>
            <a:pPr lvl="1">
              <a:defRPr/>
            </a:pPr>
            <a:r>
              <a:rPr lang="en-US" sz="2400" dirty="0"/>
              <a:t>Item order multiples and convenience packs in replenishment systems</a:t>
            </a:r>
          </a:p>
          <a:p>
            <a:pPr lvl="3">
              <a:defRPr/>
            </a:pPr>
            <a:endParaRPr lang="en-US" sz="1800" dirty="0"/>
          </a:p>
          <a:p>
            <a:pPr lvl="1">
              <a:defRPr/>
            </a:pPr>
            <a:endParaRPr lang="en-US" sz="3200" dirty="0"/>
          </a:p>
        </p:txBody>
      </p:sp>
      <p:pic>
        <p:nvPicPr>
          <p:cNvPr id="1331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46585" y="1417638"/>
            <a:ext cx="293581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203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2"/>
          <p:cNvSpPr>
            <a:spLocks noGrp="1"/>
          </p:cNvSpPr>
          <p:nvPr>
            <p:ph type="title"/>
          </p:nvPr>
        </p:nvSpPr>
        <p:spPr/>
        <p:txBody>
          <a:bodyPr/>
          <a:lstStyle/>
          <a:p>
            <a:r>
              <a:rPr lang="en-US" altLang="en-US" sz="4400" u="sng" dirty="0">
                <a:latin typeface="+mj-lt"/>
              </a:rPr>
              <a:t>Vendor Purchase Projections</a:t>
            </a:r>
          </a:p>
        </p:txBody>
      </p:sp>
      <p:sp>
        <p:nvSpPr>
          <p:cNvPr id="2" name="Content Placeholder 1"/>
          <p:cNvSpPr>
            <a:spLocks noGrp="1"/>
          </p:cNvSpPr>
          <p:nvPr>
            <p:ph idx="1"/>
          </p:nvPr>
        </p:nvSpPr>
        <p:spPr>
          <a:xfrm>
            <a:off x="609600" y="1146868"/>
            <a:ext cx="8418897" cy="4525963"/>
          </a:xfrm>
        </p:spPr>
        <p:txBody>
          <a:bodyPr/>
          <a:lstStyle/>
          <a:p>
            <a:pPr>
              <a:defRPr/>
            </a:pPr>
            <a:r>
              <a:rPr lang="en-US" sz="3600" dirty="0"/>
              <a:t>Limitations</a:t>
            </a:r>
          </a:p>
          <a:p>
            <a:pPr lvl="1">
              <a:defRPr/>
            </a:pPr>
            <a:r>
              <a:rPr lang="en-US" sz="2400" dirty="0"/>
              <a:t>PO order minimums are not considered.</a:t>
            </a:r>
          </a:p>
          <a:p>
            <a:pPr lvl="1">
              <a:defRPr/>
            </a:pPr>
            <a:r>
              <a:rPr lang="en-US" sz="2400" dirty="0"/>
              <a:t>Demand for retailer drop ship orders or bulletin(pre-order) quantities prior to retailer ordering window close date</a:t>
            </a:r>
          </a:p>
          <a:p>
            <a:pPr lvl="1">
              <a:defRPr/>
            </a:pPr>
            <a:r>
              <a:rPr lang="en-US" sz="2400" dirty="0"/>
              <a:t>Assumes vendor is able to ship in full</a:t>
            </a:r>
          </a:p>
          <a:p>
            <a:pPr lvl="1">
              <a:defRPr/>
            </a:pPr>
            <a:r>
              <a:rPr lang="en-US" sz="2400" b="1" i="1" dirty="0">
                <a:solidFill>
                  <a:srgbClr val="FF0000"/>
                </a:solidFill>
              </a:rPr>
              <a:t>It is just a forecast</a:t>
            </a:r>
          </a:p>
          <a:p>
            <a:pPr lvl="2">
              <a:defRPr/>
            </a:pPr>
            <a:r>
              <a:rPr lang="en-US" sz="2000" b="1" i="1" dirty="0">
                <a:solidFill>
                  <a:srgbClr val="FF0000"/>
                </a:solidFill>
              </a:rPr>
              <a:t>Not an obligation to buy</a:t>
            </a:r>
          </a:p>
          <a:p>
            <a:pPr lvl="2">
              <a:defRPr/>
            </a:pPr>
            <a:r>
              <a:rPr lang="en-US" sz="2000" b="1" i="1" dirty="0">
                <a:solidFill>
                  <a:srgbClr val="FF0000"/>
                </a:solidFill>
              </a:rPr>
              <a:t>Vendors should do their own internal forecasting and only use Ace’s projections as a point of comparison.</a:t>
            </a:r>
          </a:p>
          <a:p>
            <a:pPr lvl="3">
              <a:defRPr/>
            </a:pPr>
            <a:endParaRPr lang="en-US" sz="1800" dirty="0"/>
          </a:p>
          <a:p>
            <a:pPr lvl="1">
              <a:defRPr/>
            </a:pPr>
            <a:endParaRPr lang="en-US" sz="3200" dirty="0"/>
          </a:p>
        </p:txBody>
      </p:sp>
      <p:pic>
        <p:nvPicPr>
          <p:cNvPr id="1331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00585" y="1417638"/>
            <a:ext cx="268181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27906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2"/>
          <p:cNvSpPr>
            <a:spLocks noGrp="1"/>
          </p:cNvSpPr>
          <p:nvPr>
            <p:ph type="title"/>
          </p:nvPr>
        </p:nvSpPr>
        <p:spPr/>
        <p:txBody>
          <a:bodyPr/>
          <a:lstStyle/>
          <a:p>
            <a:pPr eaLnBrk="1" hangingPunct="1"/>
            <a:r>
              <a:rPr lang="en-US" altLang="en-US" u="sng" dirty="0"/>
              <a:t>Network Changes</a:t>
            </a:r>
            <a:endParaRPr lang="en-US" altLang="en-US" u="sng" dirty="0">
              <a:solidFill>
                <a:schemeClr val="bg1"/>
              </a:solidFill>
            </a:endParaRPr>
          </a:p>
        </p:txBody>
      </p:sp>
      <p:sp>
        <p:nvSpPr>
          <p:cNvPr id="8194" name="Content Placeholder 1"/>
          <p:cNvSpPr>
            <a:spLocks noGrp="1"/>
          </p:cNvSpPr>
          <p:nvPr>
            <p:ph idx="1"/>
          </p:nvPr>
        </p:nvSpPr>
        <p:spPr>
          <a:xfrm>
            <a:off x="609600" y="1023878"/>
            <a:ext cx="10972800" cy="5160791"/>
          </a:xfrm>
        </p:spPr>
        <p:txBody>
          <a:bodyPr/>
          <a:lstStyle/>
          <a:p>
            <a:pPr eaLnBrk="1" hangingPunct="1"/>
            <a:r>
              <a:rPr lang="en-US" altLang="en-US" b="1" i="1" dirty="0">
                <a:solidFill>
                  <a:srgbClr val="FF0000"/>
                </a:solidFill>
                <a:ea typeface="ヒラギノ角ゴ Pro W3"/>
              </a:rPr>
              <a:t>Network changes are planned in advance and are reflected in purchase projections.</a:t>
            </a:r>
          </a:p>
          <a:p>
            <a:pPr lvl="1" eaLnBrk="1" hangingPunct="1"/>
            <a:r>
              <a:rPr lang="en-US" altLang="en-US" sz="2400" b="1" i="1" dirty="0">
                <a:solidFill>
                  <a:srgbClr val="FF0000"/>
                </a:solidFill>
                <a:ea typeface="ヒラギノ角ゴ Pro W3"/>
              </a:rPr>
              <a:t>New items may be set up.</a:t>
            </a:r>
          </a:p>
          <a:p>
            <a:pPr eaLnBrk="1" hangingPunct="1"/>
            <a:r>
              <a:rPr lang="en-US" altLang="en-US" dirty="0">
                <a:ea typeface="ヒラギノ角ゴ Pro W3"/>
              </a:rPr>
              <a:t>Store Moves are frequently made to balance capacity.</a:t>
            </a:r>
          </a:p>
          <a:p>
            <a:pPr eaLnBrk="1" hangingPunct="1"/>
            <a:r>
              <a:rPr lang="en-US" altLang="en-US" dirty="0">
                <a:ea typeface="ヒラギノ角ゴ Pro W3"/>
              </a:rPr>
              <a:t>Recent or planned moves: </a:t>
            </a:r>
          </a:p>
          <a:p>
            <a:pPr lvl="1" eaLnBrk="1" hangingPunct="1"/>
            <a:r>
              <a:rPr lang="en-US" altLang="en-US" sz="2400" dirty="0">
                <a:ea typeface="ヒラギノ角ゴ Pro W3"/>
              </a:rPr>
              <a:t>Opening of Fredericksburg PA RSC in 2019.  Along with closure of Prince George, VA and consolidation of former Emery facilities.</a:t>
            </a:r>
          </a:p>
          <a:p>
            <a:pPr lvl="1" eaLnBrk="1" hangingPunct="1"/>
            <a:r>
              <a:rPr lang="en-US" altLang="en-US" sz="2400" dirty="0">
                <a:ea typeface="ヒラギノ角ゴ Pro W3"/>
              </a:rPr>
              <a:t>OH expansion to full service (versus full case CDX) completed Q1 2019</a:t>
            </a:r>
          </a:p>
          <a:p>
            <a:pPr lvl="1"/>
            <a:r>
              <a:rPr lang="en-US" altLang="en-US" sz="2400" dirty="0">
                <a:ea typeface="ヒラギノ角ゴ Pro W3"/>
                <a:cs typeface="Calibri"/>
              </a:rPr>
              <a:t>TX expansion to full service (</a:t>
            </a:r>
            <a:r>
              <a:rPr lang="en-US" altLang="en-US" sz="2400" dirty="0">
                <a:ea typeface="ヒラギノ角ゴ Pro W3"/>
              </a:rPr>
              <a:t>versus full case CDX) expected </a:t>
            </a:r>
            <a:r>
              <a:rPr lang="en-US" altLang="en-US" sz="2400" dirty="0">
                <a:ea typeface="ヒラギノ角ゴ Pro W3"/>
                <a:cs typeface="Calibri"/>
              </a:rPr>
              <a:t>completion Q4 2020</a:t>
            </a:r>
            <a:endParaRPr lang="en-US" altLang="en-US" sz="2400" dirty="0">
              <a:cs typeface="Calibri"/>
            </a:endParaRPr>
          </a:p>
        </p:txBody>
      </p:sp>
    </p:spTree>
    <p:extLst>
      <p:ext uri="{BB962C8B-B14F-4D97-AF65-F5344CB8AC3E}">
        <p14:creationId xmlns:p14="http://schemas.microsoft.com/office/powerpoint/2010/main" val="4284423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90" y="1992697"/>
            <a:ext cx="3031231" cy="2699778"/>
          </a:xfrm>
          <a:prstGeom prst="rect">
            <a:avLst/>
          </a:prstGeom>
        </p:spPr>
      </p:pic>
      <p:sp>
        <p:nvSpPr>
          <p:cNvPr id="9218" name="Title 2"/>
          <p:cNvSpPr>
            <a:spLocks noGrp="1"/>
          </p:cNvSpPr>
          <p:nvPr>
            <p:ph type="title"/>
          </p:nvPr>
        </p:nvSpPr>
        <p:spPr>
          <a:xfrm>
            <a:off x="542224" y="174798"/>
            <a:ext cx="10972800" cy="1143000"/>
          </a:xfrm>
        </p:spPr>
        <p:txBody>
          <a:bodyPr/>
          <a:lstStyle/>
          <a:p>
            <a:r>
              <a:rPr lang="en-US" altLang="en-US" u="sng" dirty="0"/>
              <a:t>Vendor Forecasting Best Practices </a:t>
            </a:r>
          </a:p>
        </p:txBody>
      </p:sp>
      <p:sp>
        <p:nvSpPr>
          <p:cNvPr id="13" name="AutoShape 4" descr="Image result for wrong measurement cartoon"/>
          <p:cNvSpPr>
            <a:spLocks noChangeAspect="1" noChangeArrowheads="1"/>
          </p:cNvSpPr>
          <p:nvPr/>
        </p:nvSpPr>
        <p:spPr bwMode="auto">
          <a:xfrm>
            <a:off x="2783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
        <p:nvSpPr>
          <p:cNvPr id="5" name="Block Arc 4"/>
          <p:cNvSpPr/>
          <p:nvPr/>
        </p:nvSpPr>
        <p:spPr>
          <a:xfrm>
            <a:off x="-1068404" y="484189"/>
            <a:ext cx="4750532" cy="6049616"/>
          </a:xfrm>
          <a:prstGeom prst="blockArc">
            <a:avLst>
              <a:gd name="adj1" fmla="val 18900000"/>
              <a:gd name="adj2" fmla="val 2700000"/>
              <a:gd name="adj3" fmla="val 392"/>
            </a:avLst>
          </a:prstGeom>
          <a:scene3d>
            <a:camera prst="orthographicFront">
              <a:rot lat="0" lon="0" rev="0"/>
            </a:camera>
            <a:lightRig rig="contrasting" dir="t">
              <a:rot lat="0" lon="0" rev="1200000"/>
            </a:lightRig>
          </a:scene3d>
          <a:sp3d z="-110000"/>
        </p:spPr>
        <p:style>
          <a:lnRef idx="2">
            <a:schemeClr val="accent2">
              <a:shade val="60000"/>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7" name="Freeform 6"/>
          <p:cNvSpPr/>
          <p:nvPr/>
        </p:nvSpPr>
        <p:spPr>
          <a:xfrm>
            <a:off x="3378653" y="1070677"/>
            <a:ext cx="6596620" cy="824625"/>
          </a:xfrm>
          <a:custGeom>
            <a:avLst/>
            <a:gdLst>
              <a:gd name="connsiteX0" fmla="*/ 0 w 7047458"/>
              <a:gd name="connsiteY0" fmla="*/ 0 h 430532"/>
              <a:gd name="connsiteX1" fmla="*/ 7047458 w 7047458"/>
              <a:gd name="connsiteY1" fmla="*/ 0 h 430532"/>
              <a:gd name="connsiteX2" fmla="*/ 7047458 w 7047458"/>
              <a:gd name="connsiteY2" fmla="*/ 430532 h 430532"/>
              <a:gd name="connsiteX3" fmla="*/ 0 w 7047458"/>
              <a:gd name="connsiteY3" fmla="*/ 430532 h 430532"/>
              <a:gd name="connsiteX4" fmla="*/ 0 w 7047458"/>
              <a:gd name="connsiteY4" fmla="*/ 0 h 43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7458" h="430532">
                <a:moveTo>
                  <a:pt x="0" y="0"/>
                </a:moveTo>
                <a:lnTo>
                  <a:pt x="7047458" y="0"/>
                </a:lnTo>
                <a:lnTo>
                  <a:pt x="7047458" y="430532"/>
                </a:lnTo>
                <a:lnTo>
                  <a:pt x="0" y="430532"/>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56301" tIns="28575" rIns="28575" bIns="28575" numCol="1" spcCol="1270" anchor="ctr" anchorCtr="0">
            <a:noAutofit/>
          </a:bodyPr>
          <a:lstStyle/>
          <a:p>
            <a:pPr marL="0" marR="0" lvl="0" indent="0" algn="l" defTabSz="500063"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Utilize Ace’s Purchase Projection as Input to the overall Process – Monthly  </a:t>
            </a:r>
          </a:p>
        </p:txBody>
      </p:sp>
      <p:sp>
        <p:nvSpPr>
          <p:cNvPr id="8" name="Oval 7"/>
          <p:cNvSpPr/>
          <p:nvPr/>
        </p:nvSpPr>
        <p:spPr>
          <a:xfrm>
            <a:off x="2783682" y="1165693"/>
            <a:ext cx="663273" cy="660859"/>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Freeform 8"/>
          <p:cNvSpPr/>
          <p:nvPr/>
        </p:nvSpPr>
        <p:spPr>
          <a:xfrm>
            <a:off x="3682128" y="2007646"/>
            <a:ext cx="6692155" cy="832894"/>
          </a:xfrm>
          <a:custGeom>
            <a:avLst/>
            <a:gdLst>
              <a:gd name="connsiteX0" fmla="*/ 0 w 6693316"/>
              <a:gd name="connsiteY0" fmla="*/ 0 h 430532"/>
              <a:gd name="connsiteX1" fmla="*/ 6693316 w 6693316"/>
              <a:gd name="connsiteY1" fmla="*/ 0 h 430532"/>
              <a:gd name="connsiteX2" fmla="*/ 6693316 w 6693316"/>
              <a:gd name="connsiteY2" fmla="*/ 430532 h 430532"/>
              <a:gd name="connsiteX3" fmla="*/ 0 w 6693316"/>
              <a:gd name="connsiteY3" fmla="*/ 430532 h 430532"/>
              <a:gd name="connsiteX4" fmla="*/ 0 w 6693316"/>
              <a:gd name="connsiteY4" fmla="*/ 0 h 43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3316" h="430532">
                <a:moveTo>
                  <a:pt x="0" y="0"/>
                </a:moveTo>
                <a:lnTo>
                  <a:pt x="6693316" y="0"/>
                </a:lnTo>
                <a:lnTo>
                  <a:pt x="6693316" y="430532"/>
                </a:lnTo>
                <a:lnTo>
                  <a:pt x="0" y="430532"/>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56301" tIns="28575" rIns="28575" bIns="28575" numCol="1" spcCol="1270" anchor="ctr" anchorCtr="0">
            <a:noAutofit/>
          </a:bodyPr>
          <a:lstStyle/>
          <a:p>
            <a:pPr marL="0" marR="0" lvl="0" indent="0" algn="l" defTabSz="500063"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Utilize a Statistical Forecasting System</a:t>
            </a:r>
          </a:p>
        </p:txBody>
      </p:sp>
      <p:sp>
        <p:nvSpPr>
          <p:cNvPr id="11" name="Freeform 10"/>
          <p:cNvSpPr/>
          <p:nvPr/>
        </p:nvSpPr>
        <p:spPr>
          <a:xfrm>
            <a:off x="3906399" y="2951027"/>
            <a:ext cx="6733892" cy="829085"/>
          </a:xfrm>
          <a:custGeom>
            <a:avLst/>
            <a:gdLst>
              <a:gd name="connsiteX0" fmla="*/ 0 w 6531376"/>
              <a:gd name="connsiteY0" fmla="*/ 0 h 430532"/>
              <a:gd name="connsiteX1" fmla="*/ 6531376 w 6531376"/>
              <a:gd name="connsiteY1" fmla="*/ 0 h 430532"/>
              <a:gd name="connsiteX2" fmla="*/ 6531376 w 6531376"/>
              <a:gd name="connsiteY2" fmla="*/ 430532 h 430532"/>
              <a:gd name="connsiteX3" fmla="*/ 0 w 6531376"/>
              <a:gd name="connsiteY3" fmla="*/ 430532 h 430532"/>
              <a:gd name="connsiteX4" fmla="*/ 0 w 6531376"/>
              <a:gd name="connsiteY4" fmla="*/ 0 h 43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1376" h="430532">
                <a:moveTo>
                  <a:pt x="0" y="0"/>
                </a:moveTo>
                <a:lnTo>
                  <a:pt x="6531376" y="0"/>
                </a:lnTo>
                <a:lnTo>
                  <a:pt x="6531376" y="430532"/>
                </a:lnTo>
                <a:lnTo>
                  <a:pt x="0" y="430532"/>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56301" tIns="28575" rIns="28575" bIns="28575" numCol="1" spcCol="1270" anchor="ctr" anchorCtr="0">
            <a:noAutofit/>
          </a:bodyPr>
          <a:lstStyle/>
          <a:p>
            <a:pPr marL="0" marR="0" lvl="0" indent="0" algn="l" defTabSz="500063"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Leverage 36 months history to consider seasonality</a:t>
            </a:r>
          </a:p>
        </p:txBody>
      </p:sp>
      <p:sp>
        <p:nvSpPr>
          <p:cNvPr id="14" name="Freeform 13"/>
          <p:cNvSpPr/>
          <p:nvPr/>
        </p:nvSpPr>
        <p:spPr>
          <a:xfrm>
            <a:off x="3844519" y="3907576"/>
            <a:ext cx="6413385" cy="829085"/>
          </a:xfrm>
          <a:custGeom>
            <a:avLst/>
            <a:gdLst>
              <a:gd name="connsiteX0" fmla="*/ 0 w 6531376"/>
              <a:gd name="connsiteY0" fmla="*/ 0 h 430532"/>
              <a:gd name="connsiteX1" fmla="*/ 6531376 w 6531376"/>
              <a:gd name="connsiteY1" fmla="*/ 0 h 430532"/>
              <a:gd name="connsiteX2" fmla="*/ 6531376 w 6531376"/>
              <a:gd name="connsiteY2" fmla="*/ 430532 h 430532"/>
              <a:gd name="connsiteX3" fmla="*/ 0 w 6531376"/>
              <a:gd name="connsiteY3" fmla="*/ 430532 h 430532"/>
              <a:gd name="connsiteX4" fmla="*/ 0 w 6531376"/>
              <a:gd name="connsiteY4" fmla="*/ 0 h 43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1376" h="430532">
                <a:moveTo>
                  <a:pt x="0" y="0"/>
                </a:moveTo>
                <a:lnTo>
                  <a:pt x="6531376" y="0"/>
                </a:lnTo>
                <a:lnTo>
                  <a:pt x="6531376" y="430532"/>
                </a:lnTo>
                <a:lnTo>
                  <a:pt x="0" y="430532"/>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56301" tIns="28575" rIns="28575" bIns="28575" numCol="1" spcCol="1270" anchor="ctr" anchorCtr="0">
            <a:noAutofit/>
          </a:bodyPr>
          <a:lstStyle/>
          <a:p>
            <a:pPr marL="0" marR="0" lvl="0" indent="0" algn="l" defTabSz="500063"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Highlight variances to Ace’s forecast.  Lead the conversation  </a:t>
            </a:r>
          </a:p>
        </p:txBody>
      </p:sp>
      <p:sp>
        <p:nvSpPr>
          <p:cNvPr id="16" name="Freeform 15"/>
          <p:cNvSpPr/>
          <p:nvPr/>
        </p:nvSpPr>
        <p:spPr>
          <a:xfrm>
            <a:off x="3532500" y="4894928"/>
            <a:ext cx="6343020" cy="832894"/>
          </a:xfrm>
          <a:custGeom>
            <a:avLst/>
            <a:gdLst>
              <a:gd name="connsiteX0" fmla="*/ 0 w 6693316"/>
              <a:gd name="connsiteY0" fmla="*/ 0 h 430532"/>
              <a:gd name="connsiteX1" fmla="*/ 6693316 w 6693316"/>
              <a:gd name="connsiteY1" fmla="*/ 0 h 430532"/>
              <a:gd name="connsiteX2" fmla="*/ 6693316 w 6693316"/>
              <a:gd name="connsiteY2" fmla="*/ 430532 h 430532"/>
              <a:gd name="connsiteX3" fmla="*/ 0 w 6693316"/>
              <a:gd name="connsiteY3" fmla="*/ 430532 h 430532"/>
              <a:gd name="connsiteX4" fmla="*/ 0 w 6693316"/>
              <a:gd name="connsiteY4" fmla="*/ 0 h 43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3316" h="430532">
                <a:moveTo>
                  <a:pt x="0" y="0"/>
                </a:moveTo>
                <a:lnTo>
                  <a:pt x="6693316" y="0"/>
                </a:lnTo>
                <a:lnTo>
                  <a:pt x="6693316" y="430532"/>
                </a:lnTo>
                <a:lnTo>
                  <a:pt x="0" y="430532"/>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56301" tIns="28575" rIns="28575" bIns="28575" numCol="1" spcCol="1270" anchor="ctr" anchorCtr="0">
            <a:noAutofit/>
          </a:bodyPr>
          <a:lstStyle/>
          <a:p>
            <a:pPr marL="0" marR="0" lvl="0" indent="0" algn="l" defTabSz="500063"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Leverage an Integrated business plan - S&amp;OP</a:t>
            </a:r>
          </a:p>
        </p:txBody>
      </p:sp>
      <p:sp>
        <p:nvSpPr>
          <p:cNvPr id="20" name="Oval 19">
            <a:extLst>
              <a:ext uri="{FF2B5EF4-FFF2-40B4-BE49-F238E27FC236}">
                <a16:creationId xmlns:a16="http://schemas.microsoft.com/office/drawing/2014/main" id="{85F380FC-BA3D-43F7-AE9F-B8990AAC263B}"/>
              </a:ext>
            </a:extLst>
          </p:cNvPr>
          <p:cNvSpPr/>
          <p:nvPr/>
        </p:nvSpPr>
        <p:spPr>
          <a:xfrm>
            <a:off x="3165195" y="2109075"/>
            <a:ext cx="663273" cy="660859"/>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1" name="Oval 20">
            <a:extLst>
              <a:ext uri="{FF2B5EF4-FFF2-40B4-BE49-F238E27FC236}">
                <a16:creationId xmlns:a16="http://schemas.microsoft.com/office/drawing/2014/main" id="{0D093997-6F32-4616-9AA3-19C7A9442F82}"/>
              </a:ext>
            </a:extLst>
          </p:cNvPr>
          <p:cNvSpPr/>
          <p:nvPr/>
        </p:nvSpPr>
        <p:spPr>
          <a:xfrm>
            <a:off x="3351445" y="3062671"/>
            <a:ext cx="663273" cy="660859"/>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2" name="Oval 21">
            <a:extLst>
              <a:ext uri="{FF2B5EF4-FFF2-40B4-BE49-F238E27FC236}">
                <a16:creationId xmlns:a16="http://schemas.microsoft.com/office/drawing/2014/main" id="{185358BB-22F2-40D9-A32F-9CF2E6EB46B9}"/>
              </a:ext>
            </a:extLst>
          </p:cNvPr>
          <p:cNvSpPr/>
          <p:nvPr/>
        </p:nvSpPr>
        <p:spPr>
          <a:xfrm>
            <a:off x="3267365" y="4016264"/>
            <a:ext cx="663273" cy="660859"/>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3" name="Oval 22">
            <a:extLst>
              <a:ext uri="{FF2B5EF4-FFF2-40B4-BE49-F238E27FC236}">
                <a16:creationId xmlns:a16="http://schemas.microsoft.com/office/drawing/2014/main" id="{33F64331-6667-4423-A8E4-CB8E1944DE53}"/>
              </a:ext>
            </a:extLst>
          </p:cNvPr>
          <p:cNvSpPr/>
          <p:nvPr/>
        </p:nvSpPr>
        <p:spPr>
          <a:xfrm>
            <a:off x="2965689" y="4966400"/>
            <a:ext cx="663273" cy="660859"/>
          </a:xfrm>
          <a:prstGeom prst="ellipse">
            <a:avLst/>
          </a:prstGeom>
          <a:scene3d>
            <a:camera prst="orthographicFront">
              <a:rot lat="0" lon="0" rev="0"/>
            </a:camera>
            <a:lightRig rig="contrasting" dir="t">
              <a:rot lat="0" lon="0" rev="1200000"/>
            </a:lightRig>
          </a:scene3d>
          <a:sp3d z="300000" contourW="12700" prstMaterial="flat">
            <a:bevelT w="177800" h="254000"/>
            <a:bevelB w="152400"/>
          </a:sp3d>
        </p:spPr>
        <p:style>
          <a:lnRef idx="0">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39829208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title"/>
          </p:nvPr>
        </p:nvSpPr>
        <p:spPr/>
        <p:txBody>
          <a:bodyPr/>
          <a:lstStyle/>
          <a:p>
            <a:pPr eaLnBrk="1" hangingPunct="1"/>
            <a:r>
              <a:rPr lang="en-US" altLang="en-US" u="sng" dirty="0"/>
              <a:t>Call to Action</a:t>
            </a:r>
          </a:p>
        </p:txBody>
      </p:sp>
      <p:sp>
        <p:nvSpPr>
          <p:cNvPr id="14338" name="Content Placeholder 1"/>
          <p:cNvSpPr>
            <a:spLocks noGrp="1"/>
          </p:cNvSpPr>
          <p:nvPr>
            <p:ph idx="1"/>
          </p:nvPr>
        </p:nvSpPr>
        <p:spPr>
          <a:xfrm>
            <a:off x="592975" y="1251066"/>
            <a:ext cx="10972800" cy="4525963"/>
          </a:xfrm>
        </p:spPr>
        <p:txBody>
          <a:bodyPr/>
          <a:lstStyle/>
          <a:p>
            <a:pPr eaLnBrk="1" hangingPunct="1"/>
            <a:r>
              <a:rPr lang="en-US" altLang="en-US" dirty="0">
                <a:ea typeface="ヒラギノ角ゴ Pro W3"/>
              </a:rPr>
              <a:t>Alert your Ace replenishment contact of any network or system changes</a:t>
            </a:r>
          </a:p>
          <a:p>
            <a:pPr lvl="1" eaLnBrk="1" hangingPunct="1"/>
            <a:r>
              <a:rPr lang="en-US" altLang="en-US" sz="2400" dirty="0">
                <a:ea typeface="ヒラギノ角ゴ Pro W3"/>
              </a:rPr>
              <a:t>ERP/WMS changes, warehouse moves, inventory shutdowns, etc.</a:t>
            </a:r>
            <a:endParaRPr lang="en-US" altLang="en-US" sz="2400" dirty="0">
              <a:ea typeface="ヒラギノ角ゴ Pro W3"/>
              <a:cs typeface="Calibri"/>
            </a:endParaRPr>
          </a:p>
          <a:p>
            <a:pPr eaLnBrk="1" hangingPunct="1"/>
            <a:r>
              <a:rPr lang="en-US" altLang="en-US" dirty="0">
                <a:ea typeface="ヒラギノ角ゴ Pro W3"/>
              </a:rPr>
              <a:t>New items need to be set up properly</a:t>
            </a:r>
          </a:p>
          <a:p>
            <a:pPr eaLnBrk="1" hangingPunct="1"/>
            <a:r>
              <a:rPr lang="en-US" altLang="en-US" dirty="0">
                <a:ea typeface="ヒラギノ角ゴ Pro W3"/>
              </a:rPr>
              <a:t>Submit change paperwork in advance</a:t>
            </a:r>
          </a:p>
          <a:p>
            <a:pPr lvl="1" eaLnBrk="1" hangingPunct="1"/>
            <a:r>
              <a:rPr lang="en-US" altLang="en-US" sz="2400" dirty="0">
                <a:ea typeface="ヒラギノ角ゴ Pro W3"/>
              </a:rPr>
              <a:t>30 days for article change requests,  90 days for pricing changes</a:t>
            </a:r>
            <a:endParaRPr lang="en-US" altLang="en-US" sz="2400" dirty="0">
              <a:ea typeface="ヒラギノ角ゴ Pro W3"/>
              <a:cs typeface="Calibri"/>
            </a:endParaRPr>
          </a:p>
          <a:p>
            <a:pPr eaLnBrk="1" hangingPunct="1"/>
            <a:r>
              <a:rPr lang="en-US" altLang="en-US" dirty="0">
                <a:ea typeface="ヒラギノ角ゴ Pro W3"/>
              </a:rPr>
              <a:t>Check Lost Sales on </a:t>
            </a:r>
            <a:r>
              <a:rPr lang="en-US" altLang="en-US" dirty="0">
                <a:ea typeface="ヒラギノ角ゴ Pro W3"/>
                <a:hlinkClick r:id="rId2"/>
              </a:rPr>
              <a:t>www.acehardware-vendors.com</a:t>
            </a:r>
            <a:r>
              <a:rPr lang="en-US" altLang="en-US" dirty="0">
                <a:ea typeface="ヒラギノ角ゴ Pro W3"/>
              </a:rPr>
              <a:t>.</a:t>
            </a:r>
          </a:p>
          <a:p>
            <a:pPr lvl="1" eaLnBrk="1" hangingPunct="1"/>
            <a:r>
              <a:rPr lang="en-US" altLang="en-US" sz="2400" dirty="0">
                <a:ea typeface="ヒラギノ角ゴ Pro W3"/>
              </a:rPr>
              <a:t>You can see the items that are impacting your service</a:t>
            </a:r>
          </a:p>
          <a:p>
            <a:pPr lvl="1" eaLnBrk="1" hangingPunct="1"/>
            <a:r>
              <a:rPr lang="en-US" altLang="en-US" sz="2400" dirty="0">
                <a:ea typeface="ヒラギノ角ゴ Pro W3"/>
              </a:rPr>
              <a:t>Check this report frequently</a:t>
            </a:r>
          </a:p>
          <a:p>
            <a:pPr eaLnBrk="1" hangingPunct="1"/>
            <a:endParaRPr lang="en-US" altLang="en-US" dirty="0"/>
          </a:p>
        </p:txBody>
      </p:sp>
    </p:spTree>
    <p:extLst>
      <p:ext uri="{BB962C8B-B14F-4D97-AF65-F5344CB8AC3E}">
        <p14:creationId xmlns:p14="http://schemas.microsoft.com/office/powerpoint/2010/main" val="20354227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
          <p:cNvSpPr>
            <a:spLocks noGrp="1"/>
          </p:cNvSpPr>
          <p:nvPr>
            <p:ph type="title"/>
          </p:nvPr>
        </p:nvSpPr>
        <p:spPr/>
        <p:txBody>
          <a:bodyPr/>
          <a:lstStyle/>
          <a:p>
            <a:r>
              <a:rPr lang="en-US" altLang="en-US" u="sng" dirty="0"/>
              <a:t>Call to Action</a:t>
            </a:r>
          </a:p>
        </p:txBody>
      </p:sp>
      <p:sp>
        <p:nvSpPr>
          <p:cNvPr id="15362" name="Content Placeholder 1"/>
          <p:cNvSpPr>
            <a:spLocks noGrp="1"/>
          </p:cNvSpPr>
          <p:nvPr>
            <p:ph idx="1"/>
          </p:nvPr>
        </p:nvSpPr>
        <p:spPr>
          <a:xfrm>
            <a:off x="609600" y="1184564"/>
            <a:ext cx="10972800" cy="4525963"/>
          </a:xfrm>
        </p:spPr>
        <p:txBody>
          <a:bodyPr/>
          <a:lstStyle/>
          <a:p>
            <a:r>
              <a:rPr lang="en-US" altLang="en-US" dirty="0">
                <a:ea typeface="ヒラギノ角ゴ Pro W3"/>
              </a:rPr>
              <a:t>Book orders</a:t>
            </a:r>
            <a:r>
              <a:rPr lang="en-US" altLang="en-US" sz="2000" dirty="0">
                <a:ea typeface="ヒラギノ角ゴ Pro W3"/>
              </a:rPr>
              <a:t> </a:t>
            </a:r>
            <a:r>
              <a:rPr lang="en-US" altLang="en-US" dirty="0">
                <a:ea typeface="ヒラギノ角ゴ Pro W3"/>
              </a:rPr>
              <a:t>into BluJay (Lean) on time</a:t>
            </a:r>
          </a:p>
          <a:p>
            <a:pPr lvl="1"/>
            <a:r>
              <a:rPr lang="en-US" altLang="en-US" sz="2400" dirty="0">
                <a:ea typeface="ヒラギノ角ゴ Pro W3"/>
              </a:rPr>
              <a:t>Impacts metrics and inventory performance.</a:t>
            </a:r>
            <a:endParaRPr lang="en-US" altLang="en-US" sz="2400" dirty="0">
              <a:cs typeface="Calibri"/>
            </a:endParaRPr>
          </a:p>
          <a:p>
            <a:pPr eaLnBrk="1" hangingPunct="1"/>
            <a:r>
              <a:rPr lang="en-US" altLang="en-US" dirty="0">
                <a:ea typeface="ヒラギノ角ゴ Pro W3"/>
              </a:rPr>
              <a:t>Communicate backorders and estimated ship dates</a:t>
            </a:r>
          </a:p>
          <a:p>
            <a:pPr lvl="1" eaLnBrk="1" hangingPunct="1"/>
            <a:r>
              <a:rPr lang="en-US" altLang="en-US" sz="2400" dirty="0">
                <a:ea typeface="ヒラギノ角ゴ Pro W3"/>
              </a:rPr>
              <a:t>This date drives many systems throughout Ace.</a:t>
            </a:r>
            <a:endParaRPr lang="en-US" altLang="en-US" sz="2400" dirty="0">
              <a:cs typeface="Calibri"/>
            </a:endParaRPr>
          </a:p>
          <a:p>
            <a:r>
              <a:rPr lang="en-US" altLang="en-US" dirty="0">
                <a:ea typeface="ヒラギノ角ゴ Pro W3"/>
              </a:rPr>
              <a:t>Do not hold orders for backorders. Ship what you can by the requested ship date.</a:t>
            </a:r>
          </a:p>
          <a:p>
            <a:r>
              <a:rPr lang="en-US" altLang="en-US" dirty="0">
                <a:ea typeface="ヒラギノ角ゴ Pro W3"/>
              </a:rPr>
              <a:t>Run the purchase projections. </a:t>
            </a:r>
            <a:endParaRPr lang="en-US" altLang="en-US" dirty="0"/>
          </a:p>
          <a:p>
            <a:pPr lvl="1"/>
            <a:r>
              <a:rPr lang="en-US" altLang="en-US" sz="2400" dirty="0">
                <a:ea typeface="ヒラギノ角ゴ Pro W3"/>
              </a:rPr>
              <a:t>Not a replacement for your own forecast but a supplement.</a:t>
            </a:r>
            <a:endParaRPr lang="en-US" altLang="en-US" sz="2400" dirty="0">
              <a:cs typeface="Calibri"/>
            </a:endParaRPr>
          </a:p>
        </p:txBody>
      </p:sp>
    </p:spTree>
    <p:extLst>
      <p:ext uri="{BB962C8B-B14F-4D97-AF65-F5344CB8AC3E}">
        <p14:creationId xmlns:p14="http://schemas.microsoft.com/office/powerpoint/2010/main" val="4927486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
          <p:cNvSpPr>
            <a:spLocks noGrp="1"/>
          </p:cNvSpPr>
          <p:nvPr>
            <p:ph type="title"/>
          </p:nvPr>
        </p:nvSpPr>
        <p:spPr/>
        <p:txBody>
          <a:bodyPr/>
          <a:lstStyle/>
          <a:p>
            <a:r>
              <a:rPr lang="en-US" altLang="en-US" u="sng" dirty="0"/>
              <a:t>Want to Know More?</a:t>
            </a:r>
          </a:p>
        </p:txBody>
      </p:sp>
      <p:sp>
        <p:nvSpPr>
          <p:cNvPr id="7" name="Content Placeholder 1">
            <a:extLst>
              <a:ext uri="{FF2B5EF4-FFF2-40B4-BE49-F238E27FC236}">
                <a16:creationId xmlns:a16="http://schemas.microsoft.com/office/drawing/2014/main" id="{BB59EDE8-C42C-4F0C-8D51-868D87E05FF7}"/>
              </a:ext>
            </a:extLst>
          </p:cNvPr>
          <p:cNvSpPr>
            <a:spLocks noGrp="1"/>
          </p:cNvSpPr>
          <p:nvPr>
            <p:ph idx="1"/>
          </p:nvPr>
        </p:nvSpPr>
        <p:spPr>
          <a:xfrm>
            <a:off x="609600" y="1203645"/>
            <a:ext cx="10972800" cy="4525963"/>
          </a:xfrm>
        </p:spPr>
        <p:txBody>
          <a:bodyPr/>
          <a:lstStyle/>
          <a:p>
            <a:r>
              <a:rPr lang="en-US" altLang="en-US" dirty="0"/>
              <a:t>Contact Information</a:t>
            </a:r>
          </a:p>
          <a:p>
            <a:pPr lvl="1"/>
            <a:r>
              <a:rPr lang="en-US" altLang="en-US" sz="2000" dirty="0"/>
              <a:t>Please contact your Demand or Replenishment Planners</a:t>
            </a:r>
          </a:p>
          <a:p>
            <a:pPr lvl="2"/>
            <a:r>
              <a:rPr lang="en-US" altLang="en-US" sz="1600" dirty="0">
                <a:hlinkClick r:id="rId2"/>
              </a:rPr>
              <a:t>www.acehardware-vendors.com</a:t>
            </a:r>
            <a:r>
              <a:rPr lang="en-US" altLang="en-US" sz="1600" dirty="0"/>
              <a:t> &gt; E-Tools Login &gt; Ace 101 &gt; Contacts &gt; Planner Listing</a:t>
            </a:r>
          </a:p>
          <a:p>
            <a:r>
              <a:rPr lang="en-US" altLang="en-US" dirty="0"/>
              <a:t>Resources</a:t>
            </a:r>
          </a:p>
          <a:p>
            <a:pPr lvl="1"/>
            <a:r>
              <a:rPr lang="en-US" altLang="en-US" sz="2000" dirty="0"/>
              <a:t>For more information about Inventory/Demand, please visit </a:t>
            </a:r>
            <a:r>
              <a:rPr lang="en-US" altLang="en-US" sz="2000" dirty="0">
                <a:hlinkClick r:id="rId2"/>
              </a:rPr>
              <a:t>www.acehardware-vendors.com</a:t>
            </a:r>
            <a:r>
              <a:rPr lang="en-US" altLang="en-US" sz="2000" dirty="0"/>
              <a:t> &gt; E-Tools Login &gt; Inventory &amp; Supply Chain.</a:t>
            </a:r>
          </a:p>
        </p:txBody>
      </p:sp>
      <p:pic>
        <p:nvPicPr>
          <p:cNvPr id="4" name="Picture 3">
            <a:extLst>
              <a:ext uri="{FF2B5EF4-FFF2-40B4-BE49-F238E27FC236}">
                <a16:creationId xmlns:a16="http://schemas.microsoft.com/office/drawing/2014/main" id="{60412E9A-EF0A-4F5B-B5F8-71612975D6A9}"/>
              </a:ext>
            </a:extLst>
          </p:cNvPr>
          <p:cNvPicPr>
            <a:picLocks noChangeAspect="1"/>
          </p:cNvPicPr>
          <p:nvPr/>
        </p:nvPicPr>
        <p:blipFill rotWithShape="1">
          <a:blip r:embed="rId3"/>
          <a:srcRect b="20832"/>
          <a:stretch/>
        </p:blipFill>
        <p:spPr>
          <a:xfrm>
            <a:off x="3287779" y="3847628"/>
            <a:ext cx="5616441" cy="2101055"/>
          </a:xfrm>
          <a:prstGeom prst="rect">
            <a:avLst/>
          </a:prstGeom>
        </p:spPr>
      </p:pic>
    </p:spTree>
    <p:extLst>
      <p:ext uri="{BB962C8B-B14F-4D97-AF65-F5344CB8AC3E}">
        <p14:creationId xmlns:p14="http://schemas.microsoft.com/office/powerpoint/2010/main" val="17295879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0C1B05-7F72-4A90-BFA1-8D39CFAFD6F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Questions?</a:t>
            </a:r>
          </a:p>
        </p:txBody>
      </p:sp>
      <p:pic>
        <p:nvPicPr>
          <p:cNvPr id="2" name="Picture 2" descr="A close up of a toy&#10;&#10;Description generated with high confidence">
            <a:extLst>
              <a:ext uri="{FF2B5EF4-FFF2-40B4-BE49-F238E27FC236}">
                <a16:creationId xmlns:a16="http://schemas.microsoft.com/office/drawing/2014/main" id="{8E179A9E-E015-4E3A-B233-73EBD8404180}"/>
              </a:ext>
            </a:extLst>
          </p:cNvPr>
          <p:cNvPicPr>
            <a:picLocks noChangeAspect="1"/>
          </p:cNvPicPr>
          <p:nvPr/>
        </p:nvPicPr>
        <p:blipFill>
          <a:blip r:embed="rId2"/>
          <a:stretch>
            <a:fillRect/>
          </a:stretch>
        </p:blipFill>
        <p:spPr>
          <a:xfrm>
            <a:off x="4136834" y="1611011"/>
            <a:ext cx="3918331" cy="3158581"/>
          </a:xfrm>
          <a:prstGeom prst="rect">
            <a:avLst/>
          </a:prstGeom>
        </p:spPr>
      </p:pic>
    </p:spTree>
    <p:extLst>
      <p:ext uri="{BB962C8B-B14F-4D97-AF65-F5344CB8AC3E}">
        <p14:creationId xmlns:p14="http://schemas.microsoft.com/office/powerpoint/2010/main" val="20110754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4F1C87-C22F-4D22-887B-08EFAB1AAE11}"/>
              </a:ext>
            </a:extLst>
          </p:cNvPr>
          <p:cNvSpPr>
            <a:spLocks noGrp="1"/>
          </p:cNvSpPr>
          <p:nvPr>
            <p:ph type="ctrTitle"/>
          </p:nvPr>
        </p:nvSpPr>
        <p:spPr>
          <a:xfrm>
            <a:off x="1524000" y="822959"/>
            <a:ext cx="9144000" cy="1409394"/>
          </a:xfrm>
        </p:spPr>
        <p:txBody>
          <a:bodyPr>
            <a:normAutofit/>
          </a:bodyPr>
          <a:lstStyle/>
          <a:p>
            <a:r>
              <a:rPr lang="en-US" dirty="0"/>
              <a:t>Supply Chain</a:t>
            </a:r>
          </a:p>
        </p:txBody>
      </p:sp>
      <p:sp>
        <p:nvSpPr>
          <p:cNvPr id="6" name="Subtitle 2">
            <a:extLst>
              <a:ext uri="{FF2B5EF4-FFF2-40B4-BE49-F238E27FC236}">
                <a16:creationId xmlns:a16="http://schemas.microsoft.com/office/drawing/2014/main" id="{2F25E0D6-00D4-405B-8AED-03700AF349B0}"/>
              </a:ext>
            </a:extLst>
          </p:cNvPr>
          <p:cNvSpPr>
            <a:spLocks noGrp="1"/>
          </p:cNvSpPr>
          <p:nvPr>
            <p:ph type="subTitle" idx="1"/>
          </p:nvPr>
        </p:nvSpPr>
        <p:spPr>
          <a:xfrm>
            <a:off x="1523999" y="2756406"/>
            <a:ext cx="10030691" cy="1655762"/>
          </a:xfrm>
        </p:spPr>
        <p:txBody>
          <a:bodyPr/>
          <a:lstStyle/>
          <a:p>
            <a:r>
              <a:rPr lang="en-US" dirty="0"/>
              <a:t>Stacey Furey, Senior Manager, Supplier Performance</a:t>
            </a:r>
          </a:p>
        </p:txBody>
      </p:sp>
    </p:spTree>
    <p:extLst>
      <p:ext uri="{BB962C8B-B14F-4D97-AF65-F5344CB8AC3E}">
        <p14:creationId xmlns:p14="http://schemas.microsoft.com/office/powerpoint/2010/main" val="30674834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r>
              <a:rPr lang="en-US" altLang="en-US" u="sng" dirty="0">
                <a:latin typeface="Arial" panose="020B0604020202020204" pitchFamily="34" charset="0"/>
                <a:cs typeface="Arial" panose="020B0604020202020204" pitchFamily="34" charset="0"/>
              </a:rPr>
              <a:t>Agenda &amp; Objectives</a:t>
            </a:r>
          </a:p>
        </p:txBody>
      </p:sp>
      <p:sp>
        <p:nvSpPr>
          <p:cNvPr id="2" name="Content Placeholder 2"/>
          <p:cNvSpPr>
            <a:spLocks noGrp="1"/>
          </p:cNvSpPr>
          <p:nvPr>
            <p:ph idx="1"/>
          </p:nvPr>
        </p:nvSpPr>
        <p:spPr bwMode="auto">
          <a:xfrm>
            <a:off x="838200" y="1395664"/>
            <a:ext cx="10972800" cy="48209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buNone/>
              <a:defRPr/>
            </a:pPr>
            <a:r>
              <a:rPr lang="en-US" altLang="en-US" sz="3600" b="1" dirty="0">
                <a:solidFill>
                  <a:srgbClr val="FF0000"/>
                </a:solidFill>
                <a:latin typeface="Arial" panose="020B0604020202020204" pitchFamily="34" charset="0"/>
                <a:cs typeface="Arial" panose="020B0604020202020204" pitchFamily="34" charset="0"/>
              </a:rPr>
              <a:t>Agenda </a:t>
            </a:r>
            <a:endParaRPr lang="en-US" altLang="en-US" sz="1600" dirty="0">
              <a:solidFill>
                <a:srgbClr val="FF0000"/>
              </a:solidFill>
              <a:latin typeface="Arial" panose="020B0604020202020204" pitchFamily="34" charset="0"/>
              <a:cs typeface="Arial" panose="020B0604020202020204" pitchFamily="34" charset="0"/>
            </a:endParaRPr>
          </a:p>
          <a:p>
            <a:r>
              <a:rPr lang="en-US" altLang="en-US" sz="2000" dirty="0">
                <a:solidFill>
                  <a:prstClr val="black"/>
                </a:solidFill>
              </a:rPr>
              <a:t>OTIF:  On Time In Full</a:t>
            </a:r>
          </a:p>
          <a:p>
            <a:r>
              <a:rPr lang="en-US" altLang="en-US" sz="2000" dirty="0">
                <a:solidFill>
                  <a:prstClr val="black"/>
                </a:solidFill>
              </a:rPr>
              <a:t>Compliance and Assessments Policy</a:t>
            </a:r>
          </a:p>
          <a:p>
            <a:r>
              <a:rPr lang="en-US" altLang="en-US" sz="2000" dirty="0">
                <a:solidFill>
                  <a:prstClr val="black"/>
                </a:solidFill>
              </a:rPr>
              <a:t>Resources for Vendors</a:t>
            </a:r>
          </a:p>
          <a:p>
            <a:pPr lvl="1"/>
            <a:r>
              <a:rPr lang="en-US" altLang="en-US" sz="1600" dirty="0">
                <a:solidFill>
                  <a:prstClr val="black"/>
                </a:solidFill>
              </a:rPr>
              <a:t>Supplier Dashboard</a:t>
            </a:r>
          </a:p>
          <a:p>
            <a:pPr lvl="1"/>
            <a:r>
              <a:rPr lang="en-US" altLang="en-US" sz="1600" dirty="0">
                <a:solidFill>
                  <a:prstClr val="black"/>
                </a:solidFill>
              </a:rPr>
              <a:t>Supplier Scorecard</a:t>
            </a:r>
          </a:p>
          <a:p>
            <a:pPr lvl="1"/>
            <a:r>
              <a:rPr lang="en-US" altLang="en-US" sz="1600" dirty="0">
                <a:solidFill>
                  <a:prstClr val="black"/>
                </a:solidFill>
              </a:rPr>
              <a:t>Vendor Assessments Portal</a:t>
            </a:r>
          </a:p>
          <a:p>
            <a:endParaRPr lang="en-US" altLang="en-US" sz="2000" dirty="0">
              <a:solidFill>
                <a:prstClr val="black"/>
              </a:solidFill>
              <a:latin typeface="Arial" panose="020B0604020202020204" pitchFamily="34" charset="0"/>
              <a:cs typeface="Arial" panose="020B0604020202020204" pitchFamily="34" charset="0"/>
            </a:endParaRPr>
          </a:p>
          <a:p>
            <a:pPr marL="0" indent="0">
              <a:buNone/>
              <a:defRPr/>
            </a:pPr>
            <a:r>
              <a:rPr lang="en-US" altLang="en-US" sz="3600" b="1" dirty="0">
                <a:solidFill>
                  <a:srgbClr val="FF0000"/>
                </a:solidFill>
                <a:latin typeface="Arial" panose="020B0604020202020204" pitchFamily="34" charset="0"/>
                <a:cs typeface="Arial" panose="020B0604020202020204" pitchFamily="34" charset="0"/>
              </a:rPr>
              <a:t>Objectives</a:t>
            </a:r>
            <a:endParaRPr lang="en-US" altLang="en-US" sz="1600" b="1" dirty="0">
              <a:solidFill>
                <a:srgbClr val="FF0000"/>
              </a:solidFill>
              <a:latin typeface="Arial" panose="020B0604020202020204" pitchFamily="34" charset="0"/>
              <a:cs typeface="Arial" panose="020B0604020202020204" pitchFamily="34" charset="0"/>
            </a:endParaRPr>
          </a:p>
          <a:p>
            <a:r>
              <a:rPr lang="en-US" altLang="en-US" sz="2000" dirty="0">
                <a:solidFill>
                  <a:prstClr val="black"/>
                </a:solidFill>
                <a:latin typeface="Arial" panose="020B0604020202020204" pitchFamily="34" charset="0"/>
                <a:ea typeface="ヒラギノ角ゴ Pro W3"/>
                <a:cs typeface="Arial" panose="020B0604020202020204" pitchFamily="34" charset="0"/>
              </a:rPr>
              <a:t>To help you understand Ace Hardware’s vendor shipping performance requirements</a:t>
            </a:r>
            <a:endParaRPr lang="en-US" altLang="en-US" sz="2000" dirty="0">
              <a:solidFill>
                <a:prstClr val="black"/>
              </a:solidFill>
              <a:latin typeface="Arial" panose="020B0604020202020204" pitchFamily="34" charset="0"/>
              <a:cs typeface="Arial" panose="020B0604020202020204" pitchFamily="34" charset="0"/>
            </a:endParaRPr>
          </a:p>
          <a:p>
            <a:pPr>
              <a:defRPr/>
            </a:pPr>
            <a:endParaRPr lang="en-US" altLang="en-US" sz="1600" dirty="0"/>
          </a:p>
          <a:p>
            <a:pPr>
              <a:buFont typeface="Arial" charset="0"/>
              <a:buNone/>
              <a:defRPr/>
            </a:pPr>
            <a:endParaRPr lang="en-US" altLang="en-US" dirty="0"/>
          </a:p>
        </p:txBody>
      </p:sp>
      <p:pic>
        <p:nvPicPr>
          <p:cNvPr id="4" name="Picture 3" descr="Direto ao Ponto: O Que é OTIF ou DIFOT? - Comprovei">
            <a:extLst>
              <a:ext uri="{FF2B5EF4-FFF2-40B4-BE49-F238E27FC236}">
                <a16:creationId xmlns:a16="http://schemas.microsoft.com/office/drawing/2014/main" id="{D86B8103-9940-4437-AADC-8FE2755C8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1441" y="1764631"/>
            <a:ext cx="5556718" cy="2417809"/>
          </a:xfrm>
          <a:prstGeom prst="rect">
            <a:avLst/>
          </a:prstGeom>
        </p:spPr>
      </p:pic>
    </p:spTree>
    <p:extLst>
      <p:ext uri="{BB962C8B-B14F-4D97-AF65-F5344CB8AC3E}">
        <p14:creationId xmlns:p14="http://schemas.microsoft.com/office/powerpoint/2010/main" val="37277613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3">
            <a:extLst>
              <a:ext uri="{FF2B5EF4-FFF2-40B4-BE49-F238E27FC236}">
                <a16:creationId xmlns:a16="http://schemas.microsoft.com/office/drawing/2014/main" id="{5FD9E78E-03B2-408A-8F69-EE6BE2FCD4DC}"/>
              </a:ext>
            </a:extLst>
          </p:cNvPr>
          <p:cNvSpPr/>
          <p:nvPr/>
        </p:nvSpPr>
        <p:spPr>
          <a:xfrm>
            <a:off x="8734315" y="1572101"/>
            <a:ext cx="3209925" cy="3190875"/>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1BB48B5-CD49-4EE3-890D-0D06C2361C38}"/>
              </a:ext>
            </a:extLst>
          </p:cNvPr>
          <p:cNvSpPr txBox="1"/>
          <p:nvPr/>
        </p:nvSpPr>
        <p:spPr>
          <a:xfrm>
            <a:off x="1095154" y="1089837"/>
            <a:ext cx="8001000"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OTIF:  A unit level fill rate measurement that includes the element of timeliness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Total quantity of all units shipped no later than 2 </a:t>
            </a:r>
            <a:r>
              <a:rPr kumimoji="0" lang="en-US" sz="1800" b="1" i="1" u="none" strike="noStrike" kern="1200" cap="none" spc="0" normalizeH="0" baseline="0" noProof="0" dirty="0">
                <a:ln>
                  <a:noFill/>
                </a:ln>
                <a:solidFill>
                  <a:srgbClr val="F79646">
                    <a:lumMod val="75000"/>
                  </a:srgbClr>
                </a:solidFill>
                <a:effectLst/>
                <a:uLnTx/>
                <a:uFillTx/>
                <a:latin typeface="Arial"/>
                <a:ea typeface="+mn-ea"/>
                <a:cs typeface="+mn-cs"/>
              </a:rPr>
              <a:t>calendar days </a:t>
            </a:r>
            <a:r>
              <a:rPr kumimoji="0" lang="en-US" sz="1800" b="0" i="0" u="none" strike="noStrike" kern="1200" cap="none" spc="0" normalizeH="0" baseline="0" noProof="0" dirty="0">
                <a:ln>
                  <a:noFill/>
                </a:ln>
                <a:solidFill>
                  <a:prstClr val="black"/>
                </a:solidFill>
                <a:effectLst/>
                <a:uLnTx/>
                <a:uFillTx/>
                <a:latin typeface="Arial"/>
                <a:ea typeface="+mn-ea"/>
                <a:cs typeface="+mn-cs"/>
              </a:rPr>
              <a:t>past the requested ship date, divided by the total quantity of all units ordered on the original Purchase Order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Requested Ship Date is systematically calculated based upon a vendor’s order processing days.  Ace’s standard vendor order processing time is 3 business days or less.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Order processing days are measured in </a:t>
            </a:r>
            <a:r>
              <a:rPr kumimoji="0" lang="en-US" sz="1800" b="1" i="1" u="none" strike="noStrike" kern="1200" cap="none" spc="0" normalizeH="0" baseline="0" noProof="0" dirty="0">
                <a:ln>
                  <a:noFill/>
                </a:ln>
                <a:solidFill>
                  <a:srgbClr val="1F497D"/>
                </a:solidFill>
                <a:effectLst/>
                <a:uLnTx/>
                <a:uFillTx/>
                <a:latin typeface="Arial"/>
                <a:ea typeface="+mn-ea"/>
                <a:cs typeface="+mn-cs"/>
              </a:rPr>
              <a:t>business days </a:t>
            </a:r>
            <a:r>
              <a:rPr kumimoji="0" lang="en-US" sz="1800" b="0" i="0" u="none" strike="noStrike" kern="1200" cap="none" spc="0" normalizeH="0" baseline="0" noProof="0" dirty="0">
                <a:ln>
                  <a:noFill/>
                </a:ln>
                <a:solidFill>
                  <a:prstClr val="black"/>
                </a:solidFill>
                <a:effectLst/>
                <a:uLnTx/>
                <a:uFillTx/>
                <a:latin typeface="Arial"/>
                <a:ea typeface="+mn-ea"/>
                <a:cs typeface="+mn-cs"/>
              </a:rPr>
              <a:t>only. Because Ace purchase orders are sent via overnight EDI processing, Day 1 is considered to be the 1st business day after PO creation by Ace. </a:t>
            </a:r>
          </a:p>
        </p:txBody>
      </p:sp>
      <p:sp>
        <p:nvSpPr>
          <p:cNvPr id="3" name="Title 2">
            <a:extLst>
              <a:ext uri="{FF2B5EF4-FFF2-40B4-BE49-F238E27FC236}">
                <a16:creationId xmlns:a16="http://schemas.microsoft.com/office/drawing/2014/main" id="{D2BE918D-15EE-428D-8EB8-36C676FF3A54}"/>
              </a:ext>
            </a:extLst>
          </p:cNvPr>
          <p:cNvSpPr>
            <a:spLocks noGrp="1"/>
          </p:cNvSpPr>
          <p:nvPr>
            <p:ph type="title"/>
          </p:nvPr>
        </p:nvSpPr>
        <p:spPr/>
        <p:txBody>
          <a:bodyPr/>
          <a:lstStyle/>
          <a:p>
            <a:r>
              <a:rPr lang="en-US" u="sng" dirty="0"/>
              <a:t>OTIF: On Time In Full</a:t>
            </a:r>
          </a:p>
        </p:txBody>
      </p:sp>
      <p:sp>
        <p:nvSpPr>
          <p:cNvPr id="5" name="TextBox 10"/>
          <p:cNvSpPr txBox="1"/>
          <p:nvPr/>
        </p:nvSpPr>
        <p:spPr>
          <a:xfrm>
            <a:off x="1666654" y="3035174"/>
            <a:ext cx="6858000" cy="787652"/>
          </a:xfrm>
          <a:prstGeom prst="rect">
            <a:avLst/>
          </a:prstGeom>
          <a:noFill/>
          <a:ln w="28575">
            <a:solidFill>
              <a:schemeClr val="tx1"/>
            </a:solidFill>
          </a:ln>
        </p:spPr>
        <p:txBody>
          <a:bodyPr wrap="square" rtlCol="0">
            <a:spAutoFit/>
          </a:bodyPr>
          <a:lstStyle/>
          <a:p>
            <a:pPr marL="0" marR="0" lvl="0" indent="0" algn="l" defTabSz="914400" rtl="0" eaLnBrk="0" fontAlgn="base" latinLnBrk="0" hangingPunct="0">
              <a:lnSpc>
                <a:spcPct val="107000"/>
              </a:lnSpc>
              <a:spcBef>
                <a:spcPts val="0"/>
              </a:spcBef>
              <a:spcAft>
                <a:spcPts val="80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 of Units Shipped by Ace’s Requested Ship Date + 2 calendar day grace</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a:p>
            <a:pPr marL="0" marR="0" lvl="0" indent="0" algn="ctr" defTabSz="914400" rtl="0" eaLnBrk="0" fontAlgn="base" latinLnBrk="0" hangingPunct="0">
              <a:lnSpc>
                <a:spcPct val="107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 of Units Ordered</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sp>
        <p:nvSpPr>
          <p:cNvPr id="2" name="TextBox 1">
            <a:extLst>
              <a:ext uri="{FF2B5EF4-FFF2-40B4-BE49-F238E27FC236}">
                <a16:creationId xmlns:a16="http://schemas.microsoft.com/office/drawing/2014/main" id="{E6185AD9-B5AD-463B-AC20-D82D34B3E838}"/>
              </a:ext>
            </a:extLst>
          </p:cNvPr>
          <p:cNvSpPr txBox="1"/>
          <p:nvPr/>
        </p:nvSpPr>
        <p:spPr>
          <a:xfrm>
            <a:off x="9396247" y="2496565"/>
            <a:ext cx="2247899" cy="1077218"/>
          </a:xfrm>
          <a:prstGeom prst="rect">
            <a:avLst/>
          </a:prstGeom>
          <a:noFill/>
        </p:spPr>
        <p:txBody>
          <a:bodyPr wrap="square" rtlCol="0">
            <a:spAutoFit/>
          </a:bodyPr>
          <a:lstStyle/>
          <a:p>
            <a:r>
              <a:rPr lang="en-US" sz="1600" i="1" dirty="0"/>
              <a:t>** IMPORTANT:</a:t>
            </a:r>
          </a:p>
          <a:p>
            <a:r>
              <a:rPr lang="en-US" sz="1600" i="1" dirty="0"/>
              <a:t>OTIF IS SPECIFIC TO RSC PURCHASE ORDERS ONLY</a:t>
            </a:r>
          </a:p>
        </p:txBody>
      </p:sp>
    </p:spTree>
    <p:extLst>
      <p:ext uri="{BB962C8B-B14F-4D97-AF65-F5344CB8AC3E}">
        <p14:creationId xmlns:p14="http://schemas.microsoft.com/office/powerpoint/2010/main" val="465574093"/>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2458F8-BE9A-4AA0-A4E9-E60FA1C97779}"/>
              </a:ext>
            </a:extLst>
          </p:cNvPr>
          <p:cNvSpPr>
            <a:spLocks noGrp="1"/>
          </p:cNvSpPr>
          <p:nvPr>
            <p:ph type="title"/>
          </p:nvPr>
        </p:nvSpPr>
        <p:spPr/>
        <p:txBody>
          <a:bodyPr/>
          <a:lstStyle/>
          <a:p>
            <a:r>
              <a:rPr lang="en-US" u="sng" dirty="0"/>
              <a:t>OTIF: On Time In Full</a:t>
            </a:r>
          </a:p>
        </p:txBody>
      </p:sp>
      <p:sp>
        <p:nvSpPr>
          <p:cNvPr id="2" name="TextBox 1"/>
          <p:cNvSpPr txBox="1"/>
          <p:nvPr/>
        </p:nvSpPr>
        <p:spPr>
          <a:xfrm>
            <a:off x="609600" y="1143000"/>
            <a:ext cx="10972800" cy="954107"/>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Ace utilizes the </a:t>
            </a:r>
            <a:r>
              <a:rPr kumimoji="0" lang="en-US" sz="2000" b="1" i="0" u="none" strike="noStrike" kern="1200" cap="none" spc="0" normalizeH="0" baseline="0" noProof="0" dirty="0">
                <a:ln>
                  <a:noFill/>
                </a:ln>
                <a:solidFill>
                  <a:srgbClr val="F79646">
                    <a:lumMod val="50000"/>
                  </a:srgbClr>
                </a:solidFill>
                <a:effectLst/>
                <a:uLnTx/>
                <a:uFillTx/>
                <a:latin typeface="Arial" panose="020B0604020202020204" pitchFamily="34" charset="0"/>
                <a:ea typeface="ヒラギノ角ゴ Pro W3" pitchFamily="125" charset="-128"/>
                <a:cs typeface="+mn-cs"/>
              </a:rPr>
              <a:t>EDI ASN 856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as record of the vendor’s units shipped and shipment dates.  Thus, EDI accuracy and timeliness is critical.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The EDI ASN 856 must be sent on the date of shipment to ensure OTIF accuracy.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00" y="3813194"/>
            <a:ext cx="5715000" cy="2209800"/>
          </a:xfrm>
          <a:prstGeom prst="rect">
            <a:avLst/>
          </a:prstGeom>
        </p:spPr>
      </p:pic>
      <p:pic>
        <p:nvPicPr>
          <p:cNvPr id="4" name="Picture 3" descr="Baking Soda and Baking Powder are not twins|There is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400" y="2131531"/>
            <a:ext cx="1133475" cy="1466850"/>
          </a:xfrm>
          <a:prstGeom prst="rect">
            <a:avLst/>
          </a:prstGeom>
        </p:spPr>
      </p:pic>
      <p:sp>
        <p:nvSpPr>
          <p:cNvPr id="6" name="TextBox 5"/>
          <p:cNvSpPr txBox="1"/>
          <p:nvPr/>
        </p:nvSpPr>
        <p:spPr>
          <a:xfrm>
            <a:off x="4402727" y="2511013"/>
            <a:ext cx="4550773" cy="707886"/>
          </a:xfrm>
          <a:prstGeom prst="rect">
            <a:avLst/>
          </a:prstGeom>
          <a:noFill/>
          <a:ln w="28575">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Sending 100 units on time, without an ASN = Not sending 100 units</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Tree>
    <p:extLst>
      <p:ext uri="{BB962C8B-B14F-4D97-AF65-F5344CB8AC3E}">
        <p14:creationId xmlns:p14="http://schemas.microsoft.com/office/powerpoint/2010/main" val="665321686"/>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FE1C8EA-AFDA-4813-A59E-FAB8CF28A762}"/>
              </a:ext>
            </a:extLst>
          </p:cNvPr>
          <p:cNvSpPr>
            <a:spLocks noGrp="1"/>
          </p:cNvSpPr>
          <p:nvPr>
            <p:ph type="title"/>
          </p:nvPr>
        </p:nvSpPr>
        <p:spPr>
          <a:xfrm>
            <a:off x="609600" y="136004"/>
            <a:ext cx="10972800" cy="1143000"/>
          </a:xfrm>
        </p:spPr>
        <p:txBody>
          <a:bodyPr/>
          <a:lstStyle/>
          <a:p>
            <a:r>
              <a:rPr lang="en-US" u="sng" dirty="0"/>
              <a:t>OTIF Calculation Example</a:t>
            </a:r>
          </a:p>
        </p:txBody>
      </p:sp>
      <p:sp>
        <p:nvSpPr>
          <p:cNvPr id="20" name="TextBox 19"/>
          <p:cNvSpPr txBox="1"/>
          <p:nvPr/>
        </p:nvSpPr>
        <p:spPr>
          <a:xfrm>
            <a:off x="3989980" y="1063196"/>
            <a:ext cx="1822677" cy="1990844"/>
          </a:xfrm>
          <a:prstGeom prst="ellipse">
            <a:avLst/>
          </a:prstGeom>
          <a:solidFill>
            <a:schemeClr val="accent2">
              <a:alpha val="58000"/>
            </a:schemeClr>
          </a:solidFill>
          <a:ln>
            <a:solidFill>
              <a:schemeClr val="tx1"/>
            </a:solidFill>
            <a:prstDash val="sysDash"/>
          </a:ln>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100% Fill Rate</a:t>
            </a: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
        <p:nvSpPr>
          <p:cNvPr id="23" name="TextBox 22"/>
          <p:cNvSpPr txBox="1"/>
          <p:nvPr/>
        </p:nvSpPr>
        <p:spPr>
          <a:xfrm>
            <a:off x="5744134" y="1258628"/>
            <a:ext cx="1353159" cy="156966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600" b="0" i="0" u="none" strike="noStrike" kern="1200" cap="none" spc="0" normalizeH="0" baseline="0" noProof="0" dirty="0">
                <a:ln>
                  <a:noFill/>
                </a:ln>
                <a:solidFill>
                  <a:srgbClr val="C0504D"/>
                </a:solidFill>
                <a:effectLst/>
                <a:uLnTx/>
                <a:uFillTx/>
                <a:latin typeface="Arial Black" panose="020B0A04020102020204" pitchFamily="34" charset="0"/>
                <a:ea typeface="ヒラギノ角ゴ Pro W3" pitchFamily="125" charset="-128"/>
                <a:cs typeface="+mn-cs"/>
              </a:rPr>
              <a:t>%</a:t>
            </a:r>
          </a:p>
        </p:txBody>
      </p:sp>
      <p:sp>
        <p:nvSpPr>
          <p:cNvPr id="5" name="TextBox 4"/>
          <p:cNvSpPr txBox="1"/>
          <p:nvPr/>
        </p:nvSpPr>
        <p:spPr>
          <a:xfrm>
            <a:off x="1411962" y="935463"/>
            <a:ext cx="1045604" cy="221599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srgbClr val="C0504D"/>
                </a:solidFill>
                <a:effectLst/>
                <a:uLnTx/>
                <a:uFillTx/>
                <a:latin typeface="Arial Black" panose="020B0A04020102020204" pitchFamily="34" charset="0"/>
                <a:ea typeface="ヒラギノ角ゴ Pro W3" pitchFamily="125" charset="-128"/>
                <a:cs typeface="+mn-cs"/>
              </a:rPr>
              <a:t>1</a:t>
            </a:r>
          </a:p>
        </p:txBody>
      </p:sp>
      <p:grpSp>
        <p:nvGrpSpPr>
          <p:cNvPr id="26" name="Group 25"/>
          <p:cNvGrpSpPr/>
          <p:nvPr/>
        </p:nvGrpSpPr>
        <p:grpSpPr>
          <a:xfrm>
            <a:off x="4002125" y="2564817"/>
            <a:ext cx="2358373" cy="3549636"/>
            <a:chOff x="792080" y="2624545"/>
            <a:chExt cx="2502515" cy="3549636"/>
          </a:xfrm>
        </p:grpSpPr>
        <p:sp>
          <p:nvSpPr>
            <p:cNvPr id="31" name="TextBox 24"/>
            <p:cNvSpPr txBox="1"/>
            <p:nvPr/>
          </p:nvSpPr>
          <p:spPr>
            <a:xfrm>
              <a:off x="2374305" y="4312134"/>
              <a:ext cx="920290" cy="1862047"/>
            </a:xfrm>
            <a:prstGeom prst="rect">
              <a:avLst/>
            </a:prstGeom>
            <a:noFill/>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5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TextBox 25"/>
            <p:cNvSpPr txBox="1"/>
            <p:nvPr/>
          </p:nvSpPr>
          <p:spPr>
            <a:xfrm>
              <a:off x="792080" y="2624545"/>
              <a:ext cx="920289" cy="1862047"/>
            </a:xfrm>
            <a:prstGeom prst="rect">
              <a:avLst/>
            </a:prstGeom>
            <a:noFill/>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5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66" name="TextBox 65"/>
          <p:cNvSpPr txBox="1"/>
          <p:nvPr/>
        </p:nvSpPr>
        <p:spPr>
          <a:xfrm>
            <a:off x="2507302" y="1049078"/>
            <a:ext cx="1822677" cy="1990844"/>
          </a:xfrm>
          <a:prstGeom prst="ellipse">
            <a:avLst/>
          </a:prstGeom>
          <a:solidFill>
            <a:schemeClr val="tx1">
              <a:lumMod val="65000"/>
              <a:lumOff val="35000"/>
              <a:alpha val="58000"/>
            </a:schemeClr>
          </a:solidFill>
          <a:ln>
            <a:solidFill>
              <a:schemeClr val="tx1"/>
            </a:solidFill>
            <a:prstDash val="sysDash"/>
          </a:ln>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Ship On Time</a:t>
            </a: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
        <p:nvSpPr>
          <p:cNvPr id="10" name="Rectangle 9">
            <a:extLst>
              <a:ext uri="{FF2B5EF4-FFF2-40B4-BE49-F238E27FC236}">
                <a16:creationId xmlns:a16="http://schemas.microsoft.com/office/drawing/2014/main" id="{6163FBCD-7B33-42B7-A71D-8670C29F1C67}"/>
              </a:ext>
            </a:extLst>
          </p:cNvPr>
          <p:cNvSpPr/>
          <p:nvPr/>
        </p:nvSpPr>
        <p:spPr>
          <a:xfrm>
            <a:off x="7181580" y="1273454"/>
            <a:ext cx="3204079" cy="1891226"/>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aphicFrame>
        <p:nvGraphicFramePr>
          <p:cNvPr id="13" name="Table 12"/>
          <p:cNvGraphicFramePr>
            <a:graphicFrameLocks noGrp="1"/>
          </p:cNvGraphicFramePr>
          <p:nvPr/>
        </p:nvGraphicFramePr>
        <p:xfrm>
          <a:off x="7350154" y="1384762"/>
          <a:ext cx="2806701" cy="1600200"/>
        </p:xfrm>
        <a:graphic>
          <a:graphicData uri="http://schemas.openxmlformats.org/drawingml/2006/table">
            <a:tbl>
              <a:tblPr/>
              <a:tblGrid>
                <a:gridCol w="1636449">
                  <a:extLst>
                    <a:ext uri="{9D8B030D-6E8A-4147-A177-3AD203B41FA5}">
                      <a16:colId xmlns:a16="http://schemas.microsoft.com/office/drawing/2014/main" val="1933761771"/>
                    </a:ext>
                  </a:extLst>
                </a:gridCol>
                <a:gridCol w="304456">
                  <a:extLst>
                    <a:ext uri="{9D8B030D-6E8A-4147-A177-3AD203B41FA5}">
                      <a16:colId xmlns:a16="http://schemas.microsoft.com/office/drawing/2014/main" val="1705635427"/>
                    </a:ext>
                  </a:extLst>
                </a:gridCol>
                <a:gridCol w="865796">
                  <a:extLst>
                    <a:ext uri="{9D8B030D-6E8A-4147-A177-3AD203B41FA5}">
                      <a16:colId xmlns:a16="http://schemas.microsoft.com/office/drawing/2014/main" val="300978342"/>
                    </a:ext>
                  </a:extLst>
                </a:gridCol>
              </a:tblGrid>
              <a:tr h="266700">
                <a:tc>
                  <a:txBody>
                    <a:bodyPr/>
                    <a:lstStyle/>
                    <a:p>
                      <a:pPr algn="ctr" fontAlgn="b"/>
                      <a:r>
                        <a:rPr lang="en-US" sz="1600" b="1" i="0" u="sng" strike="noStrike" dirty="0">
                          <a:solidFill>
                            <a:srgbClr val="000000"/>
                          </a:solidFill>
                          <a:effectLst/>
                          <a:latin typeface="Calibri" panose="020F0502020204030204" pitchFamily="34" charset="0"/>
                        </a:rPr>
                        <a:t>75 Units On Time</a:t>
                      </a:r>
                    </a:p>
                  </a:txBody>
                  <a:tcPr marL="9525" marR="9525" marT="9525" marB="0" anchor="b">
                    <a:lnL>
                      <a:noFill/>
                    </a:lnL>
                    <a:lnR>
                      <a:noFill/>
                    </a:lnR>
                    <a:lnT>
                      <a:noFill/>
                    </a:lnT>
                    <a:lnB>
                      <a:noFill/>
                    </a:lnB>
                  </a:tcPr>
                </a:tc>
                <a:tc rowSpan="2">
                  <a:txBody>
                    <a:bodyPr/>
                    <a:lstStyle/>
                    <a:p>
                      <a:pPr algn="ctr" fontAlgn="ctr"/>
                      <a:r>
                        <a:rPr lang="en-US" sz="1600" b="1"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rowSpan="2">
                  <a:txBody>
                    <a:bodyPr/>
                    <a:lstStyle/>
                    <a:p>
                      <a:pPr algn="ctr" fontAlgn="ctr"/>
                      <a:r>
                        <a:rPr lang="en-US" sz="1600" b="1" i="0" u="none" strike="noStrike" dirty="0">
                          <a:solidFill>
                            <a:srgbClr val="000000"/>
                          </a:solidFill>
                          <a:effectLst/>
                          <a:latin typeface="Calibri" panose="020F0502020204030204" pitchFamily="34" charset="0"/>
                        </a:rPr>
                        <a:t>75% OTIF</a:t>
                      </a:r>
                    </a:p>
                  </a:txBody>
                  <a:tcPr marL="9525" marR="9525" marT="9525" marB="0" anchor="ctr">
                    <a:lnL>
                      <a:noFill/>
                    </a:lnL>
                    <a:lnR>
                      <a:noFill/>
                    </a:lnR>
                    <a:lnT>
                      <a:noFill/>
                    </a:lnT>
                    <a:lnB>
                      <a:noFill/>
                    </a:lnB>
                  </a:tcPr>
                </a:tc>
                <a:extLst>
                  <a:ext uri="{0D108BD9-81ED-4DB2-BD59-A6C34878D82A}">
                    <a16:rowId xmlns:a16="http://schemas.microsoft.com/office/drawing/2014/main" val="212840668"/>
                  </a:ext>
                </a:extLst>
              </a:tr>
              <a:tr h="266700">
                <a:tc>
                  <a:txBody>
                    <a:bodyPr/>
                    <a:lstStyle/>
                    <a:p>
                      <a:pPr algn="ctr" fontAlgn="b"/>
                      <a:r>
                        <a:rPr lang="en-US" sz="1600" b="1" i="0" u="none" strike="noStrike" dirty="0">
                          <a:solidFill>
                            <a:srgbClr val="000000"/>
                          </a:solidFill>
                          <a:effectLst/>
                          <a:latin typeface="Calibri" panose="020F0502020204030204" pitchFamily="34" charset="0"/>
                        </a:rPr>
                        <a:t>100 Units Ordered</a:t>
                      </a:r>
                    </a:p>
                  </a:txBody>
                  <a:tcPr marL="9525" marR="9525" marT="9525" marB="0" anchor="b">
                    <a:lnL>
                      <a:noFill/>
                    </a:lnL>
                    <a:lnR>
                      <a:noFill/>
                    </a:lnR>
                    <a:lnT>
                      <a:noFill/>
                    </a:lnT>
                    <a:lnB>
                      <a:noFill/>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757631639"/>
                  </a:ext>
                </a:extLst>
              </a:tr>
              <a:tr h="266700">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653413790"/>
                  </a:ext>
                </a:extLst>
              </a:tr>
              <a:tr h="266700">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047817513"/>
                  </a:ext>
                </a:extLst>
              </a:tr>
              <a:tr h="266700">
                <a:tc>
                  <a:txBody>
                    <a:bodyPr/>
                    <a:lstStyle/>
                    <a:p>
                      <a:pPr algn="ctr" fontAlgn="b"/>
                      <a:r>
                        <a:rPr lang="en-US" sz="1600" b="1" i="0" u="sng" strike="noStrike" dirty="0">
                          <a:solidFill>
                            <a:srgbClr val="000000"/>
                          </a:solidFill>
                          <a:effectLst/>
                          <a:latin typeface="Calibri" panose="020F0502020204030204" pitchFamily="34" charset="0"/>
                        </a:rPr>
                        <a:t>100 Units Late</a:t>
                      </a:r>
                    </a:p>
                  </a:txBody>
                  <a:tcPr marL="9525" marR="9525" marT="9525" marB="0" anchor="b">
                    <a:lnL>
                      <a:noFill/>
                    </a:lnL>
                    <a:lnR>
                      <a:noFill/>
                    </a:lnR>
                    <a:lnT>
                      <a:noFill/>
                    </a:lnT>
                    <a:lnB>
                      <a:noFill/>
                    </a:lnB>
                  </a:tcPr>
                </a:tc>
                <a:tc rowSpan="2">
                  <a:txBody>
                    <a:bodyPr/>
                    <a:lstStyle/>
                    <a:p>
                      <a:pPr algn="ctr" fontAlgn="ctr"/>
                      <a:r>
                        <a:rPr lang="en-US" sz="1600" b="1"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rowSpan="2">
                  <a:txBody>
                    <a:bodyPr/>
                    <a:lstStyle/>
                    <a:p>
                      <a:pPr algn="ctr" fontAlgn="ctr"/>
                      <a:r>
                        <a:rPr lang="en-US" sz="1600" b="1" i="0" u="none" strike="noStrike" dirty="0">
                          <a:solidFill>
                            <a:srgbClr val="000000"/>
                          </a:solidFill>
                          <a:effectLst/>
                          <a:latin typeface="Calibri" panose="020F0502020204030204" pitchFamily="34" charset="0"/>
                        </a:rPr>
                        <a:t>0% OTIF</a:t>
                      </a:r>
                    </a:p>
                  </a:txBody>
                  <a:tcPr marL="9525" marR="9525" marT="9525" marB="0" anchor="ctr">
                    <a:lnL>
                      <a:noFill/>
                    </a:lnL>
                    <a:lnR>
                      <a:noFill/>
                    </a:lnR>
                    <a:lnT>
                      <a:noFill/>
                    </a:lnT>
                    <a:lnB>
                      <a:noFill/>
                    </a:lnB>
                  </a:tcPr>
                </a:tc>
                <a:extLst>
                  <a:ext uri="{0D108BD9-81ED-4DB2-BD59-A6C34878D82A}">
                    <a16:rowId xmlns:a16="http://schemas.microsoft.com/office/drawing/2014/main" val="3821014151"/>
                  </a:ext>
                </a:extLst>
              </a:tr>
              <a:tr h="266700">
                <a:tc>
                  <a:txBody>
                    <a:bodyPr/>
                    <a:lstStyle/>
                    <a:p>
                      <a:pPr algn="ctr" fontAlgn="b"/>
                      <a:r>
                        <a:rPr lang="en-US" sz="1600" b="1" i="0" u="none" strike="noStrike" dirty="0">
                          <a:solidFill>
                            <a:srgbClr val="000000"/>
                          </a:solidFill>
                          <a:effectLst/>
                          <a:latin typeface="Calibri" panose="020F0502020204030204" pitchFamily="34" charset="0"/>
                        </a:rPr>
                        <a:t>100 Units Ordered</a:t>
                      </a:r>
                    </a:p>
                  </a:txBody>
                  <a:tcPr marL="9525" marR="9525" marT="9525" marB="0" anchor="b">
                    <a:lnL>
                      <a:noFill/>
                    </a:lnL>
                    <a:lnR>
                      <a:noFill/>
                    </a:lnR>
                    <a:lnT>
                      <a:noFill/>
                    </a:lnT>
                    <a:lnB>
                      <a:noFill/>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45517654"/>
                  </a:ext>
                </a:extLst>
              </a:tr>
            </a:tbl>
          </a:graphicData>
        </a:graphic>
      </p:graphicFrame>
      <p:pic>
        <p:nvPicPr>
          <p:cNvPr id="12" name="Picture 11">
            <a:extLst>
              <a:ext uri="{FF2B5EF4-FFF2-40B4-BE49-F238E27FC236}">
                <a16:creationId xmlns:a16="http://schemas.microsoft.com/office/drawing/2014/main" id="{7914F7A8-173D-4141-8516-8A3C1BD61574}"/>
              </a:ext>
            </a:extLst>
          </p:cNvPr>
          <p:cNvPicPr>
            <a:picLocks noChangeAspect="1"/>
          </p:cNvPicPr>
          <p:nvPr/>
        </p:nvPicPr>
        <p:blipFill>
          <a:blip r:embed="rId2"/>
          <a:stretch>
            <a:fillRect/>
          </a:stretch>
        </p:blipFill>
        <p:spPr>
          <a:xfrm>
            <a:off x="1594382" y="3495840"/>
            <a:ext cx="9003236" cy="2775839"/>
          </a:xfrm>
          <a:prstGeom prst="rect">
            <a:avLst/>
          </a:prstGeom>
        </p:spPr>
      </p:pic>
    </p:spTree>
    <p:extLst>
      <p:ext uri="{BB962C8B-B14F-4D97-AF65-F5344CB8AC3E}">
        <p14:creationId xmlns:p14="http://schemas.microsoft.com/office/powerpoint/2010/main" val="14478129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061E3-C11A-4924-B59D-0CE63FF15D11}"/>
              </a:ext>
            </a:extLst>
          </p:cNvPr>
          <p:cNvSpPr>
            <a:spLocks noGrp="1"/>
          </p:cNvSpPr>
          <p:nvPr>
            <p:ph type="title"/>
          </p:nvPr>
        </p:nvSpPr>
        <p:spPr>
          <a:xfrm>
            <a:off x="609599" y="126856"/>
            <a:ext cx="10972800" cy="1143000"/>
          </a:xfrm>
        </p:spPr>
        <p:txBody>
          <a:bodyPr/>
          <a:lstStyle/>
          <a:p>
            <a:r>
              <a:rPr lang="en-US" u="sng" dirty="0"/>
              <a:t>Vendor Compliance</a:t>
            </a:r>
          </a:p>
        </p:txBody>
      </p:sp>
      <p:graphicFrame>
        <p:nvGraphicFramePr>
          <p:cNvPr id="8" name="Diagram 7">
            <a:extLst>
              <a:ext uri="{FF2B5EF4-FFF2-40B4-BE49-F238E27FC236}">
                <a16:creationId xmlns:a16="http://schemas.microsoft.com/office/drawing/2014/main" id="{70A33B60-EF85-43E5-931A-B6099671CED6}"/>
              </a:ext>
            </a:extLst>
          </p:cNvPr>
          <p:cNvGraphicFramePr/>
          <p:nvPr>
            <p:extLst/>
          </p:nvPr>
        </p:nvGraphicFramePr>
        <p:xfrm>
          <a:off x="3310175" y="1082516"/>
          <a:ext cx="5571649" cy="19068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7A2E0C88-C224-4827-A633-FF96EAD75EB1}"/>
              </a:ext>
            </a:extLst>
          </p:cNvPr>
          <p:cNvSpPr txBox="1"/>
          <p:nvPr/>
        </p:nvSpPr>
        <p:spPr>
          <a:xfrm>
            <a:off x="1223319" y="3142926"/>
            <a:ext cx="9588843" cy="1477328"/>
          </a:xfrm>
          <a:prstGeom prst="rect">
            <a:avLst/>
          </a:prstGeom>
          <a:noFill/>
          <a:ln w="34925">
            <a:solidFill>
              <a:schemeClr val="accent2"/>
            </a:solidFill>
          </a:ln>
        </p:spPr>
        <p:txBody>
          <a:bodyPr wrap="square" rtlCol="0">
            <a:spAutoFit/>
          </a:bodyPr>
          <a:lstStyle/>
          <a:p>
            <a:r>
              <a:rPr lang="en-US" dirty="0"/>
              <a:t>Ace Delays in Pickup (COL Freight Vendors):</a:t>
            </a:r>
          </a:p>
          <a:p>
            <a:pPr marL="285750" indent="-285750">
              <a:buFont typeface="Arial" panose="020B0604020202020204" pitchFamily="34" charset="0"/>
              <a:buChar char="•"/>
            </a:pPr>
            <a:r>
              <a:rPr lang="en-US" dirty="0"/>
              <a:t>Enter your load into BluJay TMS as Ready to Ship on time</a:t>
            </a:r>
          </a:p>
          <a:p>
            <a:pPr marL="285750" indent="-285750">
              <a:buFont typeface="Arial" panose="020B0604020202020204" pitchFamily="34" charset="0"/>
              <a:buChar char="•"/>
            </a:pPr>
            <a:r>
              <a:rPr lang="en-US" dirty="0"/>
              <a:t>Send your ASN when the truck leaves</a:t>
            </a:r>
          </a:p>
          <a:p>
            <a:pPr algn="ctr"/>
            <a:endParaRPr lang="en-US" dirty="0"/>
          </a:p>
          <a:p>
            <a:pPr algn="ctr"/>
            <a:r>
              <a:rPr lang="en-US" dirty="0"/>
              <a:t>** Adhering to these 2 steps allow us to remove DIP from your OTIF score **</a:t>
            </a:r>
          </a:p>
        </p:txBody>
      </p:sp>
      <p:sp>
        <p:nvSpPr>
          <p:cNvPr id="31" name="TextBox 30">
            <a:extLst>
              <a:ext uri="{FF2B5EF4-FFF2-40B4-BE49-F238E27FC236}">
                <a16:creationId xmlns:a16="http://schemas.microsoft.com/office/drawing/2014/main" id="{E80FBB26-D811-4CB1-854B-BB4239046854}"/>
              </a:ext>
            </a:extLst>
          </p:cNvPr>
          <p:cNvSpPr txBox="1"/>
          <p:nvPr/>
        </p:nvSpPr>
        <p:spPr>
          <a:xfrm>
            <a:off x="1223319" y="4764966"/>
            <a:ext cx="9588843" cy="1477328"/>
          </a:xfrm>
          <a:prstGeom prst="rect">
            <a:avLst/>
          </a:prstGeom>
          <a:noFill/>
          <a:ln w="34925">
            <a:solidFill>
              <a:schemeClr val="accent6">
                <a:lumMod val="75000"/>
              </a:schemeClr>
            </a:solidFill>
          </a:ln>
        </p:spPr>
        <p:txBody>
          <a:bodyPr wrap="square" rtlCol="0">
            <a:spAutoFit/>
          </a:bodyPr>
          <a:lstStyle/>
          <a:p>
            <a:r>
              <a:rPr lang="en-US" dirty="0"/>
              <a:t>RSC Appointment Delays (PPD Freight Vendors):</a:t>
            </a:r>
          </a:p>
          <a:p>
            <a:pPr marL="285750" indent="-285750">
              <a:buFont typeface="Arial" panose="020B0604020202020204" pitchFamily="34" charset="0"/>
              <a:buChar char="•"/>
            </a:pPr>
            <a:r>
              <a:rPr lang="en-US" dirty="0"/>
              <a:t>Unable to remove from OTIF scores</a:t>
            </a:r>
          </a:p>
          <a:p>
            <a:pPr marL="285750" indent="-285750">
              <a:buFont typeface="Arial" panose="020B0604020202020204" pitchFamily="34" charset="0"/>
              <a:buChar char="•"/>
            </a:pPr>
            <a:r>
              <a:rPr lang="en-US" dirty="0"/>
              <a:t>Can be manually excluded from OTIF charges</a:t>
            </a:r>
          </a:p>
          <a:p>
            <a:pPr marL="285750" indent="-285750">
              <a:buFont typeface="Arial" panose="020B0604020202020204" pitchFamily="34" charset="0"/>
              <a:buChar char="•"/>
            </a:pPr>
            <a:endParaRPr lang="en-US" dirty="0"/>
          </a:p>
          <a:p>
            <a:pPr algn="ctr"/>
            <a:r>
              <a:rPr lang="en-US" dirty="0"/>
              <a:t>** Maintain documentation of appointment issues **</a:t>
            </a:r>
          </a:p>
        </p:txBody>
      </p:sp>
    </p:spTree>
    <p:extLst>
      <p:ext uri="{BB962C8B-B14F-4D97-AF65-F5344CB8AC3E}">
        <p14:creationId xmlns:p14="http://schemas.microsoft.com/office/powerpoint/2010/main" val="22833309"/>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061E3-C11A-4924-B59D-0CE63FF15D11}"/>
              </a:ext>
            </a:extLst>
          </p:cNvPr>
          <p:cNvSpPr>
            <a:spLocks noGrp="1"/>
          </p:cNvSpPr>
          <p:nvPr>
            <p:ph type="title"/>
          </p:nvPr>
        </p:nvSpPr>
        <p:spPr/>
        <p:txBody>
          <a:bodyPr/>
          <a:lstStyle/>
          <a:p>
            <a:r>
              <a:rPr lang="en-US" u="sng" dirty="0"/>
              <a:t>Vendor Compliance</a:t>
            </a:r>
          </a:p>
        </p:txBody>
      </p:sp>
      <p:graphicFrame>
        <p:nvGraphicFramePr>
          <p:cNvPr id="11" name="Diagram 10"/>
          <p:cNvGraphicFramePr/>
          <p:nvPr>
            <p:extLst/>
          </p:nvPr>
        </p:nvGraphicFramePr>
        <p:xfrm>
          <a:off x="3200400" y="2596430"/>
          <a:ext cx="5943600" cy="3544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1979997" y="1417638"/>
            <a:ext cx="8232006" cy="101566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C00000"/>
                </a:solidFill>
                <a:effectLst/>
                <a:uLnTx/>
                <a:uFillTx/>
                <a:latin typeface="Arial" panose="020B0604020202020204" pitchFamily="34" charset="0"/>
                <a:ea typeface="ヒラギノ角ゴ Pro W3" pitchFamily="125" charset="-128"/>
                <a:cs typeface="+mn-cs"/>
              </a:rPr>
              <a:t>Late Shipments have a significant impact on Ace Operations, AND decrease the chance that our customers find your products on our shelves!</a:t>
            </a:r>
          </a:p>
        </p:txBody>
      </p:sp>
    </p:spTree>
    <p:extLst>
      <p:ext uri="{BB962C8B-B14F-4D97-AF65-F5344CB8AC3E}">
        <p14:creationId xmlns:p14="http://schemas.microsoft.com/office/powerpoint/2010/main" val="103213482"/>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107D-8CF7-4BFE-A272-90B91110AAD9}"/>
              </a:ext>
            </a:extLst>
          </p:cNvPr>
          <p:cNvSpPr>
            <a:spLocks noGrp="1"/>
          </p:cNvSpPr>
          <p:nvPr>
            <p:ph type="title"/>
          </p:nvPr>
        </p:nvSpPr>
        <p:spPr/>
        <p:txBody>
          <a:bodyPr/>
          <a:lstStyle/>
          <a:p>
            <a:r>
              <a:rPr lang="en-US" u="sng" dirty="0"/>
              <a:t>Vendor Compliance</a:t>
            </a:r>
          </a:p>
        </p:txBody>
      </p:sp>
      <p:sp>
        <p:nvSpPr>
          <p:cNvPr id="3" name="Rectangle 2"/>
          <p:cNvSpPr/>
          <p:nvPr/>
        </p:nvSpPr>
        <p:spPr>
          <a:xfrm>
            <a:off x="609601" y="1066801"/>
            <a:ext cx="10972800" cy="86177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Ace processes 3 types of chargebacks related to Late/No Shipments and Backorders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Financial assessments are processed monthly as a chargeback against an invoice payment to the vendor by Ace</a:t>
            </a:r>
          </a:p>
        </p:txBody>
      </p:sp>
      <p:sp>
        <p:nvSpPr>
          <p:cNvPr id="4" name="TextBox 3"/>
          <p:cNvSpPr txBox="1"/>
          <p:nvPr/>
        </p:nvSpPr>
        <p:spPr>
          <a:xfrm>
            <a:off x="2300063" y="2112791"/>
            <a:ext cx="5806013" cy="923330"/>
          </a:xfrm>
          <a:prstGeom prst="rect">
            <a:avLst/>
          </a:prstGeom>
          <a:noFill/>
        </p:spPr>
        <p:txBody>
          <a:bodyPr wrap="none" rtlCol="0">
            <a:sp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defRPr/>
            </a:pPr>
            <a:r>
              <a:rPr kumimoji="0" lang="en-US" sz="1800" b="1" i="0" u="sng"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Late Shipment Chargebacks (OBLS)</a:t>
            </a:r>
          </a:p>
          <a:p>
            <a:pPr marL="800100" marR="0" lvl="1"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800100" marR="0" lvl="1"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Based upon vendor’s OTIF score for the month</a:t>
            </a:r>
          </a:p>
        </p:txBody>
      </p:sp>
      <p:graphicFrame>
        <p:nvGraphicFramePr>
          <p:cNvPr id="5" name="Table 4"/>
          <p:cNvGraphicFramePr>
            <a:graphicFrameLocks noGrp="1"/>
          </p:cNvGraphicFramePr>
          <p:nvPr>
            <p:extLst/>
          </p:nvPr>
        </p:nvGraphicFramePr>
        <p:xfrm>
          <a:off x="2705100" y="3191270"/>
          <a:ext cx="6781800" cy="1432720"/>
        </p:xfrm>
        <a:graphic>
          <a:graphicData uri="http://schemas.openxmlformats.org/drawingml/2006/table">
            <a:tbl>
              <a:tblPr firstRow="1" firstCol="1" bandRow="1"/>
              <a:tblGrid>
                <a:gridCol w="1687339">
                  <a:extLst>
                    <a:ext uri="{9D8B030D-6E8A-4147-A177-3AD203B41FA5}">
                      <a16:colId xmlns:a16="http://schemas.microsoft.com/office/drawing/2014/main" val="1518141838"/>
                    </a:ext>
                  </a:extLst>
                </a:gridCol>
                <a:gridCol w="5094461">
                  <a:extLst>
                    <a:ext uri="{9D8B030D-6E8A-4147-A177-3AD203B41FA5}">
                      <a16:colId xmlns:a16="http://schemas.microsoft.com/office/drawing/2014/main" val="2738377447"/>
                    </a:ext>
                  </a:extLst>
                </a:gridCol>
              </a:tblGrid>
              <a:tr h="358180">
                <a:tc>
                  <a:txBody>
                    <a:bodyPr/>
                    <a:lstStyle/>
                    <a:p>
                      <a:pPr marL="0" marR="0" algn="ctr">
                        <a:lnSpc>
                          <a:spcPct val="110000"/>
                        </a:lnSpc>
                        <a:spcBef>
                          <a:spcPts val="60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Monthly OTIF Score</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0000"/>
                        </a:lnSpc>
                        <a:spcBef>
                          <a:spcPts val="60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Assessment</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1575069"/>
                  </a:ext>
                </a:extLst>
              </a:tr>
              <a:tr h="358180">
                <a:tc>
                  <a:txBody>
                    <a:bodyPr/>
                    <a:lstStyle/>
                    <a:p>
                      <a:pPr marL="0" marR="0" algn="ctr">
                        <a:lnSpc>
                          <a:spcPct val="110000"/>
                        </a:lnSpc>
                        <a:spcBef>
                          <a:spcPts val="60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&gt; = 95%</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0000"/>
                        </a:lnSpc>
                        <a:spcBef>
                          <a:spcPts val="60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Assessments on Late/No Ships occurring in the previous month</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4263185"/>
                  </a:ext>
                </a:extLst>
              </a:tr>
              <a:tr h="358180">
                <a:tc>
                  <a:txBody>
                    <a:bodyPr/>
                    <a:lstStyle/>
                    <a:p>
                      <a:pPr marL="0" marR="0" algn="ctr">
                        <a:lnSpc>
                          <a:spcPct val="110000"/>
                        </a:lnSpc>
                        <a:spcBef>
                          <a:spcPts val="60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&gt; = 85% and &lt; 95%</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0000"/>
                        </a:lnSpc>
                        <a:spcBef>
                          <a:spcPts val="60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 of PO Line Cost of Units Not Shipped within grace period</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2633011"/>
                  </a:ext>
                </a:extLst>
              </a:tr>
              <a:tr h="358180">
                <a:tc>
                  <a:txBody>
                    <a:bodyPr/>
                    <a:lstStyle/>
                    <a:p>
                      <a:pPr marL="0" marR="0" algn="ctr">
                        <a:lnSpc>
                          <a:spcPct val="110000"/>
                        </a:lnSpc>
                        <a:spcBef>
                          <a:spcPts val="60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&lt; 85%</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0000"/>
                        </a:lnSpc>
                        <a:spcBef>
                          <a:spcPts val="60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 of PO Line Cost of Units Not Shipped within grace period</a:t>
                      </a:r>
                      <a:endParaRPr lang="en-US" sz="1400" dirty="0">
                        <a:effectLst/>
                        <a:latin typeface="Corbel" panose="020B0503020204020204" pitchFamily="34" charset="0"/>
                        <a:ea typeface="SimSun" panose="02010600030101010101" pitchFamily="2" charset="-122"/>
                        <a:cs typeface="Tahoma" panose="020B060403050404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1725481"/>
                  </a:ext>
                </a:extLst>
              </a:tr>
            </a:tbl>
          </a:graphicData>
        </a:graphic>
      </p:graphicFrame>
      <p:sp>
        <p:nvSpPr>
          <p:cNvPr id="8" name="Rectangle 7"/>
          <p:cNvSpPr/>
          <p:nvPr/>
        </p:nvSpPr>
        <p:spPr>
          <a:xfrm>
            <a:off x="2115312" y="5266685"/>
            <a:ext cx="7886700" cy="677108"/>
          </a:xfrm>
          <a:prstGeom prst="rect">
            <a:avLst/>
          </a:prstGeom>
          <a:solidFill>
            <a:schemeClr val="accent4">
              <a:lumMod val="40000"/>
              <a:lumOff val="60000"/>
            </a:schemeClr>
          </a:solidFill>
          <a:ln w="19050">
            <a:solidFill>
              <a:schemeClr val="tx1"/>
            </a:solidFill>
          </a:ln>
        </p:spPr>
        <p:txBody>
          <a:bodyPr wrap="square">
            <a:spAutoFit/>
          </a:bodyPr>
          <a:lstStyle/>
          <a:p>
            <a:pPr marL="457200" marR="0" lvl="1" indent="0" algn="just"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ASN data is used to determine actual ship dates and quantities shipped</a:t>
            </a:r>
          </a:p>
          <a:p>
            <a:pPr marL="1828800" marR="0" lvl="4" indent="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 EDI Accuracy and timeliness is critical</a:t>
            </a:r>
          </a:p>
        </p:txBody>
      </p:sp>
      <p:sp>
        <p:nvSpPr>
          <p:cNvPr id="9" name="Explosion 2 8"/>
          <p:cNvSpPr/>
          <p:nvPr/>
        </p:nvSpPr>
        <p:spPr>
          <a:xfrm>
            <a:off x="1600200" y="5038345"/>
            <a:ext cx="1143000" cy="79454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Explosion 2 10"/>
          <p:cNvSpPr/>
          <p:nvPr/>
        </p:nvSpPr>
        <p:spPr>
          <a:xfrm>
            <a:off x="9430512" y="5435616"/>
            <a:ext cx="1143000" cy="79454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21547134"/>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217AF5-D76D-469A-93BA-66E8E76D250C}"/>
              </a:ext>
            </a:extLst>
          </p:cNvPr>
          <p:cNvSpPr>
            <a:spLocks noGrp="1"/>
          </p:cNvSpPr>
          <p:nvPr>
            <p:ph type="title"/>
          </p:nvPr>
        </p:nvSpPr>
        <p:spPr/>
        <p:txBody>
          <a:bodyPr/>
          <a:lstStyle/>
          <a:p>
            <a:r>
              <a:rPr lang="en-US" u="sng" dirty="0"/>
              <a:t>Late Shipment Chargeback Examples</a:t>
            </a:r>
          </a:p>
        </p:txBody>
      </p:sp>
      <p:sp>
        <p:nvSpPr>
          <p:cNvPr id="2" name="TextBox 1"/>
          <p:cNvSpPr txBox="1"/>
          <p:nvPr/>
        </p:nvSpPr>
        <p:spPr>
          <a:xfrm>
            <a:off x="1346200" y="1166520"/>
            <a:ext cx="8001000" cy="61555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“A” has a score of 96.4% OTIF for August orders</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A has $0 in financial assessments for the month</a:t>
            </a:r>
          </a:p>
        </p:txBody>
      </p:sp>
      <p:pic>
        <p:nvPicPr>
          <p:cNvPr id="12" name="Picture 11"/>
          <p:cNvPicPr>
            <a:picLocks noChangeAspect="1"/>
          </p:cNvPicPr>
          <p:nvPr/>
        </p:nvPicPr>
        <p:blipFill>
          <a:blip r:embed="rId3"/>
          <a:stretch>
            <a:fillRect/>
          </a:stretch>
        </p:blipFill>
        <p:spPr>
          <a:xfrm>
            <a:off x="2619426" y="1907007"/>
            <a:ext cx="6499201" cy="2730500"/>
          </a:xfrm>
          <a:prstGeom prst="rect">
            <a:avLst/>
          </a:prstGeom>
        </p:spPr>
      </p:pic>
      <p:pic>
        <p:nvPicPr>
          <p:cNvPr id="15" name="Picture 14"/>
          <p:cNvPicPr>
            <a:picLocks noChangeAspect="1"/>
          </p:cNvPicPr>
          <p:nvPr/>
        </p:nvPicPr>
        <p:blipFill>
          <a:blip r:embed="rId4"/>
          <a:stretch>
            <a:fillRect/>
          </a:stretch>
        </p:blipFill>
        <p:spPr>
          <a:xfrm>
            <a:off x="4449801" y="4762441"/>
            <a:ext cx="2838450" cy="1189014"/>
          </a:xfrm>
          <a:prstGeom prst="rect">
            <a:avLst/>
          </a:prstGeom>
        </p:spPr>
      </p:pic>
      <p:pic>
        <p:nvPicPr>
          <p:cNvPr id="17" name="Picture 16" descr="SuperStar (Czech and Slovak TV series) - Wikipedi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8089" y="4762441"/>
            <a:ext cx="3073082" cy="1250322"/>
          </a:xfrm>
          <a:prstGeom prst="rect">
            <a:avLst/>
          </a:prstGeom>
        </p:spPr>
      </p:pic>
      <p:pic>
        <p:nvPicPr>
          <p:cNvPr id="18" name="Picture 17" descr="HEAL THE WORLD, ART, LOVE, KINDNESS: April 20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6200" y="4762441"/>
            <a:ext cx="2263763" cy="1137633"/>
          </a:xfrm>
          <a:prstGeom prst="rect">
            <a:avLst/>
          </a:prstGeom>
        </p:spPr>
      </p:pic>
    </p:spTree>
    <p:extLst>
      <p:ext uri="{BB962C8B-B14F-4D97-AF65-F5344CB8AC3E}">
        <p14:creationId xmlns:p14="http://schemas.microsoft.com/office/powerpoint/2010/main" val="2739578429"/>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07E561-6E7D-4A76-83A0-83B7BC70F279}"/>
              </a:ext>
            </a:extLst>
          </p:cNvPr>
          <p:cNvSpPr>
            <a:spLocks noGrp="1"/>
          </p:cNvSpPr>
          <p:nvPr>
            <p:ph type="title"/>
          </p:nvPr>
        </p:nvSpPr>
        <p:spPr/>
        <p:txBody>
          <a:bodyPr/>
          <a:lstStyle/>
          <a:p>
            <a:r>
              <a:rPr lang="en-US" u="sng" dirty="0"/>
              <a:t>Late Shipment Chargeback Examples</a:t>
            </a:r>
          </a:p>
        </p:txBody>
      </p:sp>
      <p:sp>
        <p:nvSpPr>
          <p:cNvPr id="2" name="TextBox 1"/>
          <p:cNvSpPr txBox="1"/>
          <p:nvPr/>
        </p:nvSpPr>
        <p:spPr>
          <a:xfrm>
            <a:off x="1346200" y="1183283"/>
            <a:ext cx="8001000" cy="61555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“B” has a score of 87.3% OTIF for August orders</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B has $105 in financial assessments for the month</a:t>
            </a:r>
          </a:p>
        </p:txBody>
      </p:sp>
      <p:pic>
        <p:nvPicPr>
          <p:cNvPr id="5" name="Picture 4"/>
          <p:cNvPicPr>
            <a:picLocks noChangeAspect="1"/>
          </p:cNvPicPr>
          <p:nvPr/>
        </p:nvPicPr>
        <p:blipFill>
          <a:blip r:embed="rId3"/>
          <a:stretch>
            <a:fillRect/>
          </a:stretch>
        </p:blipFill>
        <p:spPr>
          <a:xfrm>
            <a:off x="1976877" y="2326283"/>
            <a:ext cx="8238245" cy="2692400"/>
          </a:xfrm>
          <a:prstGeom prst="rect">
            <a:avLst/>
          </a:prstGeom>
        </p:spPr>
      </p:pic>
    </p:spTree>
    <p:extLst>
      <p:ext uri="{BB962C8B-B14F-4D97-AF65-F5344CB8AC3E}">
        <p14:creationId xmlns:p14="http://schemas.microsoft.com/office/powerpoint/2010/main" val="125477126"/>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409919-C317-4594-B58B-8F52FC47BA53}"/>
              </a:ext>
            </a:extLst>
          </p:cNvPr>
          <p:cNvSpPr>
            <a:spLocks noGrp="1"/>
          </p:cNvSpPr>
          <p:nvPr>
            <p:ph type="title"/>
          </p:nvPr>
        </p:nvSpPr>
        <p:spPr/>
        <p:txBody>
          <a:bodyPr/>
          <a:lstStyle/>
          <a:p>
            <a:r>
              <a:rPr lang="en-US" u="sng" dirty="0"/>
              <a:t>Late Shipment Chargeback Examples</a:t>
            </a:r>
          </a:p>
        </p:txBody>
      </p:sp>
      <p:sp>
        <p:nvSpPr>
          <p:cNvPr id="2" name="TextBox 1"/>
          <p:cNvSpPr txBox="1"/>
          <p:nvPr/>
        </p:nvSpPr>
        <p:spPr>
          <a:xfrm>
            <a:off x="1329920" y="1109861"/>
            <a:ext cx="8001000" cy="61555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“C” has a score of 63.6% OTIF for August orders</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C has $600 in financial assessments for the month</a:t>
            </a:r>
          </a:p>
        </p:txBody>
      </p:sp>
      <p:pic>
        <p:nvPicPr>
          <p:cNvPr id="4" name="Picture 3"/>
          <p:cNvPicPr>
            <a:picLocks noChangeAspect="1"/>
          </p:cNvPicPr>
          <p:nvPr/>
        </p:nvPicPr>
        <p:blipFill>
          <a:blip r:embed="rId3"/>
          <a:stretch>
            <a:fillRect/>
          </a:stretch>
        </p:blipFill>
        <p:spPr>
          <a:xfrm>
            <a:off x="2459240" y="2252861"/>
            <a:ext cx="7273520" cy="2692400"/>
          </a:xfrm>
          <a:prstGeom prst="rect">
            <a:avLst/>
          </a:prstGeom>
        </p:spPr>
      </p:pic>
    </p:spTree>
    <p:extLst>
      <p:ext uri="{BB962C8B-B14F-4D97-AF65-F5344CB8AC3E}">
        <p14:creationId xmlns:p14="http://schemas.microsoft.com/office/powerpoint/2010/main" val="134820192"/>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09BB8-C185-49C6-B8F6-C19A73BF54CC}"/>
              </a:ext>
            </a:extLst>
          </p:cNvPr>
          <p:cNvSpPr>
            <a:spLocks noGrp="1"/>
          </p:cNvSpPr>
          <p:nvPr>
            <p:ph type="title"/>
          </p:nvPr>
        </p:nvSpPr>
        <p:spPr/>
        <p:txBody>
          <a:bodyPr/>
          <a:lstStyle/>
          <a:p>
            <a:r>
              <a:rPr lang="en-US" u="sng" dirty="0"/>
              <a:t>Vendor Compliance</a:t>
            </a:r>
          </a:p>
        </p:txBody>
      </p:sp>
      <p:sp>
        <p:nvSpPr>
          <p:cNvPr id="4" name="TextBox 3"/>
          <p:cNvSpPr txBox="1"/>
          <p:nvPr/>
        </p:nvSpPr>
        <p:spPr>
          <a:xfrm>
            <a:off x="498763" y="1015263"/>
            <a:ext cx="10972800" cy="5355312"/>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mj-lt"/>
              <a:buAutoNum type="arabicPeriod" startAt="2"/>
              <a:tabLst/>
              <a:defRPr/>
            </a:pPr>
            <a:r>
              <a:rPr kumimoji="0" lang="en-US" sz="2400" b="1" i="0" u="sng" strike="noStrike" kern="1200" cap="none" spc="0" normalizeH="0" baseline="0" noProof="0" dirty="0">
                <a:ln>
                  <a:noFill/>
                </a:ln>
                <a:solidFill>
                  <a:prstClr val="black"/>
                </a:solidFill>
                <a:effectLst/>
                <a:uLnTx/>
                <a:uFillTx/>
                <a:latin typeface="Arial"/>
                <a:ea typeface="+mn-ea"/>
                <a:cs typeface="+mn-cs"/>
              </a:rPr>
              <a:t>Backorder Chargebacks (OBBKO)</a:t>
            </a:r>
          </a:p>
          <a:p>
            <a:pPr marL="800100" marR="0" lvl="1"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Any units remaining on backorder status beyond 1 week will incur a chargeback of 3% of the original Purchase Order line cost of those units, </a:t>
            </a:r>
            <a:r>
              <a:rPr kumimoji="0" lang="en-US" sz="2400" b="1" i="1" u="sng" strike="noStrike" kern="1200" cap="none" spc="0" normalizeH="0" baseline="0" noProof="0" dirty="0">
                <a:ln>
                  <a:noFill/>
                </a:ln>
                <a:solidFill>
                  <a:prstClr val="black"/>
                </a:solidFill>
                <a:effectLst/>
                <a:uLnTx/>
                <a:uFillTx/>
                <a:latin typeface="Arial"/>
                <a:ea typeface="+mn-ea"/>
                <a:cs typeface="+mn-cs"/>
              </a:rPr>
              <a:t>regardless of a vendor’s monthly OTIF results</a:t>
            </a:r>
          </a:p>
          <a:p>
            <a:pPr marL="800100" marR="0" lvl="1"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Calculated on a weekly basis and assessed on a monthly basis</a:t>
            </a:r>
          </a:p>
          <a:p>
            <a:pPr marL="800100" marR="0" lvl="1"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A vendor may incur both Late Shipment and Backorder chargebacks in a single month</a:t>
            </a:r>
          </a:p>
          <a:p>
            <a:pPr marL="800100" marR="0" lvl="1"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There is no limit to the number of weeks that an open backorder will be assessed a chargeback</a:t>
            </a:r>
          </a:p>
          <a:p>
            <a:pPr marL="800100" marR="0" lvl="1"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Tree>
    <p:extLst>
      <p:ext uri="{BB962C8B-B14F-4D97-AF65-F5344CB8AC3E}">
        <p14:creationId xmlns:p14="http://schemas.microsoft.com/office/powerpoint/2010/main" val="1814129438"/>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7E7511E-240B-47A7-A0AD-EBC3D161A4D1}"/>
              </a:ext>
            </a:extLst>
          </p:cNvPr>
          <p:cNvSpPr>
            <a:spLocks noGrp="1"/>
          </p:cNvSpPr>
          <p:nvPr>
            <p:ph type="title"/>
          </p:nvPr>
        </p:nvSpPr>
        <p:spPr/>
        <p:txBody>
          <a:bodyPr/>
          <a:lstStyle/>
          <a:p>
            <a:r>
              <a:rPr lang="en-US" u="sng" dirty="0"/>
              <a:t>Backorder Chargeback Examples</a:t>
            </a:r>
          </a:p>
        </p:txBody>
      </p:sp>
      <p:sp>
        <p:nvSpPr>
          <p:cNvPr id="2" name="TextBox 1"/>
          <p:cNvSpPr txBox="1"/>
          <p:nvPr/>
        </p:nvSpPr>
        <p:spPr>
          <a:xfrm>
            <a:off x="1693244" y="1192166"/>
            <a:ext cx="8001000" cy="135421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“A” has a score of 54.5% OTIF for August orders</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A has 500 units on backorder in week 4 (from an order that was to ship in week 3)</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A has $825 in financial assessments for the month</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pic>
        <p:nvPicPr>
          <p:cNvPr id="4" name="Picture 3"/>
          <p:cNvPicPr>
            <a:picLocks noChangeAspect="1"/>
          </p:cNvPicPr>
          <p:nvPr/>
        </p:nvPicPr>
        <p:blipFill>
          <a:blip r:embed="rId3"/>
          <a:stretch>
            <a:fillRect/>
          </a:stretch>
        </p:blipFill>
        <p:spPr>
          <a:xfrm>
            <a:off x="2095500" y="2546383"/>
            <a:ext cx="8001000" cy="3419443"/>
          </a:xfrm>
          <a:prstGeom prst="rect">
            <a:avLst/>
          </a:prstGeom>
        </p:spPr>
      </p:pic>
    </p:spTree>
    <p:extLst>
      <p:ext uri="{BB962C8B-B14F-4D97-AF65-F5344CB8AC3E}">
        <p14:creationId xmlns:p14="http://schemas.microsoft.com/office/powerpoint/2010/main" val="3426955131"/>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C401B7-1D57-4906-B02E-D0289F12435C}"/>
              </a:ext>
            </a:extLst>
          </p:cNvPr>
          <p:cNvSpPr>
            <a:spLocks noGrp="1"/>
          </p:cNvSpPr>
          <p:nvPr>
            <p:ph type="title"/>
          </p:nvPr>
        </p:nvSpPr>
        <p:spPr/>
        <p:txBody>
          <a:bodyPr/>
          <a:lstStyle/>
          <a:p>
            <a:r>
              <a:rPr lang="en-US" u="sng" dirty="0"/>
              <a:t>Backorder Chargeback Examples</a:t>
            </a:r>
          </a:p>
        </p:txBody>
      </p:sp>
      <p:sp>
        <p:nvSpPr>
          <p:cNvPr id="2" name="TextBox 1"/>
          <p:cNvSpPr txBox="1"/>
          <p:nvPr/>
        </p:nvSpPr>
        <p:spPr>
          <a:xfrm>
            <a:off x="1905000" y="1115933"/>
            <a:ext cx="8001000" cy="135421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“B” has a score of 96.4% OTIF for August orders</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B has 600 units on backorder in weeks 2, 3, and 4 (from an order that was to ship in week </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B has $90 in financial assessments for the month</a:t>
            </a:r>
          </a:p>
          <a:p>
            <a:pPr marL="1200150" marR="0" lvl="2"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pic>
        <p:nvPicPr>
          <p:cNvPr id="5" name="Picture 4"/>
          <p:cNvPicPr>
            <a:picLocks noChangeAspect="1"/>
          </p:cNvPicPr>
          <p:nvPr/>
        </p:nvPicPr>
        <p:blipFill>
          <a:blip r:embed="rId3"/>
          <a:stretch>
            <a:fillRect/>
          </a:stretch>
        </p:blipFill>
        <p:spPr>
          <a:xfrm>
            <a:off x="1905000" y="2470150"/>
            <a:ext cx="8382000" cy="3492500"/>
          </a:xfrm>
          <a:prstGeom prst="rect">
            <a:avLst/>
          </a:prstGeom>
        </p:spPr>
      </p:pic>
    </p:spTree>
    <p:extLst>
      <p:ext uri="{BB962C8B-B14F-4D97-AF65-F5344CB8AC3E}">
        <p14:creationId xmlns:p14="http://schemas.microsoft.com/office/powerpoint/2010/main" val="2880653901"/>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4AF85-BF0C-429A-833B-2F55E082BB3F}"/>
              </a:ext>
            </a:extLst>
          </p:cNvPr>
          <p:cNvSpPr>
            <a:spLocks noGrp="1"/>
          </p:cNvSpPr>
          <p:nvPr>
            <p:ph type="title"/>
          </p:nvPr>
        </p:nvSpPr>
        <p:spPr/>
        <p:txBody>
          <a:bodyPr/>
          <a:lstStyle/>
          <a:p>
            <a:r>
              <a:rPr lang="en-US" u="sng" dirty="0"/>
              <a:t>Vendor Compliance</a:t>
            </a:r>
          </a:p>
        </p:txBody>
      </p:sp>
      <p:sp>
        <p:nvSpPr>
          <p:cNvPr id="4" name="TextBox 3"/>
          <p:cNvSpPr txBox="1"/>
          <p:nvPr/>
        </p:nvSpPr>
        <p:spPr>
          <a:xfrm>
            <a:off x="609600" y="1070383"/>
            <a:ext cx="10972800" cy="3041858"/>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mj-lt"/>
              <a:buAutoNum type="arabicPeriod" startAt="3"/>
              <a:tabLst/>
              <a:defRPr/>
            </a:pPr>
            <a:r>
              <a:rPr kumimoji="0" lang="en-US" sz="2000" b="1" i="0" u="sng" strike="noStrike" kern="1200" cap="none" spc="0" normalizeH="0" baseline="0" noProof="0" dirty="0">
                <a:ln>
                  <a:noFill/>
                </a:ln>
                <a:solidFill>
                  <a:prstClr val="black"/>
                </a:solidFill>
                <a:effectLst/>
                <a:uLnTx/>
                <a:uFillTx/>
                <a:latin typeface="Arial"/>
                <a:ea typeface="+mn-ea"/>
                <a:cs typeface="+mn-cs"/>
              </a:rPr>
              <a:t>Backorder Freight Reimbursement Fees (OBBOF)</a:t>
            </a:r>
          </a:p>
          <a:p>
            <a:pPr marL="800100" marR="0" lvl="1"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Ace has a specific policy for shipment of backorders, related to freight terms:</a:t>
            </a:r>
          </a:p>
          <a:p>
            <a:pPr marL="1257300" marR="0" lvl="2"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prstClr val="black"/>
                </a:solidFill>
                <a:effectLst/>
                <a:uLnTx/>
                <a:uFillTx/>
                <a:latin typeface="Arial"/>
                <a:ea typeface="+mn-ea"/>
                <a:cs typeface="+mn-cs"/>
              </a:rPr>
              <a:t>All backorders must be consolidated and shipped on a Prepaid freight basis unless authorized by the Ace Merchant or Inventory team</a:t>
            </a:r>
          </a:p>
          <a:p>
            <a:pPr marL="1257300" marR="0" lvl="2"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prstClr val="black"/>
                </a:solidFill>
                <a:effectLst/>
                <a:uLnTx/>
                <a:uFillTx/>
                <a:latin typeface="Arial"/>
                <a:ea typeface="+mn-ea"/>
                <a:cs typeface="+mn-cs"/>
              </a:rPr>
              <a:t>If a vendor arranges through Ace Transportation to ship backorders on a Collect freight basis, Ace will process monthly chargebacks for reimbursement of the freight costs associated with the backordered portion of the total shipment</a:t>
            </a:r>
          </a:p>
        </p:txBody>
      </p:sp>
      <p:sp>
        <p:nvSpPr>
          <p:cNvPr id="5" name="TextBox 4"/>
          <p:cNvSpPr txBox="1"/>
          <p:nvPr/>
        </p:nvSpPr>
        <p:spPr>
          <a:xfrm>
            <a:off x="3472801" y="4547711"/>
            <a:ext cx="6781800" cy="1477328"/>
          </a:xfrm>
          <a:prstGeom prst="rect">
            <a:avLst/>
          </a:prstGeom>
          <a:solidFill>
            <a:schemeClr val="accent4">
              <a:lumMod val="40000"/>
              <a:lumOff val="60000"/>
            </a:schemeClr>
          </a:solidFill>
          <a:ln w="25400">
            <a:solidFill>
              <a:schemeClr val="tx1"/>
            </a:solidFill>
          </a:ln>
        </p:spPr>
        <p:txBody>
          <a:bodyPr wrap="square" rtlCol="0">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800" b="1" i="0" u="sng" strike="noStrike" kern="1200" cap="none" spc="0" normalizeH="0" baseline="0" noProof="0" dirty="0">
                <a:ln>
                  <a:noFill/>
                </a:ln>
                <a:solidFill>
                  <a:srgbClr val="4F81BD">
                    <a:lumMod val="50000"/>
                  </a:srgbClr>
                </a:solidFill>
                <a:effectLst/>
                <a:uLnTx/>
                <a:uFillTx/>
                <a:latin typeface="Arial" panose="020B0604020202020204" pitchFamily="34" charset="0"/>
                <a:ea typeface="ヒラギノ角ゴ Pro W3" pitchFamily="125" charset="-128"/>
                <a:cs typeface="+mn-cs"/>
              </a:rPr>
              <a:t>How to Avoid Backorder Freight Reimbursement Fees</a:t>
            </a:r>
          </a:p>
          <a:p>
            <a:pPr marL="800100" marR="0" lvl="1"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Ship in full with no backorders</a:t>
            </a:r>
          </a:p>
          <a:p>
            <a:pPr marL="800100" marR="0" lvl="1"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Ship pre-paid to fulfill a backorder</a:t>
            </a:r>
          </a:p>
          <a:p>
            <a:pPr marL="1257300" marR="0" lvl="2"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Parcel shipments into Ace Crossdock facilities are not allowed</a:t>
            </a:r>
          </a:p>
        </p:txBody>
      </p:sp>
      <p:pic>
        <p:nvPicPr>
          <p:cNvPr id="6" name="Picture 5" descr="no charges - Scheiss Week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112241"/>
            <a:ext cx="2057400" cy="2038350"/>
          </a:xfrm>
          <a:prstGeom prst="rect">
            <a:avLst/>
          </a:prstGeom>
        </p:spPr>
      </p:pic>
    </p:spTree>
    <p:extLst>
      <p:ext uri="{BB962C8B-B14F-4D97-AF65-F5344CB8AC3E}">
        <p14:creationId xmlns:p14="http://schemas.microsoft.com/office/powerpoint/2010/main" val="425350861"/>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ABB10-91D2-4E6E-A19E-391418B80ECE}"/>
              </a:ext>
            </a:extLst>
          </p:cNvPr>
          <p:cNvSpPr>
            <a:spLocks noGrp="1"/>
          </p:cNvSpPr>
          <p:nvPr>
            <p:ph type="title"/>
          </p:nvPr>
        </p:nvSpPr>
        <p:spPr>
          <a:xfrm>
            <a:off x="250257" y="274638"/>
            <a:ext cx="11704319" cy="1143000"/>
          </a:xfrm>
        </p:spPr>
        <p:txBody>
          <a:bodyPr/>
          <a:lstStyle/>
          <a:p>
            <a:r>
              <a:rPr lang="en-US" u="sng" dirty="0"/>
              <a:t>Summary of Vendor Compliance Chargebacks</a:t>
            </a:r>
          </a:p>
        </p:txBody>
      </p:sp>
      <p:sp>
        <p:nvSpPr>
          <p:cNvPr id="3" name="Content Placeholder 2"/>
          <p:cNvSpPr>
            <a:spLocks noGrp="1"/>
          </p:cNvSpPr>
          <p:nvPr>
            <p:ph idx="1"/>
          </p:nvPr>
        </p:nvSpPr>
        <p:spPr>
          <a:xfrm>
            <a:off x="616016" y="1263316"/>
            <a:ext cx="10972800" cy="4525963"/>
          </a:xfrm>
        </p:spPr>
        <p:txBody>
          <a:bodyPr>
            <a:normAutofit fontScale="92500" lnSpcReduction="10000"/>
          </a:bodyPr>
          <a:lstStyle/>
          <a:p>
            <a:pPr lvl="1" algn="just">
              <a:buFont typeface="Wingdings" panose="05000000000000000000" pitchFamily="2" charset="2"/>
              <a:buChar char="§"/>
            </a:pPr>
            <a:r>
              <a:rPr lang="en-US" dirty="0"/>
              <a:t>OBLS:  Late / No Shipment Chargeback</a:t>
            </a:r>
          </a:p>
          <a:p>
            <a:pPr lvl="2" algn="just">
              <a:buFont typeface="Wingdings" panose="05000000000000000000" pitchFamily="2" charset="2"/>
              <a:buChar char="§"/>
            </a:pPr>
            <a:r>
              <a:rPr lang="en-US" dirty="0"/>
              <a:t>Based upon your OTIF score for the month, either 3% or 6% of the PO Line Cost of the goods not shipped</a:t>
            </a:r>
          </a:p>
          <a:p>
            <a:pPr lvl="1" algn="just">
              <a:buFont typeface="Wingdings" panose="05000000000000000000" pitchFamily="2" charset="2"/>
              <a:buChar char="§"/>
            </a:pPr>
            <a:endParaRPr lang="en-US" dirty="0"/>
          </a:p>
          <a:p>
            <a:pPr lvl="1" algn="just">
              <a:buFont typeface="Wingdings" panose="05000000000000000000" pitchFamily="2" charset="2"/>
              <a:buChar char="§"/>
            </a:pPr>
            <a:r>
              <a:rPr lang="en-US" dirty="0"/>
              <a:t>OBBKO:  Backorder Chargeback</a:t>
            </a:r>
          </a:p>
          <a:p>
            <a:pPr lvl="2" algn="just">
              <a:buFont typeface="Wingdings" panose="05000000000000000000" pitchFamily="2" charset="2"/>
              <a:buChar char="§"/>
            </a:pPr>
            <a:r>
              <a:rPr lang="en-US" dirty="0"/>
              <a:t>Units on backorder status beyond 1 week incur a chargeback of 3% of the PO line cost of those units, regardless of a vendor’s monthly OTIF results</a:t>
            </a:r>
          </a:p>
          <a:p>
            <a:pPr lvl="2" algn="just">
              <a:buFont typeface="Wingdings" panose="05000000000000000000" pitchFamily="2" charset="2"/>
              <a:buChar char="§"/>
            </a:pPr>
            <a:r>
              <a:rPr lang="en-US" dirty="0"/>
              <a:t>Calculated every week</a:t>
            </a:r>
          </a:p>
          <a:p>
            <a:pPr lvl="2" algn="just">
              <a:buFont typeface="Wingdings" panose="05000000000000000000" pitchFamily="2" charset="2"/>
              <a:buChar char="§"/>
            </a:pPr>
            <a:endParaRPr lang="en-US" sz="1800" dirty="0"/>
          </a:p>
          <a:p>
            <a:pPr lvl="1" algn="just">
              <a:buFont typeface="Wingdings" panose="05000000000000000000" pitchFamily="2" charset="2"/>
              <a:buChar char="§"/>
            </a:pPr>
            <a:r>
              <a:rPr lang="en-US" dirty="0"/>
              <a:t>OBBOF:  Backorder Freight Reimbursement</a:t>
            </a:r>
          </a:p>
          <a:p>
            <a:pPr lvl="2" algn="just">
              <a:buFont typeface="Wingdings" panose="05000000000000000000" pitchFamily="2" charset="2"/>
              <a:buChar char="§"/>
            </a:pPr>
            <a:r>
              <a:rPr lang="en-US" dirty="0"/>
              <a:t>Collect Freight Vendors are responsible for paying the shipping charges for all backordered items on RSC purchase orders</a:t>
            </a:r>
          </a:p>
        </p:txBody>
      </p:sp>
    </p:spTree>
    <p:extLst>
      <p:ext uri="{BB962C8B-B14F-4D97-AF65-F5344CB8AC3E}">
        <p14:creationId xmlns:p14="http://schemas.microsoft.com/office/powerpoint/2010/main" val="14233499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Dispute Process</a:t>
            </a:r>
          </a:p>
        </p:txBody>
      </p:sp>
      <p:sp>
        <p:nvSpPr>
          <p:cNvPr id="6" name="Rectangle 5"/>
          <p:cNvSpPr/>
          <p:nvPr/>
        </p:nvSpPr>
        <p:spPr>
          <a:xfrm>
            <a:off x="2438401" y="3581401"/>
            <a:ext cx="7600949" cy="1200329"/>
          </a:xfrm>
          <a:prstGeom prst="rect">
            <a:avLst/>
          </a:prstGeom>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Disputes are only considered if filed through the Ace Vendor Care Center within 90 days of the remittance date of the chargeback</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Vendors </a:t>
            </a:r>
            <a:r>
              <a:rPr kumimoji="0" lang="en-US" sz="1800" b="1" i="0" u="sng"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must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 provide appropriate supporting documentation</a:t>
            </a:r>
          </a:p>
        </p:txBody>
      </p:sp>
      <p:sp>
        <p:nvSpPr>
          <p:cNvPr id="7" name="TextBox 6"/>
          <p:cNvSpPr txBox="1"/>
          <p:nvPr/>
        </p:nvSpPr>
        <p:spPr>
          <a:xfrm>
            <a:off x="2723618" y="1808820"/>
            <a:ext cx="7030514" cy="523220"/>
          </a:xfrm>
          <a:prstGeom prst="rect">
            <a:avLst/>
          </a:prstGeom>
          <a:noFill/>
          <a:ln w="25400">
            <a:solidFill>
              <a:schemeClr val="tx1"/>
            </a:solid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AceVendorCareCenter@acehardware.com</a:t>
            </a:r>
          </a:p>
        </p:txBody>
      </p:sp>
      <p:sp>
        <p:nvSpPr>
          <p:cNvPr id="8" name="TextBox 7"/>
          <p:cNvSpPr txBox="1"/>
          <p:nvPr/>
        </p:nvSpPr>
        <p:spPr>
          <a:xfrm>
            <a:off x="4881565" y="2666999"/>
            <a:ext cx="2428870" cy="523220"/>
          </a:xfrm>
          <a:prstGeom prst="rect">
            <a:avLst/>
          </a:prstGeom>
          <a:noFill/>
          <a:ln w="25400">
            <a:solidFill>
              <a:schemeClr val="tx1"/>
            </a:solid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630-990-2777</a:t>
            </a:r>
          </a:p>
        </p:txBody>
      </p:sp>
    </p:spTree>
    <p:extLst>
      <p:ext uri="{BB962C8B-B14F-4D97-AF65-F5344CB8AC3E}">
        <p14:creationId xmlns:p14="http://schemas.microsoft.com/office/powerpoint/2010/main" val="212704038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2B2C45-243F-4BE9-82DC-A8B650FEA5DB}"/>
              </a:ext>
            </a:extLst>
          </p:cNvPr>
          <p:cNvSpPr>
            <a:spLocks noGrp="1"/>
          </p:cNvSpPr>
          <p:nvPr>
            <p:ph type="title"/>
          </p:nvPr>
        </p:nvSpPr>
        <p:spPr/>
        <p:txBody>
          <a:bodyPr/>
          <a:lstStyle/>
          <a:p>
            <a:r>
              <a:rPr lang="en-US" u="sng" dirty="0"/>
              <a:t>Frequently Asked Questions</a:t>
            </a:r>
          </a:p>
        </p:txBody>
      </p:sp>
      <p:sp>
        <p:nvSpPr>
          <p:cNvPr id="2" name="TextBox 1"/>
          <p:cNvSpPr txBox="1"/>
          <p:nvPr/>
        </p:nvSpPr>
        <p:spPr>
          <a:xfrm>
            <a:off x="800100" y="1174628"/>
            <a:ext cx="10972800" cy="3477875"/>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I had my order ready to ship on time, but Ace was delayed in picking it up. Is my OTIF score affected?</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I have a Prepaid (PPD) freight arrangement with Ace. I had my order ready to ship on time, but could not get an appointment at the Ace RSC for several days. This caused me to ship late. Is my OTIF score affected?</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I shipped all of the product on time, but my ASN was incorrect (or late, or was not sent). Is my OTIF score affected?</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How do I know how my OTIF scores are trending throughout the month?</a:t>
            </a:r>
          </a:p>
        </p:txBody>
      </p:sp>
      <p:pic>
        <p:nvPicPr>
          <p:cNvPr id="5" name="Picture 4" descr="Publicidad y Marketing Archivos - Página 2 de 24 - Yorokobu"/>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4953000"/>
            <a:ext cx="4648200" cy="1299210"/>
          </a:xfrm>
          <a:prstGeom prst="rect">
            <a:avLst/>
          </a:prstGeom>
        </p:spPr>
      </p:pic>
    </p:spTree>
    <p:extLst>
      <p:ext uri="{BB962C8B-B14F-4D97-AF65-F5344CB8AC3E}">
        <p14:creationId xmlns:p14="http://schemas.microsoft.com/office/powerpoint/2010/main" val="2612039636"/>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6119C1-400C-4D00-80B0-1A8CFCEE697A}"/>
              </a:ext>
            </a:extLst>
          </p:cNvPr>
          <p:cNvSpPr>
            <a:spLocks noGrp="1"/>
          </p:cNvSpPr>
          <p:nvPr>
            <p:ph type="title"/>
          </p:nvPr>
        </p:nvSpPr>
        <p:spPr/>
        <p:txBody>
          <a:bodyPr/>
          <a:lstStyle/>
          <a:p>
            <a:r>
              <a:rPr lang="en-US" u="sng" dirty="0"/>
              <a:t>Vendor Resources</a:t>
            </a:r>
          </a:p>
        </p:txBody>
      </p:sp>
      <p:sp>
        <p:nvSpPr>
          <p:cNvPr id="2" name="TextBox 1"/>
          <p:cNvSpPr txBox="1"/>
          <p:nvPr/>
        </p:nvSpPr>
        <p:spPr>
          <a:xfrm>
            <a:off x="2057400" y="1247028"/>
            <a:ext cx="8001000" cy="270843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Supplier Dashboard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View of key performance indicators related to order fulfillment:</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OTIF performance (previous 30 days)</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Lost Sales (previous 7 Days)</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EDI and ASN performance</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Ace Open Orders</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Ace Collect Shipment Data </a:t>
            </a:r>
          </a:p>
          <a:p>
            <a:pPr marL="742950" marR="0" lvl="1"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Most recent monthly scorecard</a:t>
            </a:r>
          </a:p>
        </p:txBody>
      </p:sp>
      <p:pic>
        <p:nvPicPr>
          <p:cNvPr id="3" name="Picture 2"/>
          <p:cNvPicPr>
            <a:picLocks noChangeAspect="1"/>
          </p:cNvPicPr>
          <p:nvPr/>
        </p:nvPicPr>
        <p:blipFill>
          <a:blip r:embed="rId3"/>
          <a:stretch>
            <a:fillRect/>
          </a:stretch>
        </p:blipFill>
        <p:spPr>
          <a:xfrm>
            <a:off x="1641410" y="4033970"/>
            <a:ext cx="8909180" cy="1912936"/>
          </a:xfrm>
          <a:prstGeom prst="rect">
            <a:avLst/>
          </a:prstGeom>
        </p:spPr>
      </p:pic>
    </p:spTree>
    <p:extLst>
      <p:ext uri="{BB962C8B-B14F-4D97-AF65-F5344CB8AC3E}">
        <p14:creationId xmlns:p14="http://schemas.microsoft.com/office/powerpoint/2010/main" val="3281021963"/>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158612" y="462041"/>
            <a:ext cx="9093976" cy="4164531"/>
          </a:xfrm>
          <a:prstGeom prst="rect">
            <a:avLst/>
          </a:prstGeom>
        </p:spPr>
      </p:pic>
      <p:sp>
        <p:nvSpPr>
          <p:cNvPr id="5" name="TextBox 4"/>
          <p:cNvSpPr txBox="1"/>
          <p:nvPr/>
        </p:nvSpPr>
        <p:spPr>
          <a:xfrm>
            <a:off x="2444817" y="5002590"/>
            <a:ext cx="396240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Use hyperlinks to access detailed information for the month or YTD</a:t>
            </a:r>
          </a:p>
        </p:txBody>
      </p:sp>
      <p:pic>
        <p:nvPicPr>
          <p:cNvPr id="6" name="Picture 5" descr="Hypertext – LinhLuu'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1600" y="4711769"/>
            <a:ext cx="2895600" cy="1227971"/>
          </a:xfrm>
          <a:prstGeom prst="rect">
            <a:avLst/>
          </a:prstGeom>
        </p:spPr>
      </p:pic>
    </p:spTree>
    <p:extLst>
      <p:ext uri="{BB962C8B-B14F-4D97-AF65-F5344CB8AC3E}">
        <p14:creationId xmlns:p14="http://schemas.microsoft.com/office/powerpoint/2010/main" val="3580169254"/>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59F78-BFD4-4080-BE92-B2F3529A2AE5}"/>
              </a:ext>
            </a:extLst>
          </p:cNvPr>
          <p:cNvSpPr>
            <a:spLocks noGrp="1"/>
          </p:cNvSpPr>
          <p:nvPr>
            <p:ph type="title"/>
          </p:nvPr>
        </p:nvSpPr>
        <p:spPr/>
        <p:txBody>
          <a:bodyPr/>
          <a:lstStyle/>
          <a:p>
            <a:r>
              <a:rPr lang="en-US" u="sng" dirty="0"/>
              <a:t>Vendor Resources</a:t>
            </a:r>
          </a:p>
        </p:txBody>
      </p:sp>
      <p:sp>
        <p:nvSpPr>
          <p:cNvPr id="6" name="Rectangle 5"/>
          <p:cNvSpPr/>
          <p:nvPr/>
        </p:nvSpPr>
        <p:spPr>
          <a:xfrm>
            <a:off x="1854200" y="1060433"/>
            <a:ext cx="8915400" cy="86177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Supplier Scorecard</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Printable monthly view of key performance indicators, sales data, inventory value,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ヒラギノ角ゴ Pro W3" pitchFamily="125" charset="-128"/>
                <a:cs typeface="+mn-cs"/>
              </a:rPr>
              <a:t>etc</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lang="en-US" sz="1600" dirty="0">
                <a:solidFill>
                  <a:prstClr val="black"/>
                </a:solidFill>
                <a:latin typeface="Arial" panose="020B0604020202020204" pitchFamily="34" charset="0"/>
                <a:ea typeface="ヒラギノ角ゴ Pro W3" pitchFamily="125" charset="-128"/>
              </a:rPr>
              <a:t>Available by the 5</a:t>
            </a:r>
            <a:r>
              <a:rPr lang="en-US" sz="1600" baseline="30000" dirty="0">
                <a:solidFill>
                  <a:prstClr val="black"/>
                </a:solidFill>
                <a:latin typeface="Arial" panose="020B0604020202020204" pitchFamily="34" charset="0"/>
                <a:ea typeface="ヒラギノ角ゴ Pro W3" pitchFamily="125" charset="-128"/>
              </a:rPr>
              <a:t>th</a:t>
            </a:r>
            <a:r>
              <a:rPr lang="en-US" sz="1600" dirty="0">
                <a:solidFill>
                  <a:prstClr val="black"/>
                </a:solidFill>
                <a:latin typeface="Arial" panose="020B0604020202020204" pitchFamily="34" charset="0"/>
                <a:ea typeface="ヒラギノ角ゴ Pro W3" pitchFamily="125" charset="-128"/>
              </a:rPr>
              <a:t> day of the following month</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pic>
        <p:nvPicPr>
          <p:cNvPr id="7" name="Picture 6"/>
          <p:cNvPicPr>
            <a:picLocks noChangeAspect="1"/>
          </p:cNvPicPr>
          <p:nvPr/>
        </p:nvPicPr>
        <p:blipFill>
          <a:blip r:embed="rId3"/>
          <a:stretch>
            <a:fillRect/>
          </a:stretch>
        </p:blipFill>
        <p:spPr>
          <a:xfrm>
            <a:off x="1905001" y="1936608"/>
            <a:ext cx="8534401" cy="4247069"/>
          </a:xfrm>
          <a:prstGeom prst="rect">
            <a:avLst/>
          </a:prstGeom>
        </p:spPr>
      </p:pic>
    </p:spTree>
    <p:extLst>
      <p:ext uri="{BB962C8B-B14F-4D97-AF65-F5344CB8AC3E}">
        <p14:creationId xmlns:p14="http://schemas.microsoft.com/office/powerpoint/2010/main" val="1378022566"/>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272C6B-9FAF-43B4-B6ED-563CF11687D1}"/>
              </a:ext>
            </a:extLst>
          </p:cNvPr>
          <p:cNvSpPr>
            <a:spLocks noGrp="1"/>
          </p:cNvSpPr>
          <p:nvPr>
            <p:ph type="title"/>
          </p:nvPr>
        </p:nvSpPr>
        <p:spPr/>
        <p:txBody>
          <a:bodyPr/>
          <a:lstStyle/>
          <a:p>
            <a:r>
              <a:rPr lang="en-US" u="sng" dirty="0"/>
              <a:t>Vendor Resources</a:t>
            </a:r>
          </a:p>
        </p:txBody>
      </p:sp>
      <p:sp>
        <p:nvSpPr>
          <p:cNvPr id="6" name="Rectangle 5"/>
          <p:cNvSpPr/>
          <p:nvPr/>
        </p:nvSpPr>
        <p:spPr>
          <a:xfrm>
            <a:off x="1825690" y="1122640"/>
            <a:ext cx="8915400" cy="61555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Vendor Assessments Portal</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PO/Line Level Detail for 3 Vendor Compliance Chargebacks (OBLS, OBBKO, OBBOF)</a:t>
            </a:r>
          </a:p>
        </p:txBody>
      </p:sp>
      <p:pic>
        <p:nvPicPr>
          <p:cNvPr id="2" name="Picture 1"/>
          <p:cNvPicPr>
            <a:picLocks noChangeAspect="1"/>
          </p:cNvPicPr>
          <p:nvPr/>
        </p:nvPicPr>
        <p:blipFill>
          <a:blip r:embed="rId3"/>
          <a:stretch>
            <a:fillRect/>
          </a:stretch>
        </p:blipFill>
        <p:spPr>
          <a:xfrm>
            <a:off x="1924050" y="1973877"/>
            <a:ext cx="8343900" cy="4146788"/>
          </a:xfrm>
          <a:prstGeom prst="rect">
            <a:avLst/>
          </a:prstGeom>
        </p:spPr>
      </p:pic>
    </p:spTree>
    <p:extLst>
      <p:ext uri="{BB962C8B-B14F-4D97-AF65-F5344CB8AC3E}">
        <p14:creationId xmlns:p14="http://schemas.microsoft.com/office/powerpoint/2010/main" val="2310005772"/>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272C6B-9FAF-43B4-B6ED-563CF11687D1}"/>
              </a:ext>
            </a:extLst>
          </p:cNvPr>
          <p:cNvSpPr>
            <a:spLocks noGrp="1"/>
          </p:cNvSpPr>
          <p:nvPr>
            <p:ph type="title"/>
          </p:nvPr>
        </p:nvSpPr>
        <p:spPr/>
        <p:txBody>
          <a:bodyPr/>
          <a:lstStyle/>
          <a:p>
            <a:r>
              <a:rPr lang="en-US" u="sng" dirty="0"/>
              <a:t>Call to Action</a:t>
            </a:r>
          </a:p>
        </p:txBody>
      </p:sp>
      <p:sp>
        <p:nvSpPr>
          <p:cNvPr id="6" name="Rectangle 5"/>
          <p:cNvSpPr/>
          <p:nvPr/>
        </p:nvSpPr>
        <p:spPr>
          <a:xfrm>
            <a:off x="1104146" y="1150349"/>
            <a:ext cx="9983708" cy="4339650"/>
          </a:xfrm>
          <a:prstGeom prst="rect">
            <a:avLst/>
          </a:prstGeom>
        </p:spPr>
        <p:txBody>
          <a:bodyPr wrap="square">
            <a:spAutoFit/>
          </a:bodyPr>
          <a:lstStyle/>
          <a:p>
            <a:endParaRPr lang="en-US" sz="2000" dirty="0"/>
          </a:p>
          <a:p>
            <a:pPr marL="342900" indent="-342900">
              <a:buAutoNum type="arabicPeriod"/>
            </a:pPr>
            <a:r>
              <a:rPr lang="en-US" sz="2000" dirty="0"/>
              <a:t>Review all compliance documentation available on www.acehardware-vendors.com &gt; E-Tools Login &gt; Vendor Compliance &gt; Vendor Assessments </a:t>
            </a:r>
          </a:p>
          <a:p>
            <a:endParaRPr lang="en-US" sz="2000" dirty="0"/>
          </a:p>
          <a:p>
            <a:pPr marL="342900" indent="-342900">
              <a:buFont typeface="+mj-lt"/>
              <a:buAutoNum type="arabicPeriod" startAt="2"/>
            </a:pPr>
            <a:r>
              <a:rPr lang="en-US" sz="2000" dirty="0"/>
              <a:t>Access the Supplier Dashboard for your vendor number at www.acehardware-vendors.com &gt; E-Tools Login &gt; Tool Box &gt; ADW Reporting &gt; Supply Chain Visibility &gt; Supplier Dashboard</a:t>
            </a:r>
          </a:p>
          <a:p>
            <a:pPr marL="342900" indent="-342900">
              <a:buFont typeface="+mj-lt"/>
              <a:buAutoNum type="arabicPeriod" startAt="2"/>
            </a:pPr>
            <a:endParaRPr lang="en-US" sz="2000" dirty="0"/>
          </a:p>
          <a:p>
            <a:pPr marL="342900" indent="-342900">
              <a:buFont typeface="+mj-lt"/>
              <a:buAutoNum type="arabicPeriod" startAt="2"/>
            </a:pPr>
            <a:r>
              <a:rPr lang="en-US" sz="2000" dirty="0"/>
              <a:t>Pull your most recent Vendor Scorecard at www.acehardware-vendors.com &gt; E-Tools Login &gt; Tool Box &gt; ADW Reporting &gt; Supply Chain Visibility &gt; Supplier Dashboard </a:t>
            </a:r>
          </a:p>
          <a:p>
            <a:pPr marL="342900" indent="-342900">
              <a:buFont typeface="+mj-lt"/>
              <a:buAutoNum type="arabicPeriod" startAt="2"/>
            </a:pPr>
            <a:endParaRPr lang="en-US" sz="2000" dirty="0"/>
          </a:p>
          <a:p>
            <a:pPr marL="342900" indent="-342900">
              <a:buFont typeface="+mj-lt"/>
              <a:buAutoNum type="arabicPeriod" startAt="2"/>
            </a:pPr>
            <a:r>
              <a:rPr lang="en-US" sz="2000" dirty="0"/>
              <a:t>Review any Chargebacks on the Vendor Assessment Portal. </a:t>
            </a:r>
          </a:p>
          <a:p>
            <a:pPr marR="0" lvl="0" algn="l" defTabSz="914400" rtl="0" eaLnBrk="0" fontAlgn="base" latinLnBrk="0" hangingPunct="0">
              <a:lnSpc>
                <a:spcPct val="100000"/>
              </a:lnSpc>
              <a:spcBef>
                <a:spcPct val="0"/>
              </a:spcBef>
              <a:spcAft>
                <a:spcPct val="0"/>
              </a:spcAft>
              <a:buClrTx/>
              <a:buSzTx/>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Tree>
    <p:extLst>
      <p:ext uri="{BB962C8B-B14F-4D97-AF65-F5344CB8AC3E}">
        <p14:creationId xmlns:p14="http://schemas.microsoft.com/office/powerpoint/2010/main" val="3332958622"/>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102F87-8393-460F-B51D-B854BF1B1D69}"/>
              </a:ext>
            </a:extLst>
          </p:cNvPr>
          <p:cNvSpPr>
            <a:spLocks noGrp="1"/>
          </p:cNvSpPr>
          <p:nvPr>
            <p:ph type="title"/>
          </p:nvPr>
        </p:nvSpPr>
        <p:spPr/>
        <p:txBody>
          <a:bodyPr/>
          <a:lstStyle/>
          <a:p>
            <a:r>
              <a:rPr lang="en-US" u="sng" dirty="0"/>
              <a:t>Want to Know More?</a:t>
            </a:r>
          </a:p>
        </p:txBody>
      </p:sp>
      <p:sp>
        <p:nvSpPr>
          <p:cNvPr id="2" name="TextBox 1"/>
          <p:cNvSpPr txBox="1"/>
          <p:nvPr/>
        </p:nvSpPr>
        <p:spPr>
          <a:xfrm>
            <a:off x="609600" y="1524001"/>
            <a:ext cx="10972800" cy="2585323"/>
          </a:xfrm>
          <a:prstGeom prst="rect">
            <a:avLst/>
          </a:prstGeom>
          <a:noFill/>
        </p:spPr>
        <p:txBody>
          <a:bodyPr wrap="square" rtlCol="0">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Documentation:  Acehardware-vendors.com &gt; E-Tools &gt; Vendor Compliance &gt; Vendor Assessments</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hlinkClick r:id="rId3"/>
              </a:rPr>
              <a:t>https://apps.acehardware-vendors.com/locations/vendor_compliance/vendor_assessments/index.asp</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Chargeback Disputes:  Submit through the Ace Care Center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Policy Questions:  Contact your replenishment planner or the Ace Supply Chain Team</a:t>
            </a:r>
          </a:p>
          <a:p>
            <a:pPr marL="914400" marR="0" lvl="2"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Stacey Furey, Sr Manager of Vendor Performance</a:t>
            </a:r>
          </a:p>
          <a:p>
            <a:pPr marL="914400" marR="0" lvl="2"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hlinkClick r:id="rId4"/>
              </a:rPr>
              <a:t>sfurey@acehardware.com</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914400" marR="0" lvl="2"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630-990-2768</a:t>
            </a:r>
          </a:p>
        </p:txBody>
      </p:sp>
      <p:pic>
        <p:nvPicPr>
          <p:cNvPr id="4" name="Picture 3" descr="Art2key: Premio Music is my Life">
            <a:extLst>
              <a:ext uri="{FF2B5EF4-FFF2-40B4-BE49-F238E27FC236}">
                <a16:creationId xmlns:a16="http://schemas.microsoft.com/office/drawing/2014/main" id="{7529CA95-9AF9-4FC2-A835-4DFD2D2784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677" y="4380070"/>
            <a:ext cx="7696200" cy="1907857"/>
          </a:xfrm>
          <a:prstGeom prst="rect">
            <a:avLst/>
          </a:prstGeom>
        </p:spPr>
      </p:pic>
      <p:pic>
        <p:nvPicPr>
          <p:cNvPr id="5" name="Picture 4" descr="301 Moved Permanently">
            <a:extLst>
              <a:ext uri="{FF2B5EF4-FFF2-40B4-BE49-F238E27FC236}">
                <a16:creationId xmlns:a16="http://schemas.microsoft.com/office/drawing/2014/main" id="{695EF65F-75BB-4215-8F5D-703EC4F35C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386" y="4095145"/>
            <a:ext cx="4204291" cy="1938421"/>
          </a:xfrm>
          <a:prstGeom prst="rect">
            <a:avLst/>
          </a:prstGeom>
        </p:spPr>
      </p:pic>
    </p:spTree>
    <p:extLst>
      <p:ext uri="{BB962C8B-B14F-4D97-AF65-F5344CB8AC3E}">
        <p14:creationId xmlns:p14="http://schemas.microsoft.com/office/powerpoint/2010/main" val="212623221"/>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102F87-8393-460F-B51D-B854BF1B1D69}"/>
              </a:ext>
            </a:extLst>
          </p:cNvPr>
          <p:cNvSpPr>
            <a:spLocks noGrp="1"/>
          </p:cNvSpPr>
          <p:nvPr>
            <p:ph type="title"/>
          </p:nvPr>
        </p:nvSpPr>
        <p:spPr/>
        <p:txBody>
          <a:bodyPr/>
          <a:lstStyle/>
          <a:p>
            <a:r>
              <a:rPr lang="en-US" u="sng" dirty="0"/>
              <a:t>Want to Know More?</a:t>
            </a:r>
          </a:p>
        </p:txBody>
      </p:sp>
      <p:sp>
        <p:nvSpPr>
          <p:cNvPr id="2" name="TextBox 1"/>
          <p:cNvSpPr txBox="1"/>
          <p:nvPr/>
        </p:nvSpPr>
        <p:spPr>
          <a:xfrm>
            <a:off x="609600" y="1089891"/>
            <a:ext cx="10972800" cy="517064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rPr>
              <a:t>Ace Supply Chain team:</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Stacey Furey </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sng" strike="noStrike" kern="1200" cap="none" spc="0" normalizeH="0" baseline="0" noProof="0" dirty="0">
                <a:ln>
                  <a:noFill/>
                </a:ln>
                <a:solidFill>
                  <a:prstClr val="black"/>
                </a:solidFill>
                <a:effectLst/>
                <a:uLnTx/>
                <a:uFillTx/>
                <a:latin typeface="Arial"/>
                <a:ea typeface="+mn-ea"/>
                <a:cs typeface="+mn-cs"/>
                <a:hlinkClick r:id="rId3"/>
              </a:rPr>
              <a:t>sfurey@acehardware.com</a:t>
            </a:r>
            <a:r>
              <a:rPr kumimoji="0" lang="en-US" sz="1800" b="0" i="0" u="none" strike="noStrike" kern="1200" cap="none" spc="0" normalizeH="0" baseline="0" noProof="0" dirty="0">
                <a:ln>
                  <a:noFill/>
                </a:ln>
                <a:solidFill>
                  <a:prstClr val="black"/>
                </a:solidFill>
                <a:effectLst/>
                <a:uLnTx/>
                <a:uFillTx/>
                <a:latin typeface="Arial"/>
                <a:ea typeface="+mn-ea"/>
                <a:cs typeface="+mn-cs"/>
              </a:rPr>
              <a:t> </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none" strike="noStrike" kern="1200" cap="none" spc="0" normalizeH="0" baseline="0" noProof="0" dirty="0">
                <a:ln>
                  <a:noFill/>
                </a:ln>
                <a:solidFill>
                  <a:prstClr val="black"/>
                </a:solidFill>
                <a:effectLst/>
                <a:uLnTx/>
                <a:uFillTx/>
                <a:latin typeface="Arial"/>
                <a:ea typeface="+mn-ea"/>
                <a:cs typeface="+mn-cs"/>
              </a:rPr>
              <a:t>DEPT: 1C, 4T, 5E, 5F, 5H, 5R, 5W, 6F, 6G, 6I, 6L, 9K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Tim Malone</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sng" strike="noStrike" kern="1200" cap="none" spc="0" normalizeH="0" baseline="0" noProof="0" dirty="0">
                <a:ln>
                  <a:noFill/>
                </a:ln>
                <a:solidFill>
                  <a:prstClr val="black"/>
                </a:solidFill>
                <a:effectLst/>
                <a:uLnTx/>
                <a:uFillTx/>
                <a:latin typeface="Arial"/>
                <a:ea typeface="+mn-ea"/>
                <a:cs typeface="+mn-cs"/>
                <a:hlinkClick r:id="rId4"/>
              </a:rPr>
              <a:t>tmalo@acehardware.com</a:t>
            </a:r>
            <a:r>
              <a:rPr kumimoji="0" lang="en-US" sz="1800" b="0" i="0" u="none" strike="noStrike" kern="1200" cap="none" spc="0" normalizeH="0" baseline="0" noProof="0" dirty="0">
                <a:ln>
                  <a:noFill/>
                </a:ln>
                <a:solidFill>
                  <a:prstClr val="black"/>
                </a:solidFill>
                <a:effectLst/>
                <a:uLnTx/>
                <a:uFillTx/>
                <a:latin typeface="Arial"/>
                <a:ea typeface="+mn-ea"/>
                <a:cs typeface="+mn-cs"/>
              </a:rPr>
              <a:t> </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none" strike="noStrike" kern="1200" cap="none" spc="0" normalizeH="0" baseline="0" noProof="0" dirty="0">
                <a:ln>
                  <a:noFill/>
                </a:ln>
                <a:solidFill>
                  <a:prstClr val="black"/>
                </a:solidFill>
                <a:effectLst/>
                <a:uLnTx/>
                <a:uFillTx/>
                <a:latin typeface="Arial"/>
                <a:ea typeface="+mn-ea"/>
                <a:cs typeface="+mn-cs"/>
              </a:rPr>
              <a:t>DEPT: 2B, 2D, 2H, 2V, 3A, 3C, 3E, 3N, 4D, 4F, 4P, 4Q, 4R, 8Z</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Art Krause </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sng" strike="noStrike" kern="1200" cap="none" spc="0" normalizeH="0" baseline="0" noProof="0" dirty="0">
                <a:ln>
                  <a:noFill/>
                </a:ln>
                <a:solidFill>
                  <a:prstClr val="black"/>
                </a:solidFill>
                <a:effectLst/>
                <a:uLnTx/>
                <a:uFillTx/>
                <a:latin typeface="Arial"/>
                <a:ea typeface="+mn-ea"/>
                <a:cs typeface="+mn-cs"/>
                <a:hlinkClick r:id="rId5"/>
              </a:rPr>
              <a:t>akraus@acehardware.com</a:t>
            </a:r>
            <a:r>
              <a:rPr kumimoji="0" lang="en-US" sz="1800" b="0" i="0" u="none" strike="noStrike" kern="1200" cap="none" spc="0" normalizeH="0" baseline="0" noProof="0" dirty="0">
                <a:ln>
                  <a:noFill/>
                </a:ln>
                <a:solidFill>
                  <a:prstClr val="black"/>
                </a:solidFill>
                <a:effectLst/>
                <a:uLnTx/>
                <a:uFillTx/>
                <a:latin typeface="Arial"/>
                <a:ea typeface="+mn-ea"/>
                <a:cs typeface="+mn-cs"/>
              </a:rPr>
              <a:t> </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none" strike="noStrike" kern="1200" cap="none" spc="0" normalizeH="0" baseline="0" noProof="0" dirty="0">
                <a:ln>
                  <a:noFill/>
                </a:ln>
                <a:solidFill>
                  <a:prstClr val="black"/>
                </a:solidFill>
                <a:effectLst/>
                <a:uLnTx/>
                <a:uFillTx/>
                <a:latin typeface="Arial"/>
                <a:ea typeface="+mn-ea"/>
                <a:cs typeface="+mn-cs"/>
              </a:rPr>
              <a:t>DEPT: 1A, 1B, 1D, 1P, 1R, 1U, 9M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Trent Vryhof </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sng" strike="noStrike" kern="1200" cap="none" spc="0" normalizeH="0" baseline="0" noProof="0" dirty="0">
                <a:ln>
                  <a:noFill/>
                </a:ln>
                <a:solidFill>
                  <a:prstClr val="black"/>
                </a:solidFill>
                <a:effectLst/>
                <a:uLnTx/>
                <a:uFillTx/>
                <a:latin typeface="Arial"/>
                <a:ea typeface="+mn-ea"/>
                <a:cs typeface="+mn-cs"/>
                <a:hlinkClick r:id="rId6"/>
              </a:rPr>
              <a:t>tvry@acehardware.com</a:t>
            </a:r>
            <a:r>
              <a:rPr kumimoji="0" lang="en-US" sz="1800" b="0" i="0" u="none" strike="noStrike" kern="1200" cap="none" spc="0" normalizeH="0" baseline="0" noProof="0" dirty="0">
                <a:ln>
                  <a:noFill/>
                </a:ln>
                <a:solidFill>
                  <a:prstClr val="black"/>
                </a:solidFill>
                <a:effectLst/>
                <a:uLnTx/>
                <a:uFillTx/>
                <a:latin typeface="Arial"/>
                <a:ea typeface="+mn-ea"/>
                <a:cs typeface="+mn-cs"/>
              </a:rPr>
              <a:t> </a:t>
            </a:r>
            <a:br>
              <a:rPr kumimoji="0" lang="en-US" sz="1800" b="0" i="0" u="none" strike="noStrike" kern="1200" cap="none" spc="0" normalizeH="0" baseline="0" noProof="0" dirty="0">
                <a:ln>
                  <a:noFill/>
                </a:ln>
                <a:solidFill>
                  <a:prstClr val="black"/>
                </a:solidFill>
                <a:effectLst/>
                <a:uLnTx/>
                <a:uFillTx/>
                <a:latin typeface="Arial"/>
                <a:ea typeface="+mn-ea"/>
                <a:cs typeface="+mn-cs"/>
              </a:rPr>
            </a:br>
            <a:r>
              <a:rPr kumimoji="0" lang="en-US" sz="1800" b="0" i="0" u="none" strike="noStrike" kern="1200" cap="none" spc="0" normalizeH="0" baseline="0" noProof="0" dirty="0">
                <a:ln>
                  <a:noFill/>
                </a:ln>
                <a:solidFill>
                  <a:prstClr val="black"/>
                </a:solidFill>
                <a:effectLst/>
                <a:uLnTx/>
                <a:uFillTx/>
                <a:latin typeface="Arial"/>
                <a:ea typeface="+mn-ea"/>
                <a:cs typeface="+mn-cs"/>
              </a:rPr>
              <a:t>DEPT: 7A, 7D, 7G, 7L, 7O, 7W, 7X, 8B, 8J, 8O, 8P, 9H</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25" charset="-128"/>
              <a:cs typeface="+mn-cs"/>
            </a:endParaRPr>
          </a:p>
        </p:txBody>
      </p:sp>
    </p:spTree>
    <p:extLst>
      <p:ext uri="{BB962C8B-B14F-4D97-AF65-F5344CB8AC3E}">
        <p14:creationId xmlns:p14="http://schemas.microsoft.com/office/powerpoint/2010/main" val="963645785"/>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0C1B05-7F72-4A90-BFA1-8D39CFAFD6F3}"/>
              </a:ext>
            </a:extLst>
          </p:cNvPr>
          <p:cNvSpPr txBox="1">
            <a:spLocks noChangeArrowheads="1"/>
          </p:cNvSpPr>
          <p:nvPr/>
        </p:nvSpPr>
        <p:spPr bwMode="auto">
          <a:xfrm>
            <a:off x="1828800" y="274638"/>
            <a:ext cx="8229600" cy="8683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0" i="0" u="sng" strike="noStrike" kern="1200" cap="none" spc="0" normalizeH="0" baseline="0" noProof="0" dirty="0">
                <a:ln>
                  <a:noFill/>
                </a:ln>
                <a:solidFill>
                  <a:prstClr val="black"/>
                </a:solidFill>
                <a:effectLst/>
                <a:uLnTx/>
                <a:uFillTx/>
                <a:latin typeface="Arial" pitchFamily="34" charset="0"/>
                <a:ea typeface="+mj-ea"/>
                <a:cs typeface="Arial" pitchFamily="34" charset="0"/>
              </a:rPr>
              <a:t>Questions</a:t>
            </a:r>
            <a:r>
              <a:rPr kumimoji="0" lang="en-US" altLang="en-US" sz="4000" b="0" i="0" u="sng" strike="noStrike" kern="1200" cap="none" spc="0" normalizeH="0" baseline="0" noProof="0" dirty="0">
                <a:ln>
                  <a:noFill/>
                </a:ln>
                <a:solidFill>
                  <a:prstClr val="black"/>
                </a:solidFill>
                <a:effectLst/>
                <a:uLnTx/>
                <a:uFillTx/>
                <a:latin typeface="Arial" pitchFamily="34" charset="0"/>
                <a:ea typeface="+mj-ea"/>
                <a:cs typeface="Arial" pitchFamily="34" charset="0"/>
              </a:rPr>
              <a:t>?</a:t>
            </a:r>
          </a:p>
        </p:txBody>
      </p:sp>
      <p:pic>
        <p:nvPicPr>
          <p:cNvPr id="2" name="Picture 2" descr="A close up of a toy&#10;&#10;Description generated with high confidence">
            <a:extLst>
              <a:ext uri="{FF2B5EF4-FFF2-40B4-BE49-F238E27FC236}">
                <a16:creationId xmlns:a16="http://schemas.microsoft.com/office/drawing/2014/main" id="{8E179A9E-E015-4E3A-B233-73EBD8404180}"/>
              </a:ext>
            </a:extLst>
          </p:cNvPr>
          <p:cNvPicPr>
            <a:picLocks noChangeAspect="1"/>
          </p:cNvPicPr>
          <p:nvPr/>
        </p:nvPicPr>
        <p:blipFill>
          <a:blip r:embed="rId2"/>
          <a:stretch>
            <a:fillRect/>
          </a:stretch>
        </p:blipFill>
        <p:spPr>
          <a:xfrm>
            <a:off x="4136834" y="1611011"/>
            <a:ext cx="3918331" cy="3158581"/>
          </a:xfrm>
          <a:prstGeom prst="rect">
            <a:avLst/>
          </a:prstGeom>
        </p:spPr>
      </p:pic>
    </p:spTree>
    <p:extLst>
      <p:ext uri="{BB962C8B-B14F-4D97-AF65-F5344CB8AC3E}">
        <p14:creationId xmlns:p14="http://schemas.microsoft.com/office/powerpoint/2010/main" val="25626580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337E50-12F3-4A57-A7A5-EB76B6FD31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063" y="0"/>
            <a:ext cx="9991873" cy="2470257"/>
          </a:xfrm>
          <a:prstGeom prst="rect">
            <a:avLst/>
          </a:prstGeom>
        </p:spPr>
      </p:pic>
      <p:sp>
        <p:nvSpPr>
          <p:cNvPr id="4" name="TextBox 3">
            <a:extLst>
              <a:ext uri="{FF2B5EF4-FFF2-40B4-BE49-F238E27FC236}">
                <a16:creationId xmlns:a16="http://schemas.microsoft.com/office/drawing/2014/main" id="{71E128C8-0A43-4E7F-AFF8-61CA3DDAF5F2}"/>
              </a:ext>
            </a:extLst>
          </p:cNvPr>
          <p:cNvSpPr txBox="1"/>
          <p:nvPr/>
        </p:nvSpPr>
        <p:spPr>
          <a:xfrm>
            <a:off x="-1" y="2659116"/>
            <a:ext cx="12192000" cy="769441"/>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prstClr val="black"/>
                </a:solidFill>
                <a:effectLst/>
                <a:uLnTx/>
                <a:uFillTx/>
                <a:latin typeface="Arial"/>
                <a:ea typeface="+mn-ea"/>
                <a:cs typeface="Arial"/>
              </a:rPr>
              <a:t>Closing Comments </a:t>
            </a:r>
            <a:endParaRPr kumimoji="0" lang="en-US" sz="440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910275253"/>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546</TotalTime>
  <Words>4566</Words>
  <Application>Microsoft Office PowerPoint</Application>
  <PresentationFormat>Widescreen</PresentationFormat>
  <Paragraphs>750</Paragraphs>
  <Slides>112</Slides>
  <Notes>34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112</vt:i4>
      </vt:variant>
    </vt:vector>
  </HeadingPairs>
  <TitlesOfParts>
    <vt:vector size="125" baseType="lpstr">
      <vt:lpstr>Arial</vt:lpstr>
      <vt:lpstr>Arial Black</vt:lpstr>
      <vt:lpstr>Arial Nova Light</vt:lpstr>
      <vt:lpstr>Calibri</vt:lpstr>
      <vt:lpstr>Corbel</vt:lpstr>
      <vt:lpstr>Courier New</vt:lpstr>
      <vt:lpstr>Elephant</vt:lpstr>
      <vt:lpstr>Gotham SSm A</vt:lpstr>
      <vt:lpstr>Rockwell</vt:lpstr>
      <vt:lpstr>Times New Roman</vt:lpstr>
      <vt:lpstr>Wingdings</vt:lpstr>
      <vt:lpstr>1_Custom Design</vt:lpstr>
      <vt:lpstr>Photo Editor Photo</vt:lpstr>
      <vt:lpstr>PowerPoint Presentation</vt:lpstr>
      <vt:lpstr>Welcome to  Princeton Ace RSC!</vt:lpstr>
      <vt:lpstr>Agenda</vt:lpstr>
      <vt:lpstr>Barcodes</vt:lpstr>
      <vt:lpstr>Agenda &amp; Objectives</vt:lpstr>
      <vt:lpstr>My Role &amp; Responsibilities</vt:lpstr>
      <vt:lpstr>PowerPoint Presentation</vt:lpstr>
      <vt:lpstr> Vendor Manual Page 24 </vt:lpstr>
      <vt:lpstr>What will get you in trouble: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Ink Jet Direct Imprinted is Inefficient &amp; Not Acceptable</vt:lpstr>
      <vt:lpstr>Test Your Bar Code</vt:lpstr>
      <vt:lpstr>Call to Action</vt:lpstr>
      <vt:lpstr>Chester Fritz Senior Bar Code Analyst Supply Chain   </vt:lpstr>
      <vt:lpstr>PowerPoint Presentation</vt:lpstr>
      <vt:lpstr>Weights &amp; Measures: Package Measurement Guidelines</vt:lpstr>
      <vt:lpstr>Agenda &amp;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Call to Action</vt:lpstr>
      <vt:lpstr>PowerPoint Presentation</vt:lpstr>
      <vt:lpstr>PowerPoint Presentation</vt:lpstr>
      <vt:lpstr>Quick Response: Inbound Load Quality </vt:lpstr>
      <vt:lpstr>PowerPoint Presentation</vt:lpstr>
      <vt:lpstr>Ace Quick Response Program</vt:lpstr>
      <vt:lpstr>PowerPoint Presentation</vt:lpstr>
      <vt:lpstr>Quick Response Load Quality Shipping Requirements</vt:lpstr>
      <vt:lpstr>Ship on a Good Quality Hardwood Pallet 40” X 48”          4-way preferred</vt:lpstr>
      <vt:lpstr>Shrink Wrap to Include Pallet </vt:lpstr>
      <vt:lpstr>PowerPoint Presentation</vt:lpstr>
      <vt:lpstr>Pallet Contents Identified</vt:lpstr>
      <vt:lpstr>OR  Number the pallets  AND     List the Pallet ID # on the packing list </vt:lpstr>
      <vt:lpstr>Attach a Packing List in a Clear Plastic Pouch</vt:lpstr>
      <vt:lpstr>BUILD SINGLE SKU PALLETS when Ace Purchase Order Quantity meets or exceeds a full pallet quantity.     DO NOT MIX POs onto the SAME PALLET ! </vt:lpstr>
      <vt:lpstr>Shipments Sorted &amp; Segregated</vt:lpstr>
      <vt:lpstr>Pallet Heights</vt:lpstr>
      <vt:lpstr>Bill of Lading</vt:lpstr>
      <vt:lpstr>Merchandise Delivered on Preferred Carrier</vt:lpstr>
      <vt:lpstr>PowerPoint Presentation</vt:lpstr>
      <vt:lpstr>PowerPoint Presentation</vt:lpstr>
      <vt:lpstr>PowerPoint Presentation</vt:lpstr>
      <vt:lpstr>PowerPoint Presentation</vt:lpstr>
      <vt:lpstr>PowerPoint Presentation</vt:lpstr>
      <vt:lpstr>PowerPoint Presentation</vt:lpstr>
      <vt:lpstr>Ace Corporate Inbound Traffic</vt:lpstr>
      <vt:lpstr>PowerPoint Presentation</vt:lpstr>
      <vt:lpstr>Distribution Locations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Inventory &amp; Demand Planning</vt:lpstr>
      <vt:lpstr>Agenda &amp; Objectives</vt:lpstr>
      <vt:lpstr>Inventory – Wildly Important Goals</vt:lpstr>
      <vt:lpstr>Organization &amp; Systems</vt:lpstr>
      <vt:lpstr>Demand Planning Overview</vt:lpstr>
      <vt:lpstr>Promotional Forecasting</vt:lpstr>
      <vt:lpstr>Ace Replenishment Approach</vt:lpstr>
      <vt:lpstr>Safety Stock and Order Cycle</vt:lpstr>
      <vt:lpstr>Lead Time</vt:lpstr>
      <vt:lpstr>Vendor Purchase Projections</vt:lpstr>
      <vt:lpstr>Vendor Purchase Projections</vt:lpstr>
      <vt:lpstr>Vendor Purchase Projections</vt:lpstr>
      <vt:lpstr>Network Changes</vt:lpstr>
      <vt:lpstr>Vendor Forecasting Best Practices </vt:lpstr>
      <vt:lpstr>Call to Action</vt:lpstr>
      <vt:lpstr>Call to Action</vt:lpstr>
      <vt:lpstr>Want to Know More?</vt:lpstr>
      <vt:lpstr>PowerPoint Presentation</vt:lpstr>
      <vt:lpstr>Supply Chain</vt:lpstr>
      <vt:lpstr>Agenda &amp; Objectives</vt:lpstr>
      <vt:lpstr>OTIF: On Time In Full</vt:lpstr>
      <vt:lpstr>OTIF: On Time In Full</vt:lpstr>
      <vt:lpstr>OTIF Calculation Example</vt:lpstr>
      <vt:lpstr>Vendor Compliance</vt:lpstr>
      <vt:lpstr>Vendor Compliance</vt:lpstr>
      <vt:lpstr>Vendor Compliance</vt:lpstr>
      <vt:lpstr>Late Shipment Chargeback Examples</vt:lpstr>
      <vt:lpstr>Late Shipment Chargeback Examples</vt:lpstr>
      <vt:lpstr>Late Shipment Chargeback Examples</vt:lpstr>
      <vt:lpstr>Vendor Compliance</vt:lpstr>
      <vt:lpstr>Backorder Chargeback Examples</vt:lpstr>
      <vt:lpstr>Backorder Chargeback Examples</vt:lpstr>
      <vt:lpstr>Vendor Compliance</vt:lpstr>
      <vt:lpstr>Summary of Vendor Compliance Chargebacks</vt:lpstr>
      <vt:lpstr>Dispute Process</vt:lpstr>
      <vt:lpstr>Frequently Asked Questions</vt:lpstr>
      <vt:lpstr>Vendor Resources</vt:lpstr>
      <vt:lpstr>PowerPoint Presentation</vt:lpstr>
      <vt:lpstr>Vendor Resources</vt:lpstr>
      <vt:lpstr>Vendor Resources</vt:lpstr>
      <vt:lpstr>Call to Action</vt:lpstr>
      <vt:lpstr>Want to Know More?</vt:lpstr>
      <vt:lpstr>Want to Know More?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Morton, Dorothy</dc:creator>
  <cp:lastModifiedBy>Morton, Dorothy</cp:lastModifiedBy>
  <cp:revision>35</cp:revision>
  <dcterms:created xsi:type="dcterms:W3CDTF">2019-11-06T15:41:44Z</dcterms:created>
  <dcterms:modified xsi:type="dcterms:W3CDTF">2020-02-17T17:56:57Z</dcterms:modified>
</cp:coreProperties>
</file>