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5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y="10058400" cx="7772400"/>
  <p:notesSz cx="7102475" cy="938847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Dorothy Morto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32FCE86-39A6-4F77-B355-30FE4D7EA509}">
  <a:tblStyle styleId="{532FCE86-39A6-4F77-B355-30FE4D7EA50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23694E27-8603-4874-80E1-C653FE6FC90E}"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0" Type="http://schemas.openxmlformats.org/officeDocument/2006/relationships/slide" Target="slides/slide43.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6-17T17:05:35.147">
    <p:pos x="49" y="975"/>
    <p:text>Need to update this screenshot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471054"/>
          </a:xfrm>
          <a:prstGeom prst="rect">
            <a:avLst/>
          </a:prstGeom>
          <a:noFill/>
          <a:ln>
            <a:noFill/>
          </a:ln>
        </p:spPr>
        <p:txBody>
          <a:bodyPr anchorCtr="0" anchor="t" bIns="47100" lIns="94200" spcFirstLastPara="1" rIns="94200" wrap="square" tIns="471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3093" y="0"/>
            <a:ext cx="3077739" cy="471054"/>
          </a:xfrm>
          <a:prstGeom prst="rect">
            <a:avLst/>
          </a:prstGeom>
          <a:noFill/>
          <a:ln>
            <a:noFill/>
          </a:ln>
        </p:spPr>
        <p:txBody>
          <a:bodyPr anchorCtr="0" anchor="t" bIns="47100" lIns="94200" spcFirstLastPara="1" rIns="94200" wrap="square" tIns="471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917423"/>
            <a:ext cx="3077739" cy="471053"/>
          </a:xfrm>
          <a:prstGeom prst="rect">
            <a:avLst/>
          </a:prstGeom>
          <a:noFill/>
          <a:ln>
            <a:noFill/>
          </a:ln>
        </p:spPr>
        <p:txBody>
          <a:bodyPr anchorCtr="0" anchor="b" bIns="47100" lIns="94200" spcFirstLastPara="1" rIns="94200" wrap="square" tIns="471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3093" y="8917423"/>
            <a:ext cx="3077739" cy="471053"/>
          </a:xfrm>
          <a:prstGeom prst="rect">
            <a:avLst/>
          </a:prstGeom>
          <a:noFill/>
          <a:ln>
            <a:noFill/>
          </a:ln>
        </p:spPr>
        <p:txBody>
          <a:bodyPr anchorCtr="0" anchor="b" bIns="47100" lIns="94200" spcFirstLastPara="1" rIns="94200" wrap="square" tIns="471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94" name="Google Shape;94;p2: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3: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163" name="Google Shape;163;p3: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4: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3" name="Google Shape;173;p4: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190" name="Google Shape;190;p5: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6: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0" name="Google Shape;200;p6: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7: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6" name="Google Shape;216;p7: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8: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232" name="Google Shape;232;p8: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9: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2" name="Google Shape;242;p9: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0: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8" name="Google Shape;258;p10: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1: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78" name="Google Shape;278;p11: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2: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8" name="Google Shape;298;p12: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3: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305" name="Google Shape;305;p13: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4: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5" name="Google Shape;315;p14: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5: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33" name="Google Shape;333;p15: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6: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340" name="Google Shape;340;p16: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7: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50" name="Google Shape;350;p17: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8: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66" name="Google Shape;366;p18: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9: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83" name="Google Shape;383;p19: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0: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393" name="Google Shape;393;p20: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21: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03" name="Google Shape;403;p21: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2: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24" name="Google Shape;424;p22: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3: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31" name="Google Shape;431;p23: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4: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438" name="Google Shape;438;p24: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5: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48" name="Google Shape;448;p25: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6: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68" name="Google Shape;468;p26: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27: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475" name="Google Shape;475;p27: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8: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85" name="Google Shape;485;p28: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9: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03" name="Google Shape;503;p29: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0: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19" name="Google Shape;519;p30: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31: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35" name="Google Shape;535;p31: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32: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52" name="Google Shape;552;p32: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33: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69" name="Google Shape;569;p33: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4: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89" name="Google Shape;589;p34: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35: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07" name="Google Shape;607;p35: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36: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14" name="Google Shape;614;p36: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37: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621" name="Google Shape;621;p37: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38: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31" name="Google Shape;631;p38: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39: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45" name="Google Shape;645;p39: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40: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63" name="Google Shape;663;p40: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41: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SzPts val="1400"/>
              <a:buNone/>
            </a:pPr>
            <a:r>
              <a:t/>
            </a:r>
            <a:endParaRPr/>
          </a:p>
        </p:txBody>
      </p:sp>
      <p:sp>
        <p:nvSpPr>
          <p:cNvPr id="670" name="Google Shape;670;p41:notes"/>
          <p:cNvSpPr/>
          <p:nvPr>
            <p:ph idx="2" type="sldImg"/>
          </p:nvPr>
        </p:nvSpPr>
        <p:spPr>
          <a:xfrm>
            <a:off x="2327275" y="1173163"/>
            <a:ext cx="2447925"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42: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80" name="Google Shape;680;p42: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43:notes"/>
          <p:cNvSpPr/>
          <p:nvPr>
            <p:ph idx="2" type="sldImg"/>
          </p:nvPr>
        </p:nvSpPr>
        <p:spPr>
          <a:xfrm>
            <a:off x="101600" y="698500"/>
            <a:ext cx="4724400" cy="611505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03" name="Google Shape;703;p43:notes"/>
          <p:cNvSpPr txBox="1"/>
          <p:nvPr>
            <p:ph idx="1" type="body"/>
          </p:nvPr>
        </p:nvSpPr>
        <p:spPr>
          <a:xfrm>
            <a:off x="710248" y="4518203"/>
            <a:ext cx="5681980" cy="3696713"/>
          </a:xfrm>
          <a:prstGeom prst="rect">
            <a:avLst/>
          </a:prstGeom>
          <a:noFill/>
          <a:ln>
            <a:noFill/>
          </a:ln>
        </p:spPr>
        <p:txBody>
          <a:bodyPr anchorCtr="0" anchor="t" bIns="47100" lIns="94200" spcFirstLastPara="1" rIns="94200" wrap="square" tIns="471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582930" y="1646133"/>
            <a:ext cx="6606540" cy="35018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subTitle"/>
          </p:nvPr>
        </p:nvSpPr>
        <p:spPr>
          <a:xfrm>
            <a:off x="971550" y="5282989"/>
            <a:ext cx="5829300" cy="24284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p:txBody>
      </p:sp>
      <p:sp>
        <p:nvSpPr>
          <p:cNvPr id="18" name="Google Shape;18;p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 name="Shape 21"/>
        <p:cNvGrpSpPr/>
        <p:nvPr/>
      </p:nvGrpSpPr>
      <p:grpSpPr>
        <a:xfrm>
          <a:off x="0" y="0"/>
          <a:ext cx="0" cy="0"/>
          <a:chOff x="0" y="0"/>
          <a:chExt cx="0" cy="0"/>
        </a:xfrm>
      </p:grpSpPr>
      <p:sp>
        <p:nvSpPr>
          <p:cNvPr id="22" name="Google Shape;22;p3"/>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
          <p:cNvSpPr txBox="1"/>
          <p:nvPr>
            <p:ph idx="1" type="body"/>
          </p:nvPr>
        </p:nvSpPr>
        <p:spPr>
          <a:xfrm>
            <a:off x="3304282" y="1448226"/>
            <a:ext cx="3934778" cy="7147983"/>
          </a:xfrm>
          <a:prstGeom prst="rect">
            <a:avLst/>
          </a:prstGeom>
          <a:noFill/>
          <a:ln>
            <a:noFill/>
          </a:ln>
        </p:spPr>
        <p:txBody>
          <a:bodyPr anchorCtr="0" anchor="t" bIns="45700" lIns="91425" spcFirstLastPara="1" rIns="91425" wrap="square" tIns="45700">
            <a:normAutofit/>
          </a:bodyPr>
          <a:lstStyle>
            <a:lvl1pPr indent="-401320" lvl="0" marL="457200" algn="l">
              <a:lnSpc>
                <a:spcPct val="90000"/>
              </a:lnSpc>
              <a:spcBef>
                <a:spcPts val="850"/>
              </a:spcBef>
              <a:spcAft>
                <a:spcPts val="0"/>
              </a:spcAft>
              <a:buClr>
                <a:schemeClr val="dk1"/>
              </a:buClr>
              <a:buSzPts val="2720"/>
              <a:buChar char="•"/>
              <a:defRPr sz="2720"/>
            </a:lvl1pPr>
            <a:lvl2pPr indent="-379730" lvl="1" marL="914400" algn="l">
              <a:lnSpc>
                <a:spcPct val="90000"/>
              </a:lnSpc>
              <a:spcBef>
                <a:spcPts val="425"/>
              </a:spcBef>
              <a:spcAft>
                <a:spcPts val="0"/>
              </a:spcAft>
              <a:buClr>
                <a:schemeClr val="dk1"/>
              </a:buClr>
              <a:buSzPts val="2380"/>
              <a:buChar char="•"/>
              <a:defRPr sz="2380"/>
            </a:lvl2pPr>
            <a:lvl3pPr indent="-358139" lvl="2" marL="1371600" algn="l">
              <a:lnSpc>
                <a:spcPct val="90000"/>
              </a:lnSpc>
              <a:spcBef>
                <a:spcPts val="425"/>
              </a:spcBef>
              <a:spcAft>
                <a:spcPts val="0"/>
              </a:spcAft>
              <a:buClr>
                <a:schemeClr val="dk1"/>
              </a:buClr>
              <a:buSzPts val="2040"/>
              <a:buChar char="•"/>
              <a:defRPr sz="2040"/>
            </a:lvl3pPr>
            <a:lvl4pPr indent="-336550" lvl="3" marL="1828800" algn="l">
              <a:lnSpc>
                <a:spcPct val="90000"/>
              </a:lnSpc>
              <a:spcBef>
                <a:spcPts val="425"/>
              </a:spcBef>
              <a:spcAft>
                <a:spcPts val="0"/>
              </a:spcAft>
              <a:buClr>
                <a:schemeClr val="dk1"/>
              </a:buClr>
              <a:buSzPts val="1700"/>
              <a:buChar char="•"/>
              <a:defRPr sz="1700"/>
            </a:lvl4pPr>
            <a:lvl5pPr indent="-336550" lvl="4" marL="2286000" algn="l">
              <a:lnSpc>
                <a:spcPct val="90000"/>
              </a:lnSpc>
              <a:spcBef>
                <a:spcPts val="425"/>
              </a:spcBef>
              <a:spcAft>
                <a:spcPts val="0"/>
              </a:spcAft>
              <a:buClr>
                <a:schemeClr val="dk1"/>
              </a:buClr>
              <a:buSzPts val="1700"/>
              <a:buChar char="•"/>
              <a:defRPr sz="1700"/>
            </a:lvl5pPr>
            <a:lvl6pPr indent="-336550" lvl="5" marL="2743200" algn="l">
              <a:lnSpc>
                <a:spcPct val="90000"/>
              </a:lnSpc>
              <a:spcBef>
                <a:spcPts val="425"/>
              </a:spcBef>
              <a:spcAft>
                <a:spcPts val="0"/>
              </a:spcAft>
              <a:buClr>
                <a:schemeClr val="dk1"/>
              </a:buClr>
              <a:buSzPts val="1700"/>
              <a:buChar char="•"/>
              <a:defRPr sz="1700"/>
            </a:lvl6pPr>
            <a:lvl7pPr indent="-336550" lvl="6" marL="3200400" algn="l">
              <a:lnSpc>
                <a:spcPct val="90000"/>
              </a:lnSpc>
              <a:spcBef>
                <a:spcPts val="425"/>
              </a:spcBef>
              <a:spcAft>
                <a:spcPts val="0"/>
              </a:spcAft>
              <a:buClr>
                <a:schemeClr val="dk1"/>
              </a:buClr>
              <a:buSzPts val="1700"/>
              <a:buChar char="•"/>
              <a:defRPr sz="1700"/>
            </a:lvl7pPr>
            <a:lvl8pPr indent="-336550" lvl="7" marL="3657600" algn="l">
              <a:lnSpc>
                <a:spcPct val="90000"/>
              </a:lnSpc>
              <a:spcBef>
                <a:spcPts val="425"/>
              </a:spcBef>
              <a:spcAft>
                <a:spcPts val="0"/>
              </a:spcAft>
              <a:buClr>
                <a:schemeClr val="dk1"/>
              </a:buClr>
              <a:buSzPts val="1700"/>
              <a:buChar char="•"/>
              <a:defRPr sz="1700"/>
            </a:lvl8pPr>
            <a:lvl9pPr indent="-336550" lvl="8" marL="4114800" algn="l">
              <a:lnSpc>
                <a:spcPct val="90000"/>
              </a:lnSpc>
              <a:spcBef>
                <a:spcPts val="425"/>
              </a:spcBef>
              <a:spcAft>
                <a:spcPts val="0"/>
              </a:spcAft>
              <a:buClr>
                <a:schemeClr val="dk1"/>
              </a:buClr>
              <a:buSzPts val="1700"/>
              <a:buChar char="•"/>
              <a:defRPr sz="1700"/>
            </a:lvl9pPr>
          </a:lstStyle>
          <a:p/>
        </p:txBody>
      </p:sp>
      <p:sp>
        <p:nvSpPr>
          <p:cNvPr id="24" name="Google Shape;24;p3"/>
          <p:cNvSpPr txBox="1"/>
          <p:nvPr>
            <p:ph idx="2"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25" name="Google Shape;25;p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4"/>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5"/>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6" name="Google Shape;36;p5"/>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6"/>
          <p:cNvSpPr txBox="1"/>
          <p:nvPr>
            <p:ph type="title"/>
          </p:nvPr>
        </p:nvSpPr>
        <p:spPr>
          <a:xfrm>
            <a:off x="530305" y="2507618"/>
            <a:ext cx="6703695" cy="41840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 type="body"/>
          </p:nvPr>
        </p:nvSpPr>
        <p:spPr>
          <a:xfrm>
            <a:off x="530305" y="6731215"/>
            <a:ext cx="6703695" cy="2200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sz="2040">
                <a:solidFill>
                  <a:schemeClr val="dk1"/>
                </a:solidFill>
              </a:defRPr>
            </a:lvl1pPr>
            <a:lvl2pPr indent="-228600" lvl="1" marL="914400" algn="l">
              <a:lnSpc>
                <a:spcPct val="90000"/>
              </a:lnSpc>
              <a:spcBef>
                <a:spcPts val="425"/>
              </a:spcBef>
              <a:spcAft>
                <a:spcPts val="0"/>
              </a:spcAft>
              <a:buClr>
                <a:srgbClr val="888888"/>
              </a:buClr>
              <a:buSzPts val="1700"/>
              <a:buNone/>
              <a:defRPr sz="1700">
                <a:solidFill>
                  <a:srgbClr val="888888"/>
                </a:solidFill>
              </a:defRPr>
            </a:lvl2pPr>
            <a:lvl3pPr indent="-228600" lvl="2" marL="1371600" algn="l">
              <a:lnSpc>
                <a:spcPct val="90000"/>
              </a:lnSpc>
              <a:spcBef>
                <a:spcPts val="425"/>
              </a:spcBef>
              <a:spcAft>
                <a:spcPts val="0"/>
              </a:spcAft>
              <a:buClr>
                <a:srgbClr val="888888"/>
              </a:buClr>
              <a:buSzPts val="1530"/>
              <a:buNone/>
              <a:defRPr sz="1530">
                <a:solidFill>
                  <a:srgbClr val="888888"/>
                </a:solidFill>
              </a:defRPr>
            </a:lvl3pPr>
            <a:lvl4pPr indent="-228600" lvl="3" marL="1828800" algn="l">
              <a:lnSpc>
                <a:spcPct val="90000"/>
              </a:lnSpc>
              <a:spcBef>
                <a:spcPts val="425"/>
              </a:spcBef>
              <a:spcAft>
                <a:spcPts val="0"/>
              </a:spcAft>
              <a:buClr>
                <a:srgbClr val="888888"/>
              </a:buClr>
              <a:buSzPts val="1360"/>
              <a:buNone/>
              <a:defRPr sz="1360">
                <a:solidFill>
                  <a:srgbClr val="888888"/>
                </a:solidFill>
              </a:defRPr>
            </a:lvl4pPr>
            <a:lvl5pPr indent="-228600" lvl="4" marL="2286000" algn="l">
              <a:lnSpc>
                <a:spcPct val="90000"/>
              </a:lnSpc>
              <a:spcBef>
                <a:spcPts val="425"/>
              </a:spcBef>
              <a:spcAft>
                <a:spcPts val="0"/>
              </a:spcAft>
              <a:buClr>
                <a:srgbClr val="888888"/>
              </a:buClr>
              <a:buSzPts val="1360"/>
              <a:buNone/>
              <a:defRPr sz="1360">
                <a:solidFill>
                  <a:srgbClr val="888888"/>
                </a:solidFill>
              </a:defRPr>
            </a:lvl5pPr>
            <a:lvl6pPr indent="-228600" lvl="5" marL="2743200" algn="l">
              <a:lnSpc>
                <a:spcPct val="90000"/>
              </a:lnSpc>
              <a:spcBef>
                <a:spcPts val="425"/>
              </a:spcBef>
              <a:spcAft>
                <a:spcPts val="0"/>
              </a:spcAft>
              <a:buClr>
                <a:srgbClr val="888888"/>
              </a:buClr>
              <a:buSzPts val="1360"/>
              <a:buNone/>
              <a:defRPr sz="1360">
                <a:solidFill>
                  <a:srgbClr val="888888"/>
                </a:solidFill>
              </a:defRPr>
            </a:lvl6pPr>
            <a:lvl7pPr indent="-228600" lvl="6" marL="3200400" algn="l">
              <a:lnSpc>
                <a:spcPct val="90000"/>
              </a:lnSpc>
              <a:spcBef>
                <a:spcPts val="425"/>
              </a:spcBef>
              <a:spcAft>
                <a:spcPts val="0"/>
              </a:spcAft>
              <a:buClr>
                <a:srgbClr val="888888"/>
              </a:buClr>
              <a:buSzPts val="1360"/>
              <a:buNone/>
              <a:defRPr sz="1360">
                <a:solidFill>
                  <a:srgbClr val="888888"/>
                </a:solidFill>
              </a:defRPr>
            </a:lvl7pPr>
            <a:lvl8pPr indent="-228600" lvl="7" marL="3657600" algn="l">
              <a:lnSpc>
                <a:spcPct val="90000"/>
              </a:lnSpc>
              <a:spcBef>
                <a:spcPts val="425"/>
              </a:spcBef>
              <a:spcAft>
                <a:spcPts val="0"/>
              </a:spcAft>
              <a:buClr>
                <a:srgbClr val="888888"/>
              </a:buClr>
              <a:buSzPts val="1360"/>
              <a:buNone/>
              <a:defRPr sz="1360">
                <a:solidFill>
                  <a:srgbClr val="888888"/>
                </a:solidFill>
              </a:defRPr>
            </a:lvl8pPr>
            <a:lvl9pPr indent="-228600" lvl="8" marL="4114800" algn="l">
              <a:lnSpc>
                <a:spcPct val="90000"/>
              </a:lnSpc>
              <a:spcBef>
                <a:spcPts val="425"/>
              </a:spcBef>
              <a:spcAft>
                <a:spcPts val="0"/>
              </a:spcAft>
              <a:buClr>
                <a:srgbClr val="888888"/>
              </a:buClr>
              <a:buSzPts val="1360"/>
              <a:buNone/>
              <a:defRPr sz="1360">
                <a:solidFill>
                  <a:srgbClr val="888888"/>
                </a:solidFill>
              </a:defRPr>
            </a:lvl9pPr>
          </a:lstStyle>
          <a:p/>
        </p:txBody>
      </p:sp>
      <p:sp>
        <p:nvSpPr>
          <p:cNvPr id="42" name="Google Shape;42;p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7"/>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 type="body"/>
          </p:nvPr>
        </p:nvSpPr>
        <p:spPr>
          <a:xfrm>
            <a:off x="534353"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8" name="Google Shape;48;p7"/>
          <p:cNvSpPr txBox="1"/>
          <p:nvPr>
            <p:ph idx="2" type="body"/>
          </p:nvPr>
        </p:nvSpPr>
        <p:spPr>
          <a:xfrm>
            <a:off x="3934778"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9" name="Google Shape;49;p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8"/>
          <p:cNvSpPr txBox="1"/>
          <p:nvPr>
            <p:ph type="title"/>
          </p:nvPr>
        </p:nvSpPr>
        <p:spPr>
          <a:xfrm>
            <a:off x="535365"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 type="body"/>
          </p:nvPr>
        </p:nvSpPr>
        <p:spPr>
          <a:xfrm>
            <a:off x="535366" y="2465706"/>
            <a:ext cx="3288089"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55" name="Google Shape;55;p8"/>
          <p:cNvSpPr txBox="1"/>
          <p:nvPr>
            <p:ph idx="2" type="body"/>
          </p:nvPr>
        </p:nvSpPr>
        <p:spPr>
          <a:xfrm>
            <a:off x="535366" y="3674110"/>
            <a:ext cx="3288089"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56" name="Google Shape;56;p8"/>
          <p:cNvSpPr txBox="1"/>
          <p:nvPr>
            <p:ph idx="3" type="body"/>
          </p:nvPr>
        </p:nvSpPr>
        <p:spPr>
          <a:xfrm>
            <a:off x="3934778" y="2465706"/>
            <a:ext cx="3304282"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57" name="Google Shape;57;p8"/>
          <p:cNvSpPr txBox="1"/>
          <p:nvPr>
            <p:ph idx="4" type="body"/>
          </p:nvPr>
        </p:nvSpPr>
        <p:spPr>
          <a:xfrm>
            <a:off x="3934778" y="3674110"/>
            <a:ext cx="3304282"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58" name="Google Shape;58;p8"/>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8"/>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8"/>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9"/>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9"/>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3304282" y="1448226"/>
            <a:ext cx="3934778" cy="7147983"/>
          </a:xfrm>
          <a:prstGeom prst="rect">
            <a:avLst/>
          </a:prstGeom>
          <a:noFill/>
          <a:ln>
            <a:noFill/>
          </a:ln>
        </p:spPr>
      </p:sp>
      <p:sp>
        <p:nvSpPr>
          <p:cNvPr id="68" name="Google Shape;68;p10"/>
          <p:cNvSpPr txBox="1"/>
          <p:nvPr>
            <p:ph idx="1"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69" name="Google Shape;69;p10"/>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0"/>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695219" y="2516718"/>
            <a:ext cx="6381962" cy="670369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5" name="Google Shape;75;p11"/>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1"/>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2138071" y="3959569"/>
            <a:ext cx="8524029" cy="16759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262353" y="2332223"/>
            <a:ext cx="8524029" cy="49306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81" name="Google Shape;81;p1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740"/>
              <a:buFont typeface="Calibri"/>
              <a:buNone/>
              <a:defRPr b="0" i="0" sz="374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79730" lvl="0" marL="457200" marR="0" rtl="0" algn="l">
              <a:lnSpc>
                <a:spcPct val="90000"/>
              </a:lnSpc>
              <a:spcBef>
                <a:spcPts val="850"/>
              </a:spcBef>
              <a:spcAft>
                <a:spcPts val="0"/>
              </a:spcAft>
              <a:buClr>
                <a:schemeClr val="dk1"/>
              </a:buClr>
              <a:buSzPts val="2380"/>
              <a:buFont typeface="Arial"/>
              <a:buChar char="•"/>
              <a:defRPr b="0" i="0" sz="2380" u="none" cap="none" strike="noStrike">
                <a:solidFill>
                  <a:schemeClr val="dk1"/>
                </a:solidFill>
                <a:latin typeface="Calibri"/>
                <a:ea typeface="Calibri"/>
                <a:cs typeface="Calibri"/>
                <a:sym typeface="Calibri"/>
              </a:defRPr>
            </a:lvl1pPr>
            <a:lvl2pPr indent="-358140" lvl="1" marL="914400" marR="0" rtl="0" algn="l">
              <a:lnSpc>
                <a:spcPct val="90000"/>
              </a:lnSpc>
              <a:spcBef>
                <a:spcPts val="425"/>
              </a:spcBef>
              <a:spcAft>
                <a:spcPts val="0"/>
              </a:spcAft>
              <a:buClr>
                <a:schemeClr val="dk1"/>
              </a:buClr>
              <a:buSzPts val="2040"/>
              <a:buFont typeface="Arial"/>
              <a:buChar char="•"/>
              <a:defRPr b="0" i="0" sz="2040" u="none" cap="none" strike="noStrike">
                <a:solidFill>
                  <a:schemeClr val="dk1"/>
                </a:solidFill>
                <a:latin typeface="Calibri"/>
                <a:ea typeface="Calibri"/>
                <a:cs typeface="Calibri"/>
                <a:sym typeface="Calibri"/>
              </a:defRPr>
            </a:lvl2pPr>
            <a:lvl3pPr indent="-336550" lvl="2" marL="1371600" marR="0" rtl="0" algn="l">
              <a:lnSpc>
                <a:spcPct val="90000"/>
              </a:lnSpc>
              <a:spcBef>
                <a:spcPts val="425"/>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3pPr>
            <a:lvl4pPr indent="-325755" lvl="3" marL="1828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4pPr>
            <a:lvl5pPr indent="-325754" lvl="4" marL="22860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5pPr>
            <a:lvl6pPr indent="-325754" lvl="5" marL="27432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6pPr>
            <a:lvl7pPr indent="-325754" lvl="6" marL="32004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7pPr>
            <a:lvl8pPr indent="-325754" lvl="7" marL="36576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8pPr>
            <a:lvl9pPr indent="-325754" lvl="8" marL="4114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6.png"/><Relationship Id="rId11" Type="http://schemas.openxmlformats.org/officeDocument/2006/relationships/image" Target="../media/image16.jpg"/><Relationship Id="rId10" Type="http://schemas.openxmlformats.org/officeDocument/2006/relationships/image" Target="../media/image15.png"/><Relationship Id="rId12" Type="http://schemas.openxmlformats.org/officeDocument/2006/relationships/image" Target="../media/image18.png"/><Relationship Id="rId9" Type="http://schemas.openxmlformats.org/officeDocument/2006/relationships/image" Target="../media/image11.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8.png"/><Relationship Id="rId11" Type="http://schemas.openxmlformats.org/officeDocument/2006/relationships/image" Target="../media/image26.png"/><Relationship Id="rId10" Type="http://schemas.openxmlformats.org/officeDocument/2006/relationships/image" Target="../media/image21.png"/><Relationship Id="rId9" Type="http://schemas.openxmlformats.org/officeDocument/2006/relationships/image" Target="../media/image20.png"/><Relationship Id="rId5" Type="http://schemas.openxmlformats.org/officeDocument/2006/relationships/image" Target="../media/image13.jpg"/><Relationship Id="rId6" Type="http://schemas.openxmlformats.org/officeDocument/2006/relationships/image" Target="../media/image14.png"/><Relationship Id="rId7" Type="http://schemas.openxmlformats.org/officeDocument/2006/relationships/image" Target="../media/image17.png"/><Relationship Id="rId8"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8.png"/><Relationship Id="rId11" Type="http://schemas.openxmlformats.org/officeDocument/2006/relationships/image" Target="../media/image26.png"/><Relationship Id="rId10" Type="http://schemas.openxmlformats.org/officeDocument/2006/relationships/image" Target="../media/image21.png"/><Relationship Id="rId9" Type="http://schemas.openxmlformats.org/officeDocument/2006/relationships/image" Target="../media/image30.png"/><Relationship Id="rId5" Type="http://schemas.openxmlformats.org/officeDocument/2006/relationships/image" Target="../media/image13.jpg"/><Relationship Id="rId6" Type="http://schemas.openxmlformats.org/officeDocument/2006/relationships/image" Target="../media/image27.png"/><Relationship Id="rId7" Type="http://schemas.openxmlformats.org/officeDocument/2006/relationships/image" Target="../media/image17.png"/><Relationship Id="rId8"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33.png"/><Relationship Id="rId11" Type="http://schemas.openxmlformats.org/officeDocument/2006/relationships/image" Target="../media/image40.png"/><Relationship Id="rId10" Type="http://schemas.openxmlformats.org/officeDocument/2006/relationships/image" Target="../media/image46.png"/><Relationship Id="rId9" Type="http://schemas.openxmlformats.org/officeDocument/2006/relationships/image" Target="../media/image41.png"/><Relationship Id="rId5" Type="http://schemas.openxmlformats.org/officeDocument/2006/relationships/image" Target="../media/image43.png"/><Relationship Id="rId6" Type="http://schemas.openxmlformats.org/officeDocument/2006/relationships/image" Target="../media/image37.png"/><Relationship Id="rId7" Type="http://schemas.openxmlformats.org/officeDocument/2006/relationships/image" Target="../media/image35.png"/><Relationship Id="rId8" Type="http://schemas.openxmlformats.org/officeDocument/2006/relationships/image" Target="../media/image11.png"/></Relationships>
</file>

<file path=ppt/slides/_rels/slide10.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30.png"/><Relationship Id="rId13" Type="http://schemas.openxmlformats.org/officeDocument/2006/relationships/image" Target="../media/image41.png"/><Relationship Id="rId12" Type="http://schemas.openxmlformats.org/officeDocument/2006/relationships/image" Target="../media/image46.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comments" Target="../comments/comment1.xml"/><Relationship Id="rId4" Type="http://schemas.openxmlformats.org/officeDocument/2006/relationships/image" Target="../media/image8.png"/><Relationship Id="rId9" Type="http://schemas.openxmlformats.org/officeDocument/2006/relationships/image" Target="../media/image44.png"/><Relationship Id="rId15" Type="http://schemas.openxmlformats.org/officeDocument/2006/relationships/image" Target="../media/image21.png"/><Relationship Id="rId14" Type="http://schemas.openxmlformats.org/officeDocument/2006/relationships/image" Target="../media/image26.png"/><Relationship Id="rId16" Type="http://schemas.openxmlformats.org/officeDocument/2006/relationships/image" Target="../media/image54.png"/><Relationship Id="rId5" Type="http://schemas.openxmlformats.org/officeDocument/2006/relationships/image" Target="../media/image9.png"/><Relationship Id="rId6" Type="http://schemas.openxmlformats.org/officeDocument/2006/relationships/image" Target="../media/image39.png"/><Relationship Id="rId7" Type="http://schemas.openxmlformats.org/officeDocument/2006/relationships/image" Target="../media/image42.png"/><Relationship Id="rId8" Type="http://schemas.openxmlformats.org/officeDocument/2006/relationships/image" Target="../media/image20.png"/></Relationships>
</file>

<file path=ppt/slides/_rels/slide11.xml.rels><?xml version="1.0" encoding="UTF-8" standalone="yes"?><Relationships xmlns="http://schemas.openxmlformats.org/package/2006/relationships"><Relationship Id="rId11" Type="http://schemas.openxmlformats.org/officeDocument/2006/relationships/image" Target="../media/image66.png"/><Relationship Id="rId10" Type="http://schemas.openxmlformats.org/officeDocument/2006/relationships/image" Target="../media/image53.png"/><Relationship Id="rId13" Type="http://schemas.openxmlformats.org/officeDocument/2006/relationships/image" Target="../media/image57.png"/><Relationship Id="rId12" Type="http://schemas.openxmlformats.org/officeDocument/2006/relationships/image" Target="../media/image5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42.png"/><Relationship Id="rId9" Type="http://schemas.openxmlformats.org/officeDocument/2006/relationships/image" Target="../media/image58.png"/><Relationship Id="rId15" Type="http://schemas.openxmlformats.org/officeDocument/2006/relationships/image" Target="../media/image11.png"/><Relationship Id="rId14" Type="http://schemas.openxmlformats.org/officeDocument/2006/relationships/image" Target="../media/image64.png"/><Relationship Id="rId5" Type="http://schemas.openxmlformats.org/officeDocument/2006/relationships/image" Target="../media/image9.png"/><Relationship Id="rId6" Type="http://schemas.openxmlformats.org/officeDocument/2006/relationships/image" Target="../media/image49.png"/><Relationship Id="rId7" Type="http://schemas.openxmlformats.org/officeDocument/2006/relationships/image" Target="../media/image55.jpg"/><Relationship Id="rId8" Type="http://schemas.openxmlformats.org/officeDocument/2006/relationships/image" Target="../media/image6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14.xml.rels><?xml version="1.0" encoding="UTF-8" standalone="yes"?><Relationships xmlns="http://schemas.openxmlformats.org/package/2006/relationships"><Relationship Id="rId11" Type="http://schemas.openxmlformats.org/officeDocument/2006/relationships/image" Target="../media/image66.png"/><Relationship Id="rId10" Type="http://schemas.openxmlformats.org/officeDocument/2006/relationships/image" Target="../media/image60.png"/><Relationship Id="rId13" Type="http://schemas.openxmlformats.org/officeDocument/2006/relationships/image" Target="../media/image78.png"/><Relationship Id="rId12" Type="http://schemas.openxmlformats.org/officeDocument/2006/relationships/image" Target="../media/image67.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65.jpg"/><Relationship Id="rId14" Type="http://schemas.openxmlformats.org/officeDocument/2006/relationships/image" Target="../media/image70.png"/><Relationship Id="rId5" Type="http://schemas.openxmlformats.org/officeDocument/2006/relationships/image" Target="../media/image56.png"/><Relationship Id="rId6" Type="http://schemas.openxmlformats.org/officeDocument/2006/relationships/image" Target="../media/image101.png"/><Relationship Id="rId7" Type="http://schemas.openxmlformats.org/officeDocument/2006/relationships/image" Target="../media/image92.png"/><Relationship Id="rId8" Type="http://schemas.openxmlformats.org/officeDocument/2006/relationships/image" Target="../media/image6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17.xml.rels><?xml version="1.0" encoding="UTF-8" standalone="yes"?><Relationships xmlns="http://schemas.openxmlformats.org/package/2006/relationships"><Relationship Id="rId11" Type="http://schemas.openxmlformats.org/officeDocument/2006/relationships/image" Target="../media/image77.png"/><Relationship Id="rId10" Type="http://schemas.openxmlformats.org/officeDocument/2006/relationships/image" Target="../media/image72.png"/><Relationship Id="rId12" Type="http://schemas.openxmlformats.org/officeDocument/2006/relationships/image" Target="../media/image80.pn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74.png"/><Relationship Id="rId5" Type="http://schemas.openxmlformats.org/officeDocument/2006/relationships/image" Target="../media/image56.png"/><Relationship Id="rId6" Type="http://schemas.openxmlformats.org/officeDocument/2006/relationships/image" Target="../media/image62.png"/><Relationship Id="rId7" Type="http://schemas.openxmlformats.org/officeDocument/2006/relationships/image" Target="../media/image65.jpg"/><Relationship Id="rId8" Type="http://schemas.openxmlformats.org/officeDocument/2006/relationships/image" Target="../media/image76.png"/></Relationships>
</file>

<file path=ppt/slides/_rels/slide18.xml.rels><?xml version="1.0" encoding="UTF-8" standalone="yes"?><Relationships xmlns="http://schemas.openxmlformats.org/package/2006/relationships"><Relationship Id="rId11" Type="http://schemas.openxmlformats.org/officeDocument/2006/relationships/image" Target="../media/image83.png"/><Relationship Id="rId10" Type="http://schemas.openxmlformats.org/officeDocument/2006/relationships/image" Target="../media/image62.png"/><Relationship Id="rId13" Type="http://schemas.openxmlformats.org/officeDocument/2006/relationships/image" Target="../media/image92.png"/><Relationship Id="rId12" Type="http://schemas.openxmlformats.org/officeDocument/2006/relationships/image" Target="../media/image65.jpg"/><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84.png"/><Relationship Id="rId14" Type="http://schemas.openxmlformats.org/officeDocument/2006/relationships/image" Target="../media/image93.png"/><Relationship Id="rId5" Type="http://schemas.openxmlformats.org/officeDocument/2006/relationships/image" Target="../media/image101.png"/><Relationship Id="rId6" Type="http://schemas.openxmlformats.org/officeDocument/2006/relationships/image" Target="../media/image73.png"/><Relationship Id="rId7" Type="http://schemas.openxmlformats.org/officeDocument/2006/relationships/image" Target="../media/image79.png"/><Relationship Id="rId8" Type="http://schemas.openxmlformats.org/officeDocument/2006/relationships/image" Target="../media/image8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2.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jpg"/></Relationships>
</file>

<file path=ppt/slides/_rels/slide21.xml.rels><?xml version="1.0" encoding="UTF-8" standalone="yes"?><Relationships xmlns="http://schemas.openxmlformats.org/package/2006/relationships"><Relationship Id="rId11" Type="http://schemas.openxmlformats.org/officeDocument/2006/relationships/image" Target="../media/image88.png"/><Relationship Id="rId10" Type="http://schemas.openxmlformats.org/officeDocument/2006/relationships/image" Target="../media/image91.jpg"/><Relationship Id="rId13" Type="http://schemas.openxmlformats.org/officeDocument/2006/relationships/image" Target="../media/image95.png"/><Relationship Id="rId12" Type="http://schemas.openxmlformats.org/officeDocument/2006/relationships/image" Target="../media/image90.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42.png"/><Relationship Id="rId9" Type="http://schemas.openxmlformats.org/officeDocument/2006/relationships/image" Target="../media/image87.png"/><Relationship Id="rId14" Type="http://schemas.openxmlformats.org/officeDocument/2006/relationships/image" Target="../media/image94.png"/><Relationship Id="rId5" Type="http://schemas.openxmlformats.org/officeDocument/2006/relationships/image" Target="../media/image9.png"/><Relationship Id="rId6" Type="http://schemas.openxmlformats.org/officeDocument/2006/relationships/image" Target="../media/image92.png"/><Relationship Id="rId7" Type="http://schemas.openxmlformats.org/officeDocument/2006/relationships/image" Target="../media/image85.jpg"/><Relationship Id="rId8" Type="http://schemas.openxmlformats.org/officeDocument/2006/relationships/image" Target="../media/image6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jpg"/></Relationships>
</file>

<file path=ppt/slides/_rels/slide25.xml.rels><?xml version="1.0" encoding="UTF-8" standalone="yes"?><Relationships xmlns="http://schemas.openxmlformats.org/package/2006/relationships"><Relationship Id="rId11" Type="http://schemas.openxmlformats.org/officeDocument/2006/relationships/image" Target="../media/image102.png"/><Relationship Id="rId10" Type="http://schemas.openxmlformats.org/officeDocument/2006/relationships/image" Target="../media/image99.png"/><Relationship Id="rId13" Type="http://schemas.openxmlformats.org/officeDocument/2006/relationships/image" Target="../media/image105.jpg"/><Relationship Id="rId12" Type="http://schemas.openxmlformats.org/officeDocument/2006/relationships/image" Target="../media/image103.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image" Target="../media/image9.png"/><Relationship Id="rId9" Type="http://schemas.openxmlformats.org/officeDocument/2006/relationships/image" Target="../media/image98.png"/><Relationship Id="rId15" Type="http://schemas.openxmlformats.org/officeDocument/2006/relationships/image" Target="../media/image106.jpg"/><Relationship Id="rId14" Type="http://schemas.openxmlformats.org/officeDocument/2006/relationships/image" Target="../media/image104.jpg"/><Relationship Id="rId5" Type="http://schemas.openxmlformats.org/officeDocument/2006/relationships/image" Target="../media/image8.png"/><Relationship Id="rId6" Type="http://schemas.openxmlformats.org/officeDocument/2006/relationships/image" Target="../media/image97.png"/><Relationship Id="rId7" Type="http://schemas.openxmlformats.org/officeDocument/2006/relationships/image" Target="../media/image85.jpg"/><Relationship Id="rId8" Type="http://schemas.openxmlformats.org/officeDocument/2006/relationships/image" Target="../media/image1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jpg"/></Relationships>
</file>

<file path=ppt/slides/_rels/slide28.xml.rels><?xml version="1.0" encoding="UTF-8" standalone="yes"?><Relationships xmlns="http://schemas.openxmlformats.org/package/2006/relationships"><Relationship Id="rId11" Type="http://schemas.openxmlformats.org/officeDocument/2006/relationships/image" Target="../media/image115.png"/><Relationship Id="rId10" Type="http://schemas.openxmlformats.org/officeDocument/2006/relationships/image" Target="../media/image122.png"/><Relationship Id="rId13" Type="http://schemas.openxmlformats.org/officeDocument/2006/relationships/image" Target="../media/image117.png"/><Relationship Id="rId12" Type="http://schemas.openxmlformats.org/officeDocument/2006/relationships/image" Target="../media/image111.png"/><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44.png"/><Relationship Id="rId5" Type="http://schemas.openxmlformats.org/officeDocument/2006/relationships/image" Target="../media/image100.png"/><Relationship Id="rId6" Type="http://schemas.openxmlformats.org/officeDocument/2006/relationships/image" Target="../media/image109.png"/><Relationship Id="rId7" Type="http://schemas.openxmlformats.org/officeDocument/2006/relationships/image" Target="../media/image107.png"/><Relationship Id="rId8" Type="http://schemas.openxmlformats.org/officeDocument/2006/relationships/image" Target="../media/image108.png"/></Relationships>
</file>

<file path=ppt/slides/_rels/slide29.xml.rels><?xml version="1.0" encoding="UTF-8" standalone="yes"?><Relationships xmlns="http://schemas.openxmlformats.org/package/2006/relationships"><Relationship Id="rId11" Type="http://schemas.openxmlformats.org/officeDocument/2006/relationships/image" Target="../media/image123.png"/><Relationship Id="rId10" Type="http://schemas.openxmlformats.org/officeDocument/2006/relationships/image" Target="../media/image115.png"/><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2.png"/><Relationship Id="rId5" Type="http://schemas.openxmlformats.org/officeDocument/2006/relationships/image" Target="../media/image114.png"/><Relationship Id="rId6" Type="http://schemas.openxmlformats.org/officeDocument/2006/relationships/image" Target="../media/image116.png"/><Relationship Id="rId7" Type="http://schemas.openxmlformats.org/officeDocument/2006/relationships/image" Target="../media/image120.png"/><Relationship Id="rId8" Type="http://schemas.openxmlformats.org/officeDocument/2006/relationships/image" Target="../media/image44.png"/></Relationships>
</file>

<file path=ppt/slides/_rels/slide30.xml.rels><?xml version="1.0" encoding="UTF-8" standalone="yes"?><Relationships xmlns="http://schemas.openxmlformats.org/package/2006/relationships"><Relationship Id="rId11" Type="http://schemas.openxmlformats.org/officeDocument/2006/relationships/image" Target="../media/image124.png"/><Relationship Id="rId10" Type="http://schemas.openxmlformats.org/officeDocument/2006/relationships/image" Target="../media/image147.png"/><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2.png"/><Relationship Id="rId5" Type="http://schemas.openxmlformats.org/officeDocument/2006/relationships/image" Target="../media/image125.png"/><Relationship Id="rId6" Type="http://schemas.openxmlformats.org/officeDocument/2006/relationships/image" Target="../media/image127.png"/><Relationship Id="rId7" Type="http://schemas.openxmlformats.org/officeDocument/2006/relationships/image" Target="../media/image119.png"/><Relationship Id="rId8" Type="http://schemas.openxmlformats.org/officeDocument/2006/relationships/image" Target="../media/image44.png"/></Relationships>
</file>

<file path=ppt/slides/_rels/slide31.xml.rels><?xml version="1.0" encoding="UTF-8" standalone="yes"?><Relationships xmlns="http://schemas.openxmlformats.org/package/2006/relationships"><Relationship Id="rId11" Type="http://schemas.openxmlformats.org/officeDocument/2006/relationships/image" Target="../media/image124.png"/><Relationship Id="rId10" Type="http://schemas.openxmlformats.org/officeDocument/2006/relationships/image" Target="../media/image122.png"/><Relationship Id="rId12" Type="http://schemas.openxmlformats.org/officeDocument/2006/relationships/image" Target="../media/image147.png"/><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44.png"/><Relationship Id="rId5" Type="http://schemas.openxmlformats.org/officeDocument/2006/relationships/image" Target="../media/image129.png"/><Relationship Id="rId6" Type="http://schemas.openxmlformats.org/officeDocument/2006/relationships/image" Target="../media/image119.png"/><Relationship Id="rId7" Type="http://schemas.openxmlformats.org/officeDocument/2006/relationships/image" Target="../media/image132.png"/><Relationship Id="rId8" Type="http://schemas.openxmlformats.org/officeDocument/2006/relationships/image" Target="../media/image128.png"/></Relationships>
</file>

<file path=ppt/slides/_rels/slide32.xml.rels><?xml version="1.0" encoding="UTF-8" standalone="yes"?><Relationships xmlns="http://schemas.openxmlformats.org/package/2006/relationships"><Relationship Id="rId11" Type="http://schemas.openxmlformats.org/officeDocument/2006/relationships/image" Target="../media/image135.png"/><Relationship Id="rId10" Type="http://schemas.openxmlformats.org/officeDocument/2006/relationships/image" Target="../media/image133.png"/><Relationship Id="rId12" Type="http://schemas.openxmlformats.org/officeDocument/2006/relationships/image" Target="../media/image117.png"/><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2.png"/><Relationship Id="rId5" Type="http://schemas.openxmlformats.org/officeDocument/2006/relationships/image" Target="../media/image131.png"/><Relationship Id="rId6" Type="http://schemas.openxmlformats.org/officeDocument/2006/relationships/image" Target="../media/image139.png"/><Relationship Id="rId7" Type="http://schemas.openxmlformats.org/officeDocument/2006/relationships/image" Target="../media/image136.png"/><Relationship Id="rId8" Type="http://schemas.openxmlformats.org/officeDocument/2006/relationships/image" Target="../media/image44.png"/></Relationships>
</file>

<file path=ppt/slides/_rels/slide33.xml.rels><?xml version="1.0" encoding="UTF-8" standalone="yes"?><Relationships xmlns="http://schemas.openxmlformats.org/package/2006/relationships"><Relationship Id="rId11" Type="http://schemas.openxmlformats.org/officeDocument/2006/relationships/image" Target="../media/image133.png"/><Relationship Id="rId10" Type="http://schemas.openxmlformats.org/officeDocument/2006/relationships/image" Target="../media/image151.png"/><Relationship Id="rId13" Type="http://schemas.openxmlformats.org/officeDocument/2006/relationships/image" Target="../media/image26.png"/><Relationship Id="rId12" Type="http://schemas.openxmlformats.org/officeDocument/2006/relationships/image" Target="../media/image135.png"/><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17.png"/><Relationship Id="rId15" Type="http://schemas.openxmlformats.org/officeDocument/2006/relationships/image" Target="../media/image21.png"/><Relationship Id="rId14" Type="http://schemas.openxmlformats.org/officeDocument/2006/relationships/image" Target="../media/image144.png"/><Relationship Id="rId5" Type="http://schemas.openxmlformats.org/officeDocument/2006/relationships/image" Target="../media/image140.png"/><Relationship Id="rId6" Type="http://schemas.openxmlformats.org/officeDocument/2006/relationships/image" Target="../media/image138.png"/><Relationship Id="rId7" Type="http://schemas.openxmlformats.org/officeDocument/2006/relationships/image" Target="../media/image44.png"/><Relationship Id="rId8" Type="http://schemas.openxmlformats.org/officeDocument/2006/relationships/image" Target="../media/image122.png"/></Relationships>
</file>

<file path=ppt/slides/_rels/slide34.xml.rels><?xml version="1.0" encoding="UTF-8" standalone="yes"?><Relationships xmlns="http://schemas.openxmlformats.org/package/2006/relationships"><Relationship Id="rId11" Type="http://schemas.openxmlformats.org/officeDocument/2006/relationships/image" Target="../media/image146.png"/><Relationship Id="rId10" Type="http://schemas.openxmlformats.org/officeDocument/2006/relationships/image" Target="../media/image115.png"/><Relationship Id="rId13" Type="http://schemas.openxmlformats.org/officeDocument/2006/relationships/image" Target="../media/image157.png"/><Relationship Id="rId12" Type="http://schemas.openxmlformats.org/officeDocument/2006/relationships/image" Target="../media/image21.png"/><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22.png"/><Relationship Id="rId5" Type="http://schemas.openxmlformats.org/officeDocument/2006/relationships/image" Target="../media/image148.png"/><Relationship Id="rId6" Type="http://schemas.openxmlformats.org/officeDocument/2006/relationships/image" Target="../media/image145.png"/><Relationship Id="rId7" Type="http://schemas.openxmlformats.org/officeDocument/2006/relationships/image" Target="../media/image153.png"/><Relationship Id="rId8"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56.png"/><Relationship Id="rId5" Type="http://schemas.openxmlformats.org/officeDocument/2006/relationships/image" Target="../media/image154.png"/><Relationship Id="rId6" Type="http://schemas.openxmlformats.org/officeDocument/2006/relationships/image" Target="../media/image62.png"/><Relationship Id="rId7" Type="http://schemas.openxmlformats.org/officeDocument/2006/relationships/image" Target="../media/image42.png"/><Relationship Id="rId8" Type="http://schemas.openxmlformats.org/officeDocument/2006/relationships/image" Target="../media/image144.png"/></Relationships>
</file>

<file path=ppt/slides/_rels/slide39.xml.rels><?xml version="1.0" encoding="UTF-8" standalone="yes"?><Relationships xmlns="http://schemas.openxmlformats.org/package/2006/relationships"><Relationship Id="rId11" Type="http://schemas.openxmlformats.org/officeDocument/2006/relationships/image" Target="../media/image155.png"/><Relationship Id="rId10" Type="http://schemas.openxmlformats.org/officeDocument/2006/relationships/image" Target="../media/image158.png"/><Relationship Id="rId13" Type="http://schemas.openxmlformats.org/officeDocument/2006/relationships/image" Target="../media/image161.png"/><Relationship Id="rId12" Type="http://schemas.openxmlformats.org/officeDocument/2006/relationships/image" Target="../media/image42.png"/><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62.png"/><Relationship Id="rId5" Type="http://schemas.openxmlformats.org/officeDocument/2006/relationships/image" Target="../media/image101.png"/><Relationship Id="rId6" Type="http://schemas.openxmlformats.org/officeDocument/2006/relationships/image" Target="../media/image92.png"/><Relationship Id="rId7" Type="http://schemas.openxmlformats.org/officeDocument/2006/relationships/image" Target="../media/image152.png"/><Relationship Id="rId8" Type="http://schemas.openxmlformats.org/officeDocument/2006/relationships/image" Target="../media/image1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jpg"/></Relationships>
</file>

<file path=ppt/slides/_rels/slide42.xml.rels><?xml version="1.0" encoding="UTF-8" standalone="yes"?><Relationships xmlns="http://schemas.openxmlformats.org/package/2006/relationships"><Relationship Id="rId11" Type="http://schemas.openxmlformats.org/officeDocument/2006/relationships/image" Target="../media/image167.jpg"/><Relationship Id="rId10" Type="http://schemas.openxmlformats.org/officeDocument/2006/relationships/image" Target="../media/image163.png"/><Relationship Id="rId13" Type="http://schemas.openxmlformats.org/officeDocument/2006/relationships/image" Target="../media/image91.jpg"/><Relationship Id="rId12" Type="http://schemas.openxmlformats.org/officeDocument/2006/relationships/image" Target="../media/image65.jpg"/><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8.png"/><Relationship Id="rId4" Type="http://schemas.openxmlformats.org/officeDocument/2006/relationships/image" Target="../media/image42.png"/><Relationship Id="rId9" Type="http://schemas.openxmlformats.org/officeDocument/2006/relationships/image" Target="../media/image162.png"/><Relationship Id="rId15" Type="http://schemas.openxmlformats.org/officeDocument/2006/relationships/image" Target="../media/image164.png"/><Relationship Id="rId14" Type="http://schemas.openxmlformats.org/officeDocument/2006/relationships/image" Target="../media/image92.png"/><Relationship Id="rId5" Type="http://schemas.openxmlformats.org/officeDocument/2006/relationships/image" Target="../media/image9.png"/><Relationship Id="rId6" Type="http://schemas.openxmlformats.org/officeDocument/2006/relationships/image" Target="../media/image101.png"/><Relationship Id="rId7" Type="http://schemas.openxmlformats.org/officeDocument/2006/relationships/image" Target="../media/image160.png"/><Relationship Id="rId8" Type="http://schemas.openxmlformats.org/officeDocument/2006/relationships/image" Target="../media/image159.png"/></Relationships>
</file>

<file path=ppt/slides/_rels/slide43.xml.rels><?xml version="1.0" encoding="UTF-8" standalone="yes"?><Relationships xmlns="http://schemas.openxmlformats.org/package/2006/relationships"><Relationship Id="rId11" Type="http://schemas.openxmlformats.org/officeDocument/2006/relationships/image" Target="../media/image164.png"/><Relationship Id="rId10" Type="http://schemas.openxmlformats.org/officeDocument/2006/relationships/image" Target="../media/image44.png"/><Relationship Id="rId12" Type="http://schemas.openxmlformats.org/officeDocument/2006/relationships/image" Target="../media/image169.png"/><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174.png"/><Relationship Id="rId5" Type="http://schemas.openxmlformats.org/officeDocument/2006/relationships/image" Target="../media/image168.png"/><Relationship Id="rId6" Type="http://schemas.openxmlformats.org/officeDocument/2006/relationships/image" Target="../media/image171.png"/><Relationship Id="rId7" Type="http://schemas.openxmlformats.org/officeDocument/2006/relationships/image" Target="../media/image173.png"/><Relationship Id="rId8" Type="http://schemas.openxmlformats.org/officeDocument/2006/relationships/image" Target="../media/image16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3"/>
          <p:cNvPicPr preferRelativeResize="0"/>
          <p:nvPr/>
        </p:nvPicPr>
        <p:blipFill rotWithShape="1">
          <a:blip r:embed="rId3">
            <a:alphaModFix/>
          </a:blip>
          <a:srcRect b="0" l="31257" r="0" t="0"/>
          <a:stretch/>
        </p:blipFill>
        <p:spPr>
          <a:xfrm>
            <a:off x="0" y="0"/>
            <a:ext cx="7772403" cy="7179276"/>
          </a:xfrm>
          <a:prstGeom prst="rect">
            <a:avLst/>
          </a:prstGeom>
          <a:noFill/>
          <a:ln cap="flat" cmpd="sng" w="9525">
            <a:solidFill>
              <a:srgbClr val="0E1F41"/>
            </a:solidFill>
            <a:prstDash val="solid"/>
            <a:round/>
            <a:headEnd len="sm" w="sm" type="none"/>
            <a:tailEnd len="sm" w="sm" type="none"/>
          </a:ln>
        </p:spPr>
      </p:pic>
      <p:sp>
        <p:nvSpPr>
          <p:cNvPr id="89" name="Google Shape;89;p13"/>
          <p:cNvSpPr/>
          <p:nvPr/>
        </p:nvSpPr>
        <p:spPr>
          <a:xfrm>
            <a:off x="0" y="7179276"/>
            <a:ext cx="7772400" cy="2879124"/>
          </a:xfrm>
          <a:prstGeom prst="rect">
            <a:avLst/>
          </a:prstGeom>
          <a:solidFill>
            <a:srgbClr val="0E1F41"/>
          </a:solidFill>
          <a:ln cap="flat" cmpd="sng" w="12700">
            <a:solidFill>
              <a:srgbClr val="0E1F4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3"/>
          <p:cNvSpPr txBox="1"/>
          <p:nvPr>
            <p:ph type="ctrTitle"/>
          </p:nvPr>
        </p:nvSpPr>
        <p:spPr>
          <a:xfrm>
            <a:off x="999436" y="6468243"/>
            <a:ext cx="5773527" cy="1616117"/>
          </a:xfrm>
          <a:prstGeom prst="rect">
            <a:avLst/>
          </a:prstGeom>
          <a:solidFill>
            <a:srgbClr val="FFFFFF"/>
          </a:solidFill>
          <a:ln cap="flat" cmpd="sng" w="38100">
            <a:solidFill>
              <a:srgbClr val="BFBFBF"/>
            </a:solidFill>
            <a:prstDash val="solid"/>
            <a:miter lim="800000"/>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0E1F41"/>
              </a:buClr>
              <a:buSzPts val="3500"/>
              <a:buFont typeface="Calibri"/>
              <a:buNone/>
            </a:pPr>
            <a:r>
              <a:rPr lang="en-US" sz="3500">
                <a:solidFill>
                  <a:srgbClr val="0E1F41"/>
                </a:solidFill>
                <a:latin typeface="Calibri"/>
                <a:ea typeface="Calibri"/>
                <a:cs typeface="Calibri"/>
                <a:sym typeface="Calibri"/>
              </a:rPr>
              <a:t>Manual Fulfillment Center</a:t>
            </a:r>
            <a:br>
              <a:rPr lang="en-US" sz="3500">
                <a:solidFill>
                  <a:srgbClr val="0E1F41"/>
                </a:solidFill>
                <a:latin typeface="Calibri"/>
                <a:ea typeface="Calibri"/>
                <a:cs typeface="Calibri"/>
                <a:sym typeface="Calibri"/>
              </a:rPr>
            </a:br>
            <a:r>
              <a:rPr lang="en-US" sz="3500">
                <a:solidFill>
                  <a:srgbClr val="0E1F41"/>
                </a:solidFill>
                <a:latin typeface="Calibri"/>
                <a:ea typeface="Calibri"/>
                <a:cs typeface="Calibri"/>
                <a:sym typeface="Calibri"/>
              </a:rPr>
              <a:t>Process Map Visuals</a:t>
            </a:r>
            <a:endParaRPr/>
          </a:p>
        </p:txBody>
      </p:sp>
      <p:pic>
        <p:nvPicPr>
          <p:cNvPr descr="Logo, company name&#10;&#10;Description automatically generated" id="91" name="Google Shape;91;p13"/>
          <p:cNvPicPr preferRelativeResize="0"/>
          <p:nvPr/>
        </p:nvPicPr>
        <p:blipFill rotWithShape="1">
          <a:blip r:embed="rId4">
            <a:alphaModFix/>
          </a:blip>
          <a:srcRect b="0" l="0" r="0" t="0"/>
          <a:stretch/>
        </p:blipFill>
        <p:spPr>
          <a:xfrm>
            <a:off x="3078140" y="8263321"/>
            <a:ext cx="1616117" cy="161611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grpSp>
        <p:nvGrpSpPr>
          <p:cNvPr id="96" name="Google Shape;96;p14"/>
          <p:cNvGrpSpPr/>
          <p:nvPr/>
        </p:nvGrpSpPr>
        <p:grpSpPr>
          <a:xfrm>
            <a:off x="1281325" y="4597344"/>
            <a:ext cx="2604873" cy="5163863"/>
            <a:chOff x="0" y="630"/>
            <a:chExt cx="2604873" cy="5163863"/>
          </a:xfrm>
        </p:grpSpPr>
        <p:cxnSp>
          <p:nvCxnSpPr>
            <p:cNvPr id="97" name="Google Shape;97;p14"/>
            <p:cNvCxnSpPr/>
            <p:nvPr/>
          </p:nvCxnSpPr>
          <p:spPr>
            <a:xfrm>
              <a:off x="0" y="630"/>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98" name="Google Shape;98;p14"/>
            <p:cNvSpPr/>
            <p:nvPr/>
          </p:nvSpPr>
          <p:spPr>
            <a:xfrm>
              <a:off x="0" y="630"/>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4"/>
            <p:cNvSpPr txBox="1"/>
            <p:nvPr/>
          </p:nvSpPr>
          <p:spPr>
            <a:xfrm>
              <a:off x="0" y="630"/>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Printer Driver Task</a:t>
              </a:r>
              <a:endParaRPr b="0" i="0" sz="1400" u="none" cap="none" strike="noStrike">
                <a:solidFill>
                  <a:srgbClr val="000000"/>
                </a:solidFill>
                <a:latin typeface="Arial"/>
                <a:ea typeface="Arial"/>
                <a:cs typeface="Arial"/>
                <a:sym typeface="Arial"/>
              </a:endParaRPr>
            </a:p>
          </p:txBody>
        </p:sp>
        <p:cxnSp>
          <p:nvCxnSpPr>
            <p:cNvPr id="100" name="Google Shape;100;p14"/>
            <p:cNvCxnSpPr/>
            <p:nvPr/>
          </p:nvCxnSpPr>
          <p:spPr>
            <a:xfrm>
              <a:off x="0" y="517016"/>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01" name="Google Shape;101;p14"/>
            <p:cNvSpPr/>
            <p:nvPr/>
          </p:nvSpPr>
          <p:spPr>
            <a:xfrm>
              <a:off x="0" y="517016"/>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4"/>
            <p:cNvSpPr txBox="1"/>
            <p:nvPr/>
          </p:nvSpPr>
          <p:spPr>
            <a:xfrm>
              <a:off x="0" y="517016"/>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Trailer Dock Release</a:t>
              </a:r>
              <a:endParaRPr b="0" i="0" sz="1400" u="none" cap="none" strike="noStrike">
                <a:solidFill>
                  <a:srgbClr val="000000"/>
                </a:solidFill>
                <a:latin typeface="Arial"/>
                <a:ea typeface="Arial"/>
                <a:cs typeface="Arial"/>
                <a:sym typeface="Arial"/>
              </a:endParaRPr>
            </a:p>
          </p:txBody>
        </p:sp>
        <p:cxnSp>
          <p:nvCxnSpPr>
            <p:cNvPr id="103" name="Google Shape;103;p14"/>
            <p:cNvCxnSpPr/>
            <p:nvPr/>
          </p:nvCxnSpPr>
          <p:spPr>
            <a:xfrm>
              <a:off x="0" y="1033403"/>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04" name="Google Shape;104;p14"/>
            <p:cNvSpPr/>
            <p:nvPr/>
          </p:nvSpPr>
          <p:spPr>
            <a:xfrm>
              <a:off x="0" y="1033403"/>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4"/>
            <p:cNvSpPr txBox="1"/>
            <p:nvPr/>
          </p:nvSpPr>
          <p:spPr>
            <a:xfrm>
              <a:off x="0" y="1033403"/>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Receiving</a:t>
              </a:r>
              <a:endParaRPr b="0" i="0" sz="1400" u="none" cap="none" strike="noStrike">
                <a:solidFill>
                  <a:srgbClr val="000000"/>
                </a:solidFill>
                <a:latin typeface="Arial"/>
                <a:ea typeface="Arial"/>
                <a:cs typeface="Arial"/>
                <a:sym typeface="Arial"/>
              </a:endParaRPr>
            </a:p>
          </p:txBody>
        </p:sp>
        <p:cxnSp>
          <p:nvCxnSpPr>
            <p:cNvPr id="106" name="Google Shape;106;p14"/>
            <p:cNvCxnSpPr/>
            <p:nvPr/>
          </p:nvCxnSpPr>
          <p:spPr>
            <a:xfrm>
              <a:off x="0" y="1549789"/>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07" name="Google Shape;107;p14"/>
            <p:cNvSpPr/>
            <p:nvPr/>
          </p:nvSpPr>
          <p:spPr>
            <a:xfrm>
              <a:off x="0" y="1549789"/>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4"/>
            <p:cNvSpPr txBox="1"/>
            <p:nvPr/>
          </p:nvSpPr>
          <p:spPr>
            <a:xfrm>
              <a:off x="0" y="1549789"/>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Putaway/Stow</a:t>
              </a:r>
              <a:endParaRPr b="0" i="0" sz="1400" u="none" cap="none" strike="noStrike">
                <a:solidFill>
                  <a:srgbClr val="000000"/>
                </a:solidFill>
                <a:latin typeface="Arial"/>
                <a:ea typeface="Arial"/>
                <a:cs typeface="Arial"/>
                <a:sym typeface="Arial"/>
              </a:endParaRPr>
            </a:p>
          </p:txBody>
        </p:sp>
        <p:cxnSp>
          <p:nvCxnSpPr>
            <p:cNvPr id="109" name="Google Shape;109;p14"/>
            <p:cNvCxnSpPr/>
            <p:nvPr/>
          </p:nvCxnSpPr>
          <p:spPr>
            <a:xfrm>
              <a:off x="0" y="2066175"/>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10" name="Google Shape;110;p14"/>
            <p:cNvSpPr/>
            <p:nvPr/>
          </p:nvSpPr>
          <p:spPr>
            <a:xfrm>
              <a:off x="0" y="2066175"/>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4"/>
            <p:cNvSpPr txBox="1"/>
            <p:nvPr/>
          </p:nvSpPr>
          <p:spPr>
            <a:xfrm>
              <a:off x="0" y="2066175"/>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Inventory Management</a:t>
              </a:r>
              <a:endParaRPr b="0" i="0" sz="1400" u="none" cap="none" strike="noStrike">
                <a:solidFill>
                  <a:srgbClr val="000000"/>
                </a:solidFill>
                <a:latin typeface="Arial"/>
                <a:ea typeface="Arial"/>
                <a:cs typeface="Arial"/>
                <a:sym typeface="Arial"/>
              </a:endParaRPr>
            </a:p>
          </p:txBody>
        </p:sp>
        <p:cxnSp>
          <p:nvCxnSpPr>
            <p:cNvPr id="112" name="Google Shape;112;p14"/>
            <p:cNvCxnSpPr/>
            <p:nvPr/>
          </p:nvCxnSpPr>
          <p:spPr>
            <a:xfrm>
              <a:off x="0" y="2582561"/>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13" name="Google Shape;113;p14"/>
            <p:cNvSpPr/>
            <p:nvPr/>
          </p:nvSpPr>
          <p:spPr>
            <a:xfrm>
              <a:off x="0" y="2582561"/>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4"/>
            <p:cNvSpPr txBox="1"/>
            <p:nvPr/>
          </p:nvSpPr>
          <p:spPr>
            <a:xfrm>
              <a:off x="0" y="2582561"/>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Pick</a:t>
              </a:r>
              <a:endParaRPr b="0" i="0" sz="1400" u="none" cap="none" strike="noStrike">
                <a:solidFill>
                  <a:srgbClr val="000000"/>
                </a:solidFill>
                <a:latin typeface="Arial"/>
                <a:ea typeface="Arial"/>
                <a:cs typeface="Arial"/>
                <a:sym typeface="Arial"/>
              </a:endParaRPr>
            </a:p>
          </p:txBody>
        </p:sp>
        <p:cxnSp>
          <p:nvCxnSpPr>
            <p:cNvPr id="115" name="Google Shape;115;p14"/>
            <p:cNvCxnSpPr/>
            <p:nvPr/>
          </p:nvCxnSpPr>
          <p:spPr>
            <a:xfrm>
              <a:off x="0" y="3098948"/>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16" name="Google Shape;116;p14"/>
            <p:cNvSpPr/>
            <p:nvPr/>
          </p:nvSpPr>
          <p:spPr>
            <a:xfrm>
              <a:off x="0" y="3098948"/>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4"/>
            <p:cNvSpPr txBox="1"/>
            <p:nvPr/>
          </p:nvSpPr>
          <p:spPr>
            <a:xfrm>
              <a:off x="0" y="3098948"/>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Pack</a:t>
              </a:r>
              <a:endParaRPr b="0" i="0" sz="1400" u="none" cap="none" strike="noStrike">
                <a:solidFill>
                  <a:srgbClr val="000000"/>
                </a:solidFill>
                <a:latin typeface="Arial"/>
                <a:ea typeface="Arial"/>
                <a:cs typeface="Arial"/>
                <a:sym typeface="Arial"/>
              </a:endParaRPr>
            </a:p>
          </p:txBody>
        </p:sp>
        <p:cxnSp>
          <p:nvCxnSpPr>
            <p:cNvPr id="118" name="Google Shape;118;p14"/>
            <p:cNvCxnSpPr/>
            <p:nvPr/>
          </p:nvCxnSpPr>
          <p:spPr>
            <a:xfrm>
              <a:off x="0" y="3615334"/>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19" name="Google Shape;119;p14"/>
            <p:cNvSpPr/>
            <p:nvPr/>
          </p:nvSpPr>
          <p:spPr>
            <a:xfrm>
              <a:off x="0" y="3615334"/>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4"/>
            <p:cNvSpPr txBox="1"/>
            <p:nvPr/>
          </p:nvSpPr>
          <p:spPr>
            <a:xfrm>
              <a:off x="0" y="3615334"/>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Shipping/Dispatch</a:t>
              </a:r>
              <a:endParaRPr b="0" i="0" sz="1400" u="none" cap="none" strike="noStrike">
                <a:solidFill>
                  <a:srgbClr val="000000"/>
                </a:solidFill>
                <a:latin typeface="Arial"/>
                <a:ea typeface="Arial"/>
                <a:cs typeface="Arial"/>
                <a:sym typeface="Arial"/>
              </a:endParaRPr>
            </a:p>
          </p:txBody>
        </p:sp>
        <p:cxnSp>
          <p:nvCxnSpPr>
            <p:cNvPr id="121" name="Google Shape;121;p14"/>
            <p:cNvCxnSpPr/>
            <p:nvPr/>
          </p:nvCxnSpPr>
          <p:spPr>
            <a:xfrm>
              <a:off x="0" y="4131720"/>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22" name="Google Shape;122;p14"/>
            <p:cNvSpPr/>
            <p:nvPr/>
          </p:nvSpPr>
          <p:spPr>
            <a:xfrm>
              <a:off x="0" y="4131720"/>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4"/>
            <p:cNvSpPr txBox="1"/>
            <p:nvPr/>
          </p:nvSpPr>
          <p:spPr>
            <a:xfrm>
              <a:off x="0" y="4131720"/>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Quality Control </a:t>
              </a:r>
              <a:endParaRPr b="0" i="0" sz="1400" u="none" cap="none" strike="noStrike">
                <a:solidFill>
                  <a:srgbClr val="000000"/>
                </a:solidFill>
                <a:latin typeface="Arial"/>
                <a:ea typeface="Arial"/>
                <a:cs typeface="Arial"/>
                <a:sym typeface="Arial"/>
              </a:endParaRPr>
            </a:p>
          </p:txBody>
        </p:sp>
        <p:cxnSp>
          <p:nvCxnSpPr>
            <p:cNvPr id="124" name="Google Shape;124;p14"/>
            <p:cNvCxnSpPr/>
            <p:nvPr/>
          </p:nvCxnSpPr>
          <p:spPr>
            <a:xfrm>
              <a:off x="0" y="4648107"/>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25" name="Google Shape;125;p14"/>
            <p:cNvSpPr/>
            <p:nvPr/>
          </p:nvSpPr>
          <p:spPr>
            <a:xfrm>
              <a:off x="0" y="4648107"/>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4"/>
            <p:cNvSpPr txBox="1"/>
            <p:nvPr/>
          </p:nvSpPr>
          <p:spPr>
            <a:xfrm>
              <a:off x="0" y="4648107"/>
              <a:ext cx="2604873" cy="516386"/>
            </a:xfrm>
            <a:prstGeom prst="rect">
              <a:avLst/>
            </a:prstGeom>
            <a:noFill/>
            <a:ln>
              <a:noFill/>
            </a:ln>
          </p:spPr>
          <p:txBody>
            <a:bodyPr anchorCtr="0" anchor="t" bIns="76200" lIns="76200" spcFirstLastPara="1" rIns="76200" wrap="square" tIns="76200">
              <a:noAutofit/>
            </a:bodyPr>
            <a:lstStyle/>
            <a:p>
              <a:pPr indent="0" lvl="0" marL="0" marR="0" rtl="0" algn="l">
                <a:lnSpc>
                  <a:spcPct val="9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Exceptions</a:t>
              </a:r>
              <a:endParaRPr b="0" i="0" sz="1400" u="none" cap="none" strike="noStrike">
                <a:solidFill>
                  <a:srgbClr val="000000"/>
                </a:solidFill>
                <a:latin typeface="Arial"/>
                <a:ea typeface="Arial"/>
                <a:cs typeface="Arial"/>
                <a:sym typeface="Arial"/>
              </a:endParaRPr>
            </a:p>
          </p:txBody>
        </p:sp>
      </p:grpSp>
      <p:pic>
        <p:nvPicPr>
          <p:cNvPr id="127" name="Google Shape;127;p14"/>
          <p:cNvPicPr preferRelativeResize="0"/>
          <p:nvPr/>
        </p:nvPicPr>
        <p:blipFill rotWithShape="1">
          <a:blip r:embed="rId3">
            <a:alphaModFix/>
          </a:blip>
          <a:srcRect b="0" l="0" r="0" t="0"/>
          <a:stretch/>
        </p:blipFill>
        <p:spPr>
          <a:xfrm>
            <a:off x="-3" y="0"/>
            <a:ext cx="7772403" cy="4312508"/>
          </a:xfrm>
          <a:prstGeom prst="rect">
            <a:avLst/>
          </a:prstGeom>
          <a:noFill/>
          <a:ln cap="flat" cmpd="sng" w="9525">
            <a:solidFill>
              <a:srgbClr val="0E1F41"/>
            </a:solidFill>
            <a:prstDash val="solid"/>
            <a:round/>
            <a:headEnd len="sm" w="sm" type="none"/>
            <a:tailEnd len="sm" w="sm" type="none"/>
          </a:ln>
        </p:spPr>
      </p:pic>
      <p:grpSp>
        <p:nvGrpSpPr>
          <p:cNvPr id="128" name="Google Shape;128;p14"/>
          <p:cNvGrpSpPr/>
          <p:nvPr/>
        </p:nvGrpSpPr>
        <p:grpSpPr>
          <a:xfrm>
            <a:off x="3886198" y="4597344"/>
            <a:ext cx="2604873" cy="5163863"/>
            <a:chOff x="0" y="630"/>
            <a:chExt cx="2604873" cy="5163863"/>
          </a:xfrm>
        </p:grpSpPr>
        <p:cxnSp>
          <p:nvCxnSpPr>
            <p:cNvPr id="129" name="Google Shape;129;p14"/>
            <p:cNvCxnSpPr/>
            <p:nvPr/>
          </p:nvCxnSpPr>
          <p:spPr>
            <a:xfrm>
              <a:off x="0" y="630"/>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30" name="Google Shape;130;p14"/>
            <p:cNvSpPr/>
            <p:nvPr/>
          </p:nvSpPr>
          <p:spPr>
            <a:xfrm>
              <a:off x="0" y="630"/>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4"/>
            <p:cNvSpPr txBox="1"/>
            <p:nvPr/>
          </p:nvSpPr>
          <p:spPr>
            <a:xfrm>
              <a:off x="0" y="630"/>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cxnSp>
          <p:nvCxnSpPr>
            <p:cNvPr id="132" name="Google Shape;132;p14"/>
            <p:cNvCxnSpPr/>
            <p:nvPr/>
          </p:nvCxnSpPr>
          <p:spPr>
            <a:xfrm>
              <a:off x="0" y="517016"/>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33" name="Google Shape;133;p14"/>
            <p:cNvSpPr/>
            <p:nvPr/>
          </p:nvSpPr>
          <p:spPr>
            <a:xfrm>
              <a:off x="0" y="517016"/>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4"/>
            <p:cNvSpPr txBox="1"/>
            <p:nvPr/>
          </p:nvSpPr>
          <p:spPr>
            <a:xfrm>
              <a:off x="0" y="517016"/>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cxnSp>
          <p:nvCxnSpPr>
            <p:cNvPr id="135" name="Google Shape;135;p14"/>
            <p:cNvCxnSpPr/>
            <p:nvPr/>
          </p:nvCxnSpPr>
          <p:spPr>
            <a:xfrm>
              <a:off x="0" y="1033403"/>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36" name="Google Shape;136;p14"/>
            <p:cNvSpPr/>
            <p:nvPr/>
          </p:nvSpPr>
          <p:spPr>
            <a:xfrm>
              <a:off x="0" y="1033403"/>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4"/>
            <p:cNvSpPr txBox="1"/>
            <p:nvPr/>
          </p:nvSpPr>
          <p:spPr>
            <a:xfrm>
              <a:off x="0" y="1033403"/>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8</a:t>
              </a:r>
              <a:endParaRPr b="0" i="0" sz="1400" u="none" cap="none" strike="noStrike">
                <a:solidFill>
                  <a:srgbClr val="000000"/>
                </a:solidFill>
                <a:latin typeface="Arial"/>
                <a:ea typeface="Arial"/>
                <a:cs typeface="Arial"/>
                <a:sym typeface="Arial"/>
              </a:endParaRPr>
            </a:p>
          </p:txBody>
        </p:sp>
        <p:cxnSp>
          <p:nvCxnSpPr>
            <p:cNvPr id="138" name="Google Shape;138;p14"/>
            <p:cNvCxnSpPr/>
            <p:nvPr/>
          </p:nvCxnSpPr>
          <p:spPr>
            <a:xfrm>
              <a:off x="0" y="1549789"/>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39" name="Google Shape;139;p14"/>
            <p:cNvSpPr/>
            <p:nvPr/>
          </p:nvSpPr>
          <p:spPr>
            <a:xfrm>
              <a:off x="0" y="1549789"/>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4"/>
            <p:cNvSpPr txBox="1"/>
            <p:nvPr/>
          </p:nvSpPr>
          <p:spPr>
            <a:xfrm>
              <a:off x="0" y="1549789"/>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13</a:t>
              </a:r>
              <a:endParaRPr b="0" i="0" sz="1400" u="none" cap="none" strike="noStrike">
                <a:solidFill>
                  <a:srgbClr val="000000"/>
                </a:solidFill>
                <a:latin typeface="Arial"/>
                <a:ea typeface="Arial"/>
                <a:cs typeface="Arial"/>
                <a:sym typeface="Arial"/>
              </a:endParaRPr>
            </a:p>
          </p:txBody>
        </p:sp>
        <p:cxnSp>
          <p:nvCxnSpPr>
            <p:cNvPr id="141" name="Google Shape;141;p14"/>
            <p:cNvCxnSpPr/>
            <p:nvPr/>
          </p:nvCxnSpPr>
          <p:spPr>
            <a:xfrm>
              <a:off x="0" y="2066175"/>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42" name="Google Shape;142;p14"/>
            <p:cNvSpPr/>
            <p:nvPr/>
          </p:nvSpPr>
          <p:spPr>
            <a:xfrm>
              <a:off x="0" y="2066175"/>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4"/>
            <p:cNvSpPr txBox="1"/>
            <p:nvPr/>
          </p:nvSpPr>
          <p:spPr>
            <a:xfrm>
              <a:off x="0" y="2066175"/>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16</a:t>
              </a:r>
              <a:endParaRPr b="0" i="0" sz="1400" u="none" cap="none" strike="noStrike">
                <a:solidFill>
                  <a:srgbClr val="000000"/>
                </a:solidFill>
                <a:latin typeface="Arial"/>
                <a:ea typeface="Arial"/>
                <a:cs typeface="Arial"/>
                <a:sym typeface="Arial"/>
              </a:endParaRPr>
            </a:p>
          </p:txBody>
        </p:sp>
        <p:cxnSp>
          <p:nvCxnSpPr>
            <p:cNvPr id="144" name="Google Shape;144;p14"/>
            <p:cNvCxnSpPr/>
            <p:nvPr/>
          </p:nvCxnSpPr>
          <p:spPr>
            <a:xfrm>
              <a:off x="0" y="2582561"/>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45" name="Google Shape;145;p14"/>
            <p:cNvSpPr/>
            <p:nvPr/>
          </p:nvSpPr>
          <p:spPr>
            <a:xfrm>
              <a:off x="0" y="2582561"/>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4"/>
            <p:cNvSpPr txBox="1"/>
            <p:nvPr/>
          </p:nvSpPr>
          <p:spPr>
            <a:xfrm>
              <a:off x="0" y="2582561"/>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20</a:t>
              </a:r>
              <a:endParaRPr b="0" i="0" sz="1400" u="none" cap="none" strike="noStrike">
                <a:solidFill>
                  <a:srgbClr val="000000"/>
                </a:solidFill>
                <a:latin typeface="Arial"/>
                <a:ea typeface="Arial"/>
                <a:cs typeface="Arial"/>
                <a:sym typeface="Arial"/>
              </a:endParaRPr>
            </a:p>
          </p:txBody>
        </p:sp>
        <p:cxnSp>
          <p:nvCxnSpPr>
            <p:cNvPr id="147" name="Google Shape;147;p14"/>
            <p:cNvCxnSpPr/>
            <p:nvPr/>
          </p:nvCxnSpPr>
          <p:spPr>
            <a:xfrm>
              <a:off x="0" y="3098948"/>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48" name="Google Shape;148;p14"/>
            <p:cNvSpPr/>
            <p:nvPr/>
          </p:nvSpPr>
          <p:spPr>
            <a:xfrm>
              <a:off x="0" y="3098948"/>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4"/>
            <p:cNvSpPr txBox="1"/>
            <p:nvPr/>
          </p:nvSpPr>
          <p:spPr>
            <a:xfrm>
              <a:off x="0" y="3098948"/>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24</a:t>
              </a:r>
              <a:endParaRPr b="0" i="0" sz="1400" u="none" cap="none" strike="noStrike">
                <a:solidFill>
                  <a:srgbClr val="000000"/>
                </a:solidFill>
                <a:latin typeface="Arial"/>
                <a:ea typeface="Arial"/>
                <a:cs typeface="Arial"/>
                <a:sym typeface="Arial"/>
              </a:endParaRPr>
            </a:p>
          </p:txBody>
        </p:sp>
        <p:cxnSp>
          <p:nvCxnSpPr>
            <p:cNvPr id="150" name="Google Shape;150;p14"/>
            <p:cNvCxnSpPr/>
            <p:nvPr/>
          </p:nvCxnSpPr>
          <p:spPr>
            <a:xfrm>
              <a:off x="0" y="3615334"/>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51" name="Google Shape;151;p14"/>
            <p:cNvSpPr/>
            <p:nvPr/>
          </p:nvSpPr>
          <p:spPr>
            <a:xfrm>
              <a:off x="0" y="3615334"/>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4"/>
            <p:cNvSpPr txBox="1"/>
            <p:nvPr/>
          </p:nvSpPr>
          <p:spPr>
            <a:xfrm>
              <a:off x="0" y="3615334"/>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28</a:t>
              </a:r>
              <a:endParaRPr b="0" i="0" sz="1400" u="none" cap="none" strike="noStrike">
                <a:solidFill>
                  <a:srgbClr val="000000"/>
                </a:solidFill>
                <a:latin typeface="Arial"/>
                <a:ea typeface="Arial"/>
                <a:cs typeface="Arial"/>
                <a:sym typeface="Arial"/>
              </a:endParaRPr>
            </a:p>
          </p:txBody>
        </p:sp>
        <p:cxnSp>
          <p:nvCxnSpPr>
            <p:cNvPr id="153" name="Google Shape;153;p14"/>
            <p:cNvCxnSpPr/>
            <p:nvPr/>
          </p:nvCxnSpPr>
          <p:spPr>
            <a:xfrm>
              <a:off x="0" y="4131720"/>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54" name="Google Shape;154;p14"/>
            <p:cNvSpPr/>
            <p:nvPr/>
          </p:nvSpPr>
          <p:spPr>
            <a:xfrm>
              <a:off x="0" y="4131720"/>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4"/>
            <p:cNvSpPr txBox="1"/>
            <p:nvPr/>
          </p:nvSpPr>
          <p:spPr>
            <a:xfrm>
              <a:off x="0" y="4131720"/>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38</a:t>
              </a:r>
              <a:endParaRPr b="0" i="0" sz="1400" u="none" cap="none" strike="noStrike">
                <a:solidFill>
                  <a:srgbClr val="000000"/>
                </a:solidFill>
                <a:latin typeface="Arial"/>
                <a:ea typeface="Arial"/>
                <a:cs typeface="Arial"/>
                <a:sym typeface="Arial"/>
              </a:endParaRPr>
            </a:p>
          </p:txBody>
        </p:sp>
        <p:cxnSp>
          <p:nvCxnSpPr>
            <p:cNvPr id="156" name="Google Shape;156;p14"/>
            <p:cNvCxnSpPr/>
            <p:nvPr/>
          </p:nvCxnSpPr>
          <p:spPr>
            <a:xfrm>
              <a:off x="0" y="4648107"/>
              <a:ext cx="2604873" cy="0"/>
            </a:xfrm>
            <a:prstGeom prst="straightConnector1">
              <a:avLst/>
            </a:prstGeom>
            <a:solidFill>
              <a:srgbClr val="0B1E41"/>
            </a:solidFill>
            <a:ln cap="flat" cmpd="sng" w="12700">
              <a:solidFill>
                <a:srgbClr val="0B1E41"/>
              </a:solidFill>
              <a:prstDash val="solid"/>
              <a:miter lim="800000"/>
              <a:headEnd len="sm" w="sm" type="none"/>
              <a:tailEnd len="sm" w="sm" type="none"/>
            </a:ln>
          </p:spPr>
        </p:cxnSp>
        <p:sp>
          <p:nvSpPr>
            <p:cNvPr id="157" name="Google Shape;157;p14"/>
            <p:cNvSpPr/>
            <p:nvPr/>
          </p:nvSpPr>
          <p:spPr>
            <a:xfrm>
              <a:off x="0" y="4648107"/>
              <a:ext cx="2604873" cy="516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4"/>
            <p:cNvSpPr txBox="1"/>
            <p:nvPr/>
          </p:nvSpPr>
          <p:spPr>
            <a:xfrm>
              <a:off x="0" y="4648107"/>
              <a:ext cx="2604873" cy="516386"/>
            </a:xfrm>
            <a:prstGeom prst="rect">
              <a:avLst/>
            </a:prstGeom>
            <a:noFill/>
            <a:ln>
              <a:noFill/>
            </a:ln>
          </p:spPr>
          <p:txBody>
            <a:bodyPr anchorCtr="0" anchor="t" bIns="87625" lIns="87625" spcFirstLastPara="1" rIns="87625" wrap="square" tIns="87625">
              <a:noAutofit/>
            </a:bodyPr>
            <a:lstStyle/>
            <a:p>
              <a:pPr indent="0" lvl="0" marL="0" marR="0" rtl="0" algn="r">
                <a:lnSpc>
                  <a:spcPct val="90000"/>
                </a:lnSpc>
                <a:spcBef>
                  <a:spcPts val="0"/>
                </a:spcBef>
                <a:spcAft>
                  <a:spcPts val="0"/>
                </a:spcAft>
                <a:buClr>
                  <a:schemeClr val="dk1"/>
                </a:buClr>
                <a:buSzPts val="2300"/>
                <a:buFont typeface="Calibri"/>
                <a:buNone/>
              </a:pPr>
              <a:r>
                <a:rPr b="0" i="0" lang="en-US" sz="2300" u="none" cap="none" strike="noStrike">
                  <a:solidFill>
                    <a:schemeClr val="dk1"/>
                  </a:solidFill>
                  <a:latin typeface="Calibri"/>
                  <a:ea typeface="Calibri"/>
                  <a:cs typeface="Calibri"/>
                  <a:sym typeface="Calibri"/>
                </a:rPr>
                <a:t>42</a:t>
              </a:r>
              <a:endParaRPr b="0" i="0" sz="1400" u="none" cap="none" strike="noStrike">
                <a:solidFill>
                  <a:srgbClr val="000000"/>
                </a:solidFill>
                <a:latin typeface="Arial"/>
                <a:ea typeface="Arial"/>
                <a:cs typeface="Arial"/>
                <a:sym typeface="Arial"/>
              </a:endParaRPr>
            </a:p>
          </p:txBody>
        </p:sp>
      </p:grpSp>
      <p:sp>
        <p:nvSpPr>
          <p:cNvPr id="159" name="Google Shape;159;p14"/>
          <p:cNvSpPr txBox="1"/>
          <p:nvPr/>
        </p:nvSpPr>
        <p:spPr>
          <a:xfrm>
            <a:off x="999436" y="2694396"/>
            <a:ext cx="5773527" cy="627512"/>
          </a:xfrm>
          <a:prstGeom prst="rect">
            <a:avLst/>
          </a:prstGeom>
          <a:solidFill>
            <a:srgbClr val="FFFFFF"/>
          </a:solidFill>
          <a:ln cap="flat" cmpd="sng" w="38100">
            <a:solidFill>
              <a:srgbClr val="BFBFBF"/>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E1F41"/>
              </a:buClr>
              <a:buSzPts val="3500"/>
              <a:buFont typeface="Calibri"/>
              <a:buNone/>
            </a:pPr>
            <a:r>
              <a:rPr b="0" i="0" lang="en-US" sz="3500" u="none" cap="none" strike="noStrike">
                <a:solidFill>
                  <a:srgbClr val="0E1F41"/>
                </a:solidFill>
                <a:latin typeface="Calibri"/>
                <a:ea typeface="Calibri"/>
                <a:cs typeface="Calibri"/>
                <a:sym typeface="Calibri"/>
              </a:rPr>
              <a:t>Contents</a:t>
            </a:r>
            <a:endParaRPr b="0" i="0" sz="1400" u="none" cap="none" strike="noStrike">
              <a:solidFill>
                <a:srgbClr val="000000"/>
              </a:solidFill>
              <a:latin typeface="Arial"/>
              <a:ea typeface="Arial"/>
              <a:cs typeface="Arial"/>
              <a:sym typeface="Arial"/>
            </a:endParaRPr>
          </a:p>
        </p:txBody>
      </p:sp>
      <p:sp>
        <p:nvSpPr>
          <p:cNvPr id="160" name="Google Shape;160;p1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020"/>
              <a:buFont typeface="Calibri"/>
              <a:buNone/>
            </a:pPr>
            <a:fld id="{00000000-1234-1234-1234-123412341234}" type="slidenum">
              <a:rPr b="0" i="0" lang="en-US" sz="1020" u="none" cap="none" strike="noStrike">
                <a:solidFill>
                  <a:srgbClr val="888888"/>
                </a:solidFill>
                <a:latin typeface="Calibri"/>
                <a:ea typeface="Calibri"/>
                <a:cs typeface="Calibri"/>
                <a:sym typeface="Calibri"/>
              </a:rPr>
              <a:t>‹#›</a:t>
            </a:fld>
            <a:endParaRPr b="0" i="0" sz="1020" u="none" cap="none" strike="noStrike">
              <a:solidFill>
                <a:srgbClr val="888888"/>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4" name="Shape 164"/>
        <p:cNvGrpSpPr/>
        <p:nvPr/>
      </p:nvGrpSpPr>
      <p:grpSpPr>
        <a:xfrm>
          <a:off x="0" y="0"/>
          <a:ext cx="0" cy="0"/>
          <a:chOff x="0" y="0"/>
          <a:chExt cx="0" cy="0"/>
        </a:xfrm>
      </p:grpSpPr>
      <p:sp>
        <p:nvSpPr>
          <p:cNvPr id="165" name="Google Shape;165;p15"/>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166" name="Google Shape;166;p15"/>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5"/>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Printer Driver Task</a:t>
            </a:r>
            <a:endParaRPr/>
          </a:p>
        </p:txBody>
      </p:sp>
      <p:cxnSp>
        <p:nvCxnSpPr>
          <p:cNvPr id="168" name="Google Shape;168;p15"/>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169" name="Google Shape;169;p15"/>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170" name="Google Shape;170;p1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graphicFrame>
        <p:nvGraphicFramePr>
          <p:cNvPr id="175" name="Google Shape;175;p16"/>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All product must be visually inspected.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431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Contact the Shift Manager about damaged product immediately.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Clean area of visible debris once tasks are complete.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074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rgbClr val="000000"/>
                        </a:buClr>
                        <a:buSzPts val="900"/>
                        <a:buFont typeface="Arial"/>
                        <a:buNone/>
                      </a:pPr>
                      <a:r>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r>
              <a:tr h="151775">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15000"/>
                        </a:lnSpc>
                        <a:spcBef>
                          <a:spcPts val="0"/>
                        </a:spcBef>
                        <a:spcAft>
                          <a:spcPts val="0"/>
                        </a:spcAft>
                        <a:buClr>
                          <a:schemeClr val="dk1"/>
                        </a:buClr>
                        <a:buSzPts val="2000"/>
                        <a:buFont typeface="Calibri"/>
                        <a:buNone/>
                      </a:pPr>
                      <a:r>
                        <a:t/>
                      </a:r>
                      <a:endParaRPr b="0"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7590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Log into the manager’s computer.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Double click on START HERE icon on the home screen.</a:t>
                      </a:r>
                      <a:endParaRPr sz="1000" u="none" cap="none" strike="noStrike">
                        <a:solidFill>
                          <a:srgbClr val="FF0000"/>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Log into LEA using the provided credentials.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Service from the menu.</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82000">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15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37625">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Select Printing.</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Prints Monitor.</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1000"/>
                        <a:buFont typeface="Calibri"/>
                        <a:buNone/>
                      </a:pPr>
                      <a:r>
                        <a:rPr i="0" lang="en-US" sz="1000" u="none" cap="none" strike="noStrike">
                          <a:solidFill>
                            <a:schemeClr val="dk1"/>
                          </a:solidFill>
                          <a:latin typeface="Calibri"/>
                          <a:ea typeface="Calibri"/>
                          <a:cs typeface="Calibri"/>
                          <a:sym typeface="Calibri"/>
                        </a:rPr>
                        <a:t>While the program is running in the background. Refresh screen.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i="0" lang="en-US" sz="1000" u="none" cap="none" strike="noStrike">
                          <a:solidFill>
                            <a:schemeClr val="dk1"/>
                          </a:solidFill>
                          <a:latin typeface="Calibri"/>
                          <a:ea typeface="Calibri"/>
                          <a:cs typeface="Calibri"/>
                          <a:sym typeface="Calibri"/>
                        </a:rPr>
                        <a:t>Once the application box has a green check mark, the program is done running.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9</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705825">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21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Now orders can be picked.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76" name="Google Shape;176;p16"/>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Printer Driver Daily Task</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PDR01</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01</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5/20/2022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Managers Desk </a:t>
                      </a:r>
                      <a:endParaRPr sz="1400" u="none" cap="none" strike="noStrike"/>
                    </a:p>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Daily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Picking by Order</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177" name="Google Shape;177;p16"/>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Log into desktop computer → Double click on START HERE icon → Open LEA → Go to Service → Go to Printing → Select Prints Monitor → Once the application shows a green check mark orders can be picked</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178" name="Google Shape;178;p16"/>
          <p:cNvPicPr preferRelativeResize="0"/>
          <p:nvPr/>
        </p:nvPicPr>
        <p:blipFill rotWithShape="1">
          <a:blip r:embed="rId3">
            <a:alphaModFix/>
          </a:blip>
          <a:srcRect b="0" l="0" r="0" t="0"/>
          <a:stretch/>
        </p:blipFill>
        <p:spPr>
          <a:xfrm>
            <a:off x="92225" y="193802"/>
            <a:ext cx="1363399" cy="272679"/>
          </a:xfrm>
          <a:prstGeom prst="rect">
            <a:avLst/>
          </a:prstGeom>
          <a:noFill/>
          <a:ln>
            <a:noFill/>
          </a:ln>
        </p:spPr>
      </p:pic>
      <p:pic>
        <p:nvPicPr>
          <p:cNvPr id="179" name="Google Shape;179;p16"/>
          <p:cNvPicPr preferRelativeResize="0"/>
          <p:nvPr/>
        </p:nvPicPr>
        <p:blipFill rotWithShape="1">
          <a:blip r:embed="rId4">
            <a:alphaModFix/>
          </a:blip>
          <a:srcRect b="0" l="0" r="0" t="0"/>
          <a:stretch/>
        </p:blipFill>
        <p:spPr>
          <a:xfrm>
            <a:off x="2084858" y="5509259"/>
            <a:ext cx="1745065" cy="1188721"/>
          </a:xfrm>
          <a:prstGeom prst="rect">
            <a:avLst/>
          </a:prstGeom>
          <a:noFill/>
          <a:ln>
            <a:noFill/>
          </a:ln>
        </p:spPr>
      </p:pic>
      <p:pic>
        <p:nvPicPr>
          <p:cNvPr id="180" name="Google Shape;180;p16"/>
          <p:cNvPicPr preferRelativeResize="0"/>
          <p:nvPr/>
        </p:nvPicPr>
        <p:blipFill rotWithShape="1">
          <a:blip r:embed="rId5">
            <a:alphaModFix/>
          </a:blip>
          <a:srcRect b="0" l="0" r="0" t="0"/>
          <a:stretch/>
        </p:blipFill>
        <p:spPr>
          <a:xfrm>
            <a:off x="6009236" y="5505459"/>
            <a:ext cx="1409897" cy="1188721"/>
          </a:xfrm>
          <a:prstGeom prst="rect">
            <a:avLst/>
          </a:prstGeom>
          <a:noFill/>
          <a:ln>
            <a:noFill/>
          </a:ln>
        </p:spPr>
      </p:pic>
      <p:pic>
        <p:nvPicPr>
          <p:cNvPr id="181" name="Google Shape;181;p16"/>
          <p:cNvPicPr preferRelativeResize="0"/>
          <p:nvPr/>
        </p:nvPicPr>
        <p:blipFill rotWithShape="1">
          <a:blip r:embed="rId6">
            <a:alphaModFix/>
          </a:blip>
          <a:srcRect b="0" l="0" r="0" t="0"/>
          <a:stretch/>
        </p:blipFill>
        <p:spPr>
          <a:xfrm>
            <a:off x="2476310" y="3215640"/>
            <a:ext cx="962159" cy="1314548"/>
          </a:xfrm>
          <a:prstGeom prst="rect">
            <a:avLst/>
          </a:prstGeom>
          <a:noFill/>
          <a:ln>
            <a:noFill/>
          </a:ln>
        </p:spPr>
      </p:pic>
      <p:pic>
        <p:nvPicPr>
          <p:cNvPr id="182" name="Google Shape;182;p16"/>
          <p:cNvPicPr preferRelativeResize="0"/>
          <p:nvPr/>
        </p:nvPicPr>
        <p:blipFill rotWithShape="1">
          <a:blip r:embed="rId7">
            <a:alphaModFix/>
          </a:blip>
          <a:srcRect b="0" l="0" r="0" t="0"/>
          <a:stretch/>
        </p:blipFill>
        <p:spPr>
          <a:xfrm>
            <a:off x="3942479" y="5509259"/>
            <a:ext cx="1745065" cy="1188721"/>
          </a:xfrm>
          <a:prstGeom prst="rect">
            <a:avLst/>
          </a:prstGeom>
          <a:noFill/>
          <a:ln>
            <a:noFill/>
          </a:ln>
        </p:spPr>
      </p:pic>
      <p:pic>
        <p:nvPicPr>
          <p:cNvPr id="183" name="Google Shape;183;p16"/>
          <p:cNvPicPr preferRelativeResize="0"/>
          <p:nvPr/>
        </p:nvPicPr>
        <p:blipFill rotWithShape="1">
          <a:blip r:embed="rId8">
            <a:alphaModFix/>
          </a:blip>
          <a:srcRect b="0" l="0" r="0" t="0"/>
          <a:stretch/>
        </p:blipFill>
        <p:spPr>
          <a:xfrm>
            <a:off x="3942479" y="3215640"/>
            <a:ext cx="1745064" cy="1276448"/>
          </a:xfrm>
          <a:prstGeom prst="rect">
            <a:avLst/>
          </a:prstGeom>
          <a:noFill/>
          <a:ln>
            <a:noFill/>
          </a:ln>
        </p:spPr>
      </p:pic>
      <p:pic>
        <p:nvPicPr>
          <p:cNvPr id="184" name="Google Shape;184;p16"/>
          <p:cNvPicPr preferRelativeResize="0"/>
          <p:nvPr/>
        </p:nvPicPr>
        <p:blipFill rotWithShape="1">
          <a:blip r:embed="rId9">
            <a:alphaModFix/>
          </a:blip>
          <a:srcRect b="0" l="0" r="0" t="0"/>
          <a:stretch/>
        </p:blipFill>
        <p:spPr>
          <a:xfrm>
            <a:off x="146129" y="3380883"/>
            <a:ext cx="1671211" cy="947277"/>
          </a:xfrm>
          <a:prstGeom prst="rect">
            <a:avLst/>
          </a:prstGeom>
          <a:noFill/>
          <a:ln>
            <a:noFill/>
          </a:ln>
        </p:spPr>
      </p:pic>
      <p:pic>
        <p:nvPicPr>
          <p:cNvPr id="185" name="Google Shape;185;p16"/>
          <p:cNvPicPr preferRelativeResize="0"/>
          <p:nvPr/>
        </p:nvPicPr>
        <p:blipFill rotWithShape="1">
          <a:blip r:embed="rId10">
            <a:alphaModFix/>
          </a:blip>
          <a:srcRect b="0" l="0" r="0" t="0"/>
          <a:stretch/>
        </p:blipFill>
        <p:spPr>
          <a:xfrm>
            <a:off x="146129" y="5501640"/>
            <a:ext cx="1745065" cy="1196339"/>
          </a:xfrm>
          <a:prstGeom prst="rect">
            <a:avLst/>
          </a:prstGeom>
          <a:noFill/>
          <a:ln>
            <a:noFill/>
          </a:ln>
        </p:spPr>
      </p:pic>
      <p:pic>
        <p:nvPicPr>
          <p:cNvPr id="186" name="Google Shape;186;p16"/>
          <p:cNvPicPr preferRelativeResize="0"/>
          <p:nvPr/>
        </p:nvPicPr>
        <p:blipFill rotWithShape="1">
          <a:blip r:embed="rId11">
            <a:alphaModFix/>
          </a:blip>
          <a:srcRect b="0" l="0" r="0" t="0"/>
          <a:stretch/>
        </p:blipFill>
        <p:spPr>
          <a:xfrm>
            <a:off x="419938" y="7811300"/>
            <a:ext cx="1197449" cy="1463852"/>
          </a:xfrm>
          <a:prstGeom prst="rect">
            <a:avLst/>
          </a:prstGeom>
          <a:noFill/>
          <a:ln>
            <a:noFill/>
          </a:ln>
        </p:spPr>
      </p:pic>
      <p:pic>
        <p:nvPicPr>
          <p:cNvPr id="187" name="Google Shape;187;p16"/>
          <p:cNvPicPr preferRelativeResize="0"/>
          <p:nvPr/>
        </p:nvPicPr>
        <p:blipFill rotWithShape="1">
          <a:blip r:embed="rId12">
            <a:alphaModFix/>
          </a:blip>
          <a:srcRect b="10176" l="0" r="40050" t="0"/>
          <a:stretch/>
        </p:blipFill>
        <p:spPr>
          <a:xfrm>
            <a:off x="6191550" y="3234700"/>
            <a:ext cx="1023087" cy="12764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17"/>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193" name="Google Shape;193;p17"/>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7"/>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Trailer Dock Release (TDR)</a:t>
            </a:r>
            <a:endParaRPr/>
          </a:p>
        </p:txBody>
      </p:sp>
      <p:cxnSp>
        <p:nvCxnSpPr>
          <p:cNvPr id="195" name="Google Shape;195;p17"/>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196" name="Google Shape;196;p17"/>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197" name="Google Shape;197;p1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graphicFrame>
        <p:nvGraphicFramePr>
          <p:cNvPr id="202" name="Google Shape;202;p18"/>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While unloading product, check for visual damage to pallet, boxes, or products. </a:t>
                      </a:r>
                      <a:endParaRPr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431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Contact the Shift Manager about damaged product immediately.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Clean area of visible debris once tasks are complete.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074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r>
              <a:tr h="151775">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15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7590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Delivery Driver arrives on site and backs trailer to assigned door.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Delivery Driver is greeted by MFC staff. </a:t>
                      </a:r>
                      <a:r>
                        <a:rPr lang="en-US" sz="1000" u="none" cap="none" strike="noStrike">
                          <a:solidFill>
                            <a:srgbClr val="FF0000"/>
                          </a:solidFill>
                          <a:latin typeface="Calibri"/>
                          <a:ea typeface="Calibri"/>
                          <a:cs typeface="Calibri"/>
                          <a:sym typeface="Calibri"/>
                        </a:rPr>
                        <a:t>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Receiving Operator will open dock door.</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Delivery Driver will open trailer door.</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82000">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b="0"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37625">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Receiving Operator places a green cone in front of truck and will chock the trailer tires.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Receiving Operator will place the dock plate over the gap between the trailer and the warehouse floor.</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Receiving Operator will instruct Delivery Driver where to place goods. Delivery Driver will place goods in Inbound staging area. </a:t>
                      </a:r>
                      <a:endParaRPr sz="1400" u="none" cap="none" strike="noStrike"/>
                    </a:p>
                    <a:p>
                      <a:pPr indent="0" lvl="0" marL="0" marR="0" rtl="0" algn="l">
                        <a:lnSpc>
                          <a:spcPct val="115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immediately.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43875">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2125">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203" name="Google Shape;203;p18"/>
          <p:cNvPicPr preferRelativeResize="0"/>
          <p:nvPr/>
        </p:nvPicPr>
        <p:blipFill rotWithShape="1">
          <a:blip r:embed="rId3">
            <a:alphaModFix/>
          </a:blip>
          <a:srcRect b="0" l="0" r="0" t="0"/>
          <a:stretch/>
        </p:blipFill>
        <p:spPr>
          <a:xfrm>
            <a:off x="5898394" y="5591380"/>
            <a:ext cx="1553965" cy="1013671"/>
          </a:xfrm>
          <a:prstGeom prst="rect">
            <a:avLst/>
          </a:prstGeom>
          <a:noFill/>
          <a:ln>
            <a:noFill/>
          </a:ln>
        </p:spPr>
      </p:pic>
      <p:graphicFrame>
        <p:nvGraphicFramePr>
          <p:cNvPr id="204" name="Google Shape;204;p18"/>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Trailer Docking: Inbound Arrival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TDI01</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5/20/2022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Dock Location</a:t>
                      </a:r>
                      <a:endParaRPr sz="1400" u="none" cap="none" strike="noStrike"/>
                    </a:p>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Every Inbound Delivery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Trailer Dock Release: Inbound or Outbound Delivery</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205" name="Google Shape;205;p18"/>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Greet Driver → Open dock door → Place dock plate → Place cone → Instruct Driver where to place goods</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206" name="Google Shape;206;p18"/>
          <p:cNvPicPr preferRelativeResize="0"/>
          <p:nvPr/>
        </p:nvPicPr>
        <p:blipFill rotWithShape="1">
          <a:blip r:embed="rId4">
            <a:alphaModFix/>
          </a:blip>
          <a:srcRect b="0" l="0" r="0" t="0"/>
          <a:stretch/>
        </p:blipFill>
        <p:spPr>
          <a:xfrm>
            <a:off x="92225" y="193802"/>
            <a:ext cx="1363399" cy="272679"/>
          </a:xfrm>
          <a:prstGeom prst="rect">
            <a:avLst/>
          </a:prstGeom>
          <a:noFill/>
          <a:ln>
            <a:noFill/>
          </a:ln>
        </p:spPr>
      </p:pic>
      <p:pic>
        <p:nvPicPr>
          <p:cNvPr descr="A picture containing text, indoor&#10;&#10;Description automatically generated" id="207" name="Google Shape;207;p18"/>
          <p:cNvPicPr preferRelativeResize="0"/>
          <p:nvPr/>
        </p:nvPicPr>
        <p:blipFill rotWithShape="1">
          <a:blip r:embed="rId5">
            <a:alphaModFix/>
          </a:blip>
          <a:srcRect b="0" l="0" r="35606" t="0"/>
          <a:stretch/>
        </p:blipFill>
        <p:spPr>
          <a:xfrm rot="5400000">
            <a:off x="4128097" y="3296525"/>
            <a:ext cx="1308274" cy="1192629"/>
          </a:xfrm>
          <a:prstGeom prst="rect">
            <a:avLst/>
          </a:prstGeom>
          <a:noFill/>
          <a:ln>
            <a:noFill/>
          </a:ln>
        </p:spPr>
      </p:pic>
      <p:pic>
        <p:nvPicPr>
          <p:cNvPr id="208" name="Google Shape;208;p18"/>
          <p:cNvPicPr preferRelativeResize="0"/>
          <p:nvPr/>
        </p:nvPicPr>
        <p:blipFill rotWithShape="1">
          <a:blip r:embed="rId6">
            <a:alphaModFix/>
          </a:blip>
          <a:srcRect b="0" l="0" r="0" t="0"/>
          <a:stretch/>
        </p:blipFill>
        <p:spPr>
          <a:xfrm>
            <a:off x="2439113" y="3263550"/>
            <a:ext cx="938525" cy="1184425"/>
          </a:xfrm>
          <a:prstGeom prst="rect">
            <a:avLst/>
          </a:prstGeom>
          <a:noFill/>
          <a:ln>
            <a:noFill/>
          </a:ln>
        </p:spPr>
      </p:pic>
      <p:pic>
        <p:nvPicPr>
          <p:cNvPr id="209" name="Google Shape;209;p18"/>
          <p:cNvPicPr preferRelativeResize="0"/>
          <p:nvPr/>
        </p:nvPicPr>
        <p:blipFill rotWithShape="1">
          <a:blip r:embed="rId7">
            <a:alphaModFix/>
          </a:blip>
          <a:srcRect b="0" l="0" r="0" t="0"/>
          <a:stretch/>
        </p:blipFill>
        <p:spPr>
          <a:xfrm>
            <a:off x="2114713" y="5468973"/>
            <a:ext cx="1587321" cy="1204171"/>
          </a:xfrm>
          <a:prstGeom prst="rect">
            <a:avLst/>
          </a:prstGeom>
          <a:noFill/>
          <a:ln>
            <a:noFill/>
          </a:ln>
        </p:spPr>
      </p:pic>
      <p:pic>
        <p:nvPicPr>
          <p:cNvPr id="210" name="Google Shape;210;p18"/>
          <p:cNvPicPr preferRelativeResize="0"/>
          <p:nvPr/>
        </p:nvPicPr>
        <p:blipFill rotWithShape="1">
          <a:blip r:embed="rId8">
            <a:alphaModFix/>
          </a:blip>
          <a:srcRect b="0" l="0" r="0" t="0"/>
          <a:stretch/>
        </p:blipFill>
        <p:spPr>
          <a:xfrm>
            <a:off x="5865038" y="3209884"/>
            <a:ext cx="1587321" cy="1291770"/>
          </a:xfrm>
          <a:prstGeom prst="rect">
            <a:avLst/>
          </a:prstGeom>
          <a:noFill/>
          <a:ln>
            <a:noFill/>
          </a:ln>
        </p:spPr>
      </p:pic>
      <p:pic>
        <p:nvPicPr>
          <p:cNvPr id="211" name="Google Shape;211;p18"/>
          <p:cNvPicPr preferRelativeResize="0"/>
          <p:nvPr/>
        </p:nvPicPr>
        <p:blipFill rotWithShape="1">
          <a:blip r:embed="rId9">
            <a:alphaModFix/>
          </a:blip>
          <a:srcRect b="0" l="0" r="0" t="0"/>
          <a:stretch/>
        </p:blipFill>
        <p:spPr>
          <a:xfrm>
            <a:off x="3942572" y="5515180"/>
            <a:ext cx="1679324" cy="1217997"/>
          </a:xfrm>
          <a:prstGeom prst="rect">
            <a:avLst/>
          </a:prstGeom>
          <a:noFill/>
          <a:ln>
            <a:noFill/>
          </a:ln>
        </p:spPr>
      </p:pic>
      <p:pic>
        <p:nvPicPr>
          <p:cNvPr id="212" name="Google Shape;212;p18"/>
          <p:cNvPicPr preferRelativeResize="0"/>
          <p:nvPr/>
        </p:nvPicPr>
        <p:blipFill rotWithShape="1">
          <a:blip r:embed="rId10">
            <a:alphaModFix/>
          </a:blip>
          <a:srcRect b="15667" l="27329" r="28795" t="0"/>
          <a:stretch/>
        </p:blipFill>
        <p:spPr>
          <a:xfrm>
            <a:off x="692700" y="5452800"/>
            <a:ext cx="626469" cy="1204175"/>
          </a:xfrm>
          <a:prstGeom prst="rect">
            <a:avLst/>
          </a:prstGeom>
          <a:noFill/>
          <a:ln>
            <a:noFill/>
          </a:ln>
        </p:spPr>
      </p:pic>
      <p:pic>
        <p:nvPicPr>
          <p:cNvPr id="213" name="Google Shape;213;p18"/>
          <p:cNvPicPr preferRelativeResize="0"/>
          <p:nvPr/>
        </p:nvPicPr>
        <p:blipFill rotWithShape="1">
          <a:blip r:embed="rId11">
            <a:alphaModFix/>
          </a:blip>
          <a:srcRect b="0" l="0" r="0" t="0"/>
          <a:stretch/>
        </p:blipFill>
        <p:spPr>
          <a:xfrm>
            <a:off x="197875" y="3324878"/>
            <a:ext cx="1703876" cy="11359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graphicFrame>
        <p:nvGraphicFramePr>
          <p:cNvPr id="218" name="Google Shape;218;p19"/>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90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4675">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While unloading product, check for visual damage to pallet, boxes, or products. </a:t>
                      </a:r>
                      <a:endParaRPr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4865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Contact the Shift Manager about damaged product immediately.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6900">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Clean area of visible debris once tasks are complete.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123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0600">
                <a:tc gridSpan="2">
                  <a:txBody>
                    <a:bodyPr/>
                    <a:lstStyle/>
                    <a:p>
                      <a:pPr indent="0" lvl="0" marL="0" marR="0" rtl="0" algn="l">
                        <a:lnSpc>
                          <a:spcPct val="115000"/>
                        </a:lnSpc>
                        <a:spcBef>
                          <a:spcPts val="0"/>
                        </a:spcBef>
                        <a:spcAft>
                          <a:spcPts val="0"/>
                        </a:spcAft>
                        <a:buClr>
                          <a:schemeClr val="dk1"/>
                        </a:buClr>
                        <a:buSzPts val="900"/>
                        <a:buFont typeface="Calibri"/>
                        <a:buNone/>
                      </a:pPr>
                      <a:r>
                        <a:t/>
                      </a:r>
                      <a:endParaRPr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84375">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r>
              <a:tr h="1405475">
                <a:tc>
                  <a:txBody>
                    <a:bodyPr/>
                    <a:lstStyle/>
                    <a:p>
                      <a:pPr indent="0" lvl="0" marL="0" marR="0" rtl="0" algn="ctr">
                        <a:lnSpc>
                          <a:spcPct val="115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8667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Operator removes dock plate.</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Driver will close trailer door.</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Operator will close dock door.</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Operator removes green cone from in front of truck.</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84900">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b="0"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74275">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49375">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Let the Shift Manager know that the Driver is ready for any required paperwork.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Shift Manager will sign any required paperwork.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Driver is free to leave the dock. </a:t>
                      </a:r>
                      <a:endParaRPr sz="1400" u="none" cap="none" strike="noStrike"/>
                    </a:p>
                    <a:p>
                      <a:pPr indent="0" lvl="0" marL="0" marR="0" rtl="0" algn="l">
                        <a:lnSpc>
                          <a:spcPct val="115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immediately.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4375">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050"/>
                        <a:buFont typeface="Calibri"/>
                        <a:buNone/>
                      </a:pPr>
                      <a:r>
                        <a:t/>
                      </a:r>
                      <a:endParaRPr b="0"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65300">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7400">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219" name="Google Shape;219;p19"/>
          <p:cNvPicPr preferRelativeResize="0"/>
          <p:nvPr/>
        </p:nvPicPr>
        <p:blipFill rotWithShape="1">
          <a:blip r:embed="rId3">
            <a:alphaModFix/>
          </a:blip>
          <a:srcRect b="0" l="0" r="0" t="0"/>
          <a:stretch/>
        </p:blipFill>
        <p:spPr>
          <a:xfrm>
            <a:off x="5876480" y="5713782"/>
            <a:ext cx="1553965" cy="1013671"/>
          </a:xfrm>
          <a:prstGeom prst="rect">
            <a:avLst/>
          </a:prstGeom>
          <a:noFill/>
          <a:ln>
            <a:noFill/>
          </a:ln>
        </p:spPr>
      </p:pic>
      <p:graphicFrame>
        <p:nvGraphicFramePr>
          <p:cNvPr id="220" name="Google Shape;220;p19"/>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Trailer Dock Release</a:t>
                      </a:r>
                      <a:r>
                        <a:rPr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Inbound or Outbound Delivery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TDR01</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5/20/2022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Dock Location</a:t>
                      </a:r>
                      <a:endParaRPr sz="1400" u="none" cap="none" strike="noStrike"/>
                    </a:p>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Every Inbound or Outbound Delivery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Trailer Docking</a:t>
                      </a:r>
                      <a:r>
                        <a:rPr lang="en-US" sz="900" u="none" cap="none" strike="noStrike">
                          <a:latin typeface="Calibri"/>
                          <a:ea typeface="Calibri"/>
                          <a:cs typeface="Calibri"/>
                          <a:sym typeface="Calibri"/>
                        </a:rPr>
                        <a:t>: Inbound Arrival</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Receive: Driver Arrives Onsite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221" name="Google Shape;221;p19"/>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Remove dock plate → Close dock door → Remove cone → Shift Manager retrieves paperwork or signs Driver paperwork → Driver leaves dock</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222" name="Google Shape;222;p19"/>
          <p:cNvPicPr preferRelativeResize="0"/>
          <p:nvPr/>
        </p:nvPicPr>
        <p:blipFill rotWithShape="1">
          <a:blip r:embed="rId4">
            <a:alphaModFix/>
          </a:blip>
          <a:srcRect b="0" l="0" r="0" t="0"/>
          <a:stretch/>
        </p:blipFill>
        <p:spPr>
          <a:xfrm>
            <a:off x="92225" y="193802"/>
            <a:ext cx="1363399" cy="272679"/>
          </a:xfrm>
          <a:prstGeom prst="rect">
            <a:avLst/>
          </a:prstGeom>
          <a:noFill/>
          <a:ln>
            <a:noFill/>
          </a:ln>
        </p:spPr>
      </p:pic>
      <p:pic>
        <p:nvPicPr>
          <p:cNvPr descr="A picture containing text, indoor&#10;&#10;Description automatically generated" id="223" name="Google Shape;223;p19"/>
          <p:cNvPicPr preferRelativeResize="0"/>
          <p:nvPr/>
        </p:nvPicPr>
        <p:blipFill rotWithShape="1">
          <a:blip r:embed="rId5">
            <a:alphaModFix/>
          </a:blip>
          <a:srcRect b="0" l="0" r="35606" t="0"/>
          <a:stretch/>
        </p:blipFill>
        <p:spPr>
          <a:xfrm rot="5400000">
            <a:off x="4181774" y="3352538"/>
            <a:ext cx="1264377" cy="1152600"/>
          </a:xfrm>
          <a:prstGeom prst="rect">
            <a:avLst/>
          </a:prstGeom>
          <a:noFill/>
          <a:ln>
            <a:noFill/>
          </a:ln>
        </p:spPr>
      </p:pic>
      <p:pic>
        <p:nvPicPr>
          <p:cNvPr id="224" name="Google Shape;224;p19"/>
          <p:cNvPicPr preferRelativeResize="0"/>
          <p:nvPr/>
        </p:nvPicPr>
        <p:blipFill rotWithShape="1">
          <a:blip r:embed="rId6">
            <a:alphaModFix/>
          </a:blip>
          <a:srcRect b="0" l="0" r="0" t="0"/>
          <a:stretch/>
        </p:blipFill>
        <p:spPr>
          <a:xfrm>
            <a:off x="2075380" y="3313048"/>
            <a:ext cx="1587321" cy="1291770"/>
          </a:xfrm>
          <a:prstGeom prst="rect">
            <a:avLst/>
          </a:prstGeom>
          <a:noFill/>
          <a:ln>
            <a:noFill/>
          </a:ln>
        </p:spPr>
      </p:pic>
      <p:pic>
        <p:nvPicPr>
          <p:cNvPr id="225" name="Google Shape;225;p19"/>
          <p:cNvPicPr preferRelativeResize="0"/>
          <p:nvPr/>
        </p:nvPicPr>
        <p:blipFill rotWithShape="1">
          <a:blip r:embed="rId7">
            <a:alphaModFix/>
          </a:blip>
          <a:srcRect b="0" l="0" r="0" t="0"/>
          <a:stretch/>
        </p:blipFill>
        <p:spPr>
          <a:xfrm>
            <a:off x="239501" y="3356847"/>
            <a:ext cx="1587321" cy="1204171"/>
          </a:xfrm>
          <a:prstGeom prst="rect">
            <a:avLst/>
          </a:prstGeom>
          <a:noFill/>
          <a:ln>
            <a:noFill/>
          </a:ln>
        </p:spPr>
      </p:pic>
      <p:pic>
        <p:nvPicPr>
          <p:cNvPr descr="Icon&#10;&#10;Description automatically generated" id="226" name="Google Shape;226;p19"/>
          <p:cNvPicPr preferRelativeResize="0"/>
          <p:nvPr/>
        </p:nvPicPr>
        <p:blipFill rotWithShape="1">
          <a:blip r:embed="rId8">
            <a:alphaModFix/>
          </a:blip>
          <a:srcRect b="0" l="0" r="0" t="0"/>
          <a:stretch/>
        </p:blipFill>
        <p:spPr>
          <a:xfrm>
            <a:off x="239501" y="5646208"/>
            <a:ext cx="1501141" cy="1204171"/>
          </a:xfrm>
          <a:prstGeom prst="rect">
            <a:avLst/>
          </a:prstGeom>
          <a:noFill/>
          <a:ln>
            <a:noFill/>
          </a:ln>
        </p:spPr>
      </p:pic>
      <p:pic>
        <p:nvPicPr>
          <p:cNvPr id="227" name="Google Shape;227;p19"/>
          <p:cNvPicPr preferRelativeResize="0"/>
          <p:nvPr/>
        </p:nvPicPr>
        <p:blipFill rotWithShape="1">
          <a:blip r:embed="rId9">
            <a:alphaModFix/>
          </a:blip>
          <a:srcRect b="0" l="0" r="0" t="0"/>
          <a:stretch/>
        </p:blipFill>
        <p:spPr>
          <a:xfrm>
            <a:off x="2075380" y="5524033"/>
            <a:ext cx="1756239" cy="1296120"/>
          </a:xfrm>
          <a:prstGeom prst="rect">
            <a:avLst/>
          </a:prstGeom>
          <a:noFill/>
          <a:ln>
            <a:noFill/>
          </a:ln>
        </p:spPr>
      </p:pic>
      <p:pic>
        <p:nvPicPr>
          <p:cNvPr id="228" name="Google Shape;228;p19"/>
          <p:cNvPicPr preferRelativeResize="0"/>
          <p:nvPr/>
        </p:nvPicPr>
        <p:blipFill rotWithShape="1">
          <a:blip r:embed="rId10">
            <a:alphaModFix/>
          </a:blip>
          <a:srcRect b="15667" l="27329" r="28795" t="0"/>
          <a:stretch/>
        </p:blipFill>
        <p:spPr>
          <a:xfrm>
            <a:off x="6426750" y="3356850"/>
            <a:ext cx="626469" cy="1204175"/>
          </a:xfrm>
          <a:prstGeom prst="rect">
            <a:avLst/>
          </a:prstGeom>
          <a:noFill/>
          <a:ln>
            <a:noFill/>
          </a:ln>
        </p:spPr>
      </p:pic>
      <p:pic>
        <p:nvPicPr>
          <p:cNvPr id="229" name="Google Shape;229;p19"/>
          <p:cNvPicPr preferRelativeResize="0"/>
          <p:nvPr/>
        </p:nvPicPr>
        <p:blipFill rotWithShape="1">
          <a:blip r:embed="rId11">
            <a:alphaModFix/>
          </a:blip>
          <a:srcRect b="0" l="0" r="0" t="0"/>
          <a:stretch/>
        </p:blipFill>
        <p:spPr>
          <a:xfrm>
            <a:off x="3962025" y="5652653"/>
            <a:ext cx="1703876" cy="113591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233" name="Shape 233"/>
        <p:cNvGrpSpPr/>
        <p:nvPr/>
      </p:nvGrpSpPr>
      <p:grpSpPr>
        <a:xfrm>
          <a:off x="0" y="0"/>
          <a:ext cx="0" cy="0"/>
          <a:chOff x="0" y="0"/>
          <a:chExt cx="0" cy="0"/>
        </a:xfrm>
      </p:grpSpPr>
      <p:sp>
        <p:nvSpPr>
          <p:cNvPr id="234" name="Google Shape;234;p20"/>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235" name="Google Shape;235;p20"/>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20"/>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E1F41"/>
              </a:buClr>
              <a:buSzPts val="3500"/>
              <a:buFont typeface="Calibri"/>
              <a:buNone/>
            </a:pPr>
            <a:r>
              <a:rPr lang="en-US" sz="3500">
                <a:solidFill>
                  <a:srgbClr val="0E1F41"/>
                </a:solidFill>
                <a:latin typeface="Calibri"/>
                <a:ea typeface="Calibri"/>
                <a:cs typeface="Calibri"/>
                <a:sym typeface="Calibri"/>
              </a:rPr>
              <a:t> Receiving </a:t>
            </a:r>
            <a:endParaRPr/>
          </a:p>
        </p:txBody>
      </p:sp>
      <p:pic>
        <p:nvPicPr>
          <p:cNvPr id="237" name="Google Shape;237;p20"/>
          <p:cNvPicPr preferRelativeResize="0"/>
          <p:nvPr/>
        </p:nvPicPr>
        <p:blipFill rotWithShape="1">
          <a:blip r:embed="rId4">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cxnSp>
        <p:nvCxnSpPr>
          <p:cNvPr id="238" name="Google Shape;238;p20"/>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sp>
        <p:nvSpPr>
          <p:cNvPr id="239" name="Google Shape;239;p20"/>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graphicFrame>
        <p:nvGraphicFramePr>
          <p:cNvPr id="244" name="Google Shape;244;p21"/>
          <p:cNvGraphicFramePr/>
          <p:nvPr/>
        </p:nvGraphicFramePr>
        <p:xfrm>
          <a:off x="79375"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005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74450">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All product must be visually inspected.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293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Contact the Shift Manager about damaged product immediately.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950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Clean area of visible debris once tasks are complete.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950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1700">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E.</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0050">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p>
                  </a:txBody>
                  <a:tcPr marT="0" marB="0" marR="18750" marL="18750">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r>
              <a:tr h="2158650">
                <a:tc>
                  <a:txBody>
                    <a:bodyPr/>
                    <a:lstStyle/>
                    <a:p>
                      <a:pPr indent="0" lvl="0" marL="0" marR="0" rtl="0" algn="ctr">
                        <a:lnSpc>
                          <a:spcPct val="115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530"/>
                        <a:buFont typeface="Arial"/>
                        <a:buNone/>
                      </a:pPr>
                      <a:r>
                        <a:t/>
                      </a:r>
                      <a:endParaRPr sz="1530" u="none" cap="none" strike="noStrike">
                        <a:solidFill>
                          <a:srgbClr val="FF0000"/>
                        </a:solidFill>
                      </a:endParaRPr>
                    </a:p>
                    <a:p>
                      <a:pPr indent="0" lvl="0" marL="0" marR="0" rtl="0" algn="ctr">
                        <a:lnSpc>
                          <a:spcPct val="100000"/>
                        </a:lnSpc>
                        <a:spcBef>
                          <a:spcPts val="0"/>
                        </a:spcBef>
                        <a:spcAft>
                          <a:spcPts val="0"/>
                        </a:spcAft>
                        <a:buClr>
                          <a:srgbClr val="000000"/>
                        </a:buClr>
                        <a:buSzPts val="1530"/>
                        <a:buFont typeface="Arial"/>
                        <a:buNone/>
                      </a:pPr>
                      <a:r>
                        <a:t/>
                      </a:r>
                      <a:endParaRPr sz="1530" u="none" cap="none" strike="noStrike">
                        <a:solidFill>
                          <a:srgbClr val="FF0000"/>
                        </a:solidFill>
                      </a:endParaRPr>
                    </a:p>
                    <a:p>
                      <a:pPr indent="0" lvl="0" marL="0" marR="0" rtl="0" algn="ctr">
                        <a:lnSpc>
                          <a:spcPct val="100000"/>
                        </a:lnSpc>
                        <a:spcBef>
                          <a:spcPts val="0"/>
                        </a:spcBef>
                        <a:spcAft>
                          <a:spcPts val="0"/>
                        </a:spcAft>
                        <a:buClr>
                          <a:srgbClr val="000000"/>
                        </a:buClr>
                        <a:buSzPts val="1530"/>
                        <a:buFont typeface="Arial"/>
                        <a:buNone/>
                      </a:pPr>
                      <a:r>
                        <a:t/>
                      </a:r>
                      <a:endParaRPr sz="1530" u="none" cap="none" strike="noStrike">
                        <a:solidFill>
                          <a:srgbClr val="FF0000"/>
                        </a:solidFill>
                      </a:endParaRPr>
                    </a:p>
                    <a:p>
                      <a:pPr indent="0" lvl="0" marL="0" marR="0" rtl="0" algn="ctr">
                        <a:lnSpc>
                          <a:spcPct val="100000"/>
                        </a:lnSpc>
                        <a:spcBef>
                          <a:spcPts val="0"/>
                        </a:spcBef>
                        <a:spcAft>
                          <a:spcPts val="0"/>
                        </a:spcAft>
                        <a:buClr>
                          <a:srgbClr val="000000"/>
                        </a:buClr>
                        <a:buSzPts val="1530"/>
                        <a:buFont typeface="Arial"/>
                        <a:buNone/>
                      </a:pPr>
                      <a:r>
                        <a:t/>
                      </a:r>
                      <a:endParaRPr sz="1530" u="none" cap="none" strike="noStrike">
                        <a:solidFill>
                          <a:srgbClr val="FF0000"/>
                        </a:solidFill>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400"/>
                        <a:buFont typeface="Calibri"/>
                        <a:buNone/>
                      </a:pPr>
                      <a:r>
                        <a:t/>
                      </a:r>
                      <a:endParaRPr sz="1400" u="none" cap="none" strike="noStrike">
                        <a:solidFill>
                          <a:srgbClr val="FF0000"/>
                        </a:solidFill>
                      </a:endParaRPr>
                    </a:p>
                    <a:p>
                      <a:pPr indent="0" lvl="0" marL="0" marR="0" rtl="0" algn="ctr">
                        <a:lnSpc>
                          <a:spcPct val="115000"/>
                        </a:lnSpc>
                        <a:spcBef>
                          <a:spcPts val="0"/>
                        </a:spcBef>
                        <a:spcAft>
                          <a:spcPts val="0"/>
                        </a:spcAft>
                        <a:buClr>
                          <a:schemeClr val="dk1"/>
                        </a:buClr>
                        <a:buSzPts val="1400"/>
                        <a:buFont typeface="Calibri"/>
                        <a:buNone/>
                      </a:pPr>
                      <a:r>
                        <a:t/>
                      </a:r>
                      <a:endParaRPr sz="1400" u="none" cap="none" strike="noStrike">
                        <a:solidFill>
                          <a:srgbClr val="FF0000"/>
                        </a:solidFill>
                      </a:endParaRPr>
                    </a:p>
                    <a:p>
                      <a:pPr indent="0" lvl="0" marL="0" marR="0" rtl="0" algn="ctr">
                        <a:lnSpc>
                          <a:spcPct val="115000"/>
                        </a:lnSpc>
                        <a:spcBef>
                          <a:spcPts val="0"/>
                        </a:spcBef>
                        <a:spcAft>
                          <a:spcPts val="0"/>
                        </a:spcAft>
                        <a:buClr>
                          <a:schemeClr val="dk1"/>
                        </a:buClr>
                        <a:buSzPts val="1400"/>
                        <a:buFont typeface="Calibri"/>
                        <a:buNone/>
                      </a:pPr>
                      <a:r>
                        <a:t/>
                      </a:r>
                      <a:endParaRPr sz="1400" u="none" cap="none" strike="noStrike">
                        <a:solidFill>
                          <a:srgbClr val="FF0000"/>
                        </a:solidFill>
                      </a:endParaRPr>
                    </a:p>
                    <a:p>
                      <a:pPr indent="0" lvl="0" marL="0" marR="0" rtl="0" algn="ctr">
                        <a:lnSpc>
                          <a:spcPct val="115000"/>
                        </a:lnSpc>
                        <a:spcBef>
                          <a:spcPts val="0"/>
                        </a:spcBef>
                        <a:spcAft>
                          <a:spcPts val="0"/>
                        </a:spcAft>
                        <a:buClr>
                          <a:schemeClr val="dk1"/>
                        </a:buClr>
                        <a:buSzPts val="1400"/>
                        <a:buFont typeface="Calibri"/>
                        <a:buNone/>
                      </a:pPr>
                      <a:r>
                        <a:t/>
                      </a:r>
                      <a:endParaRPr sz="1400" u="none" cap="none" strike="noStrike">
                        <a:solidFill>
                          <a:srgbClr val="FF0000"/>
                        </a:solidFill>
                      </a:endParaRPr>
                    </a:p>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800"/>
                        <a:buFont typeface="Calibri"/>
                        <a:buNone/>
                      </a:pPr>
                      <a:r>
                        <a:t/>
                      </a:r>
                      <a:endParaRPr sz="1800" u="none" cap="none" strike="noStrike">
                        <a:solidFill>
                          <a:srgbClr val="FF0000"/>
                        </a:solidFill>
                      </a:endParaRPr>
                    </a:p>
                    <a:p>
                      <a:pPr indent="0" lvl="0" marL="0" marR="0" rtl="0" algn="ctr">
                        <a:lnSpc>
                          <a:spcPct val="100000"/>
                        </a:lnSpc>
                        <a:spcBef>
                          <a:spcPts val="0"/>
                        </a:spcBef>
                        <a:spcAft>
                          <a:spcPts val="0"/>
                        </a:spcAft>
                        <a:buClr>
                          <a:schemeClr val="dk1"/>
                        </a:buClr>
                        <a:buSzPts val="1800"/>
                        <a:buFont typeface="Calibri"/>
                        <a:buNone/>
                      </a:pPr>
                      <a:r>
                        <a:t/>
                      </a:r>
                      <a:endParaRPr sz="1800" u="none" cap="none" strike="noStrike">
                        <a:solidFill>
                          <a:srgbClr val="FF0000"/>
                        </a:solidFill>
                      </a:endParaRPr>
                    </a:p>
                    <a:p>
                      <a:pPr indent="0" lvl="0" marL="0" marR="0" rtl="0" algn="ctr">
                        <a:lnSpc>
                          <a:spcPct val="100000"/>
                        </a:lnSpc>
                        <a:spcBef>
                          <a:spcPts val="0"/>
                        </a:spcBef>
                        <a:spcAft>
                          <a:spcPts val="0"/>
                        </a:spcAft>
                        <a:buClr>
                          <a:schemeClr val="dk1"/>
                        </a:buClr>
                        <a:buSzPts val="1800"/>
                        <a:buFont typeface="Calibri"/>
                        <a:buNone/>
                      </a:pPr>
                      <a:r>
                        <a:t/>
                      </a:r>
                      <a:endParaRPr sz="1800" u="none" cap="none" strike="noStrike">
                        <a:solidFill>
                          <a:srgbClr val="FF0000"/>
                        </a:solidFill>
                      </a:endParaRPr>
                    </a:p>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6486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Shift manager goes to desktop computer and signs into LEA platform.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a:t>
                      </a:r>
                      <a:r>
                        <a:rPr b="1" lang="en-US" sz="1000" u="none" cap="none" strike="noStrike">
                          <a:latin typeface="Calibri"/>
                          <a:ea typeface="Calibri"/>
                          <a:cs typeface="Calibri"/>
                          <a:sym typeface="Calibri"/>
                        </a:rPr>
                        <a:t> Receiving </a:t>
                      </a:r>
                      <a:r>
                        <a:rPr lang="en-US" sz="1000" u="none" cap="none" strike="noStrike">
                          <a:latin typeface="Calibri"/>
                          <a:ea typeface="Calibri"/>
                          <a:cs typeface="Calibri"/>
                          <a:sym typeface="Calibri"/>
                        </a:rPr>
                        <a:t>from menu.</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Select </a:t>
                      </a:r>
                      <a:r>
                        <a:rPr b="1" i="0" lang="en-US" sz="1000" u="none" cap="none" strike="noStrike">
                          <a:solidFill>
                            <a:schemeClr val="dk1"/>
                          </a:solidFill>
                          <a:latin typeface="Calibri"/>
                          <a:ea typeface="Calibri"/>
                          <a:cs typeface="Calibri"/>
                          <a:sym typeface="Calibri"/>
                        </a:rPr>
                        <a:t>Resources.</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Select </a:t>
                      </a:r>
                      <a:r>
                        <a:rPr b="1" i="0" lang="en-US" sz="1000" u="none" cap="none" strike="noStrike">
                          <a:solidFill>
                            <a:srgbClr val="000000"/>
                          </a:solidFill>
                          <a:latin typeface="Calibri"/>
                          <a:ea typeface="Calibri"/>
                          <a:cs typeface="Calibri"/>
                          <a:sym typeface="Calibri"/>
                        </a:rPr>
                        <a:t>Inbound Document.</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240050">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b="0"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2078025">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58025">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Enter search information.</a:t>
                      </a:r>
                      <a:r>
                        <a:rPr lang="en-US" sz="1000" u="none" cap="none" strike="noStrike">
                          <a:solidFill>
                            <a:schemeClr val="dk1"/>
                          </a:solidFill>
                          <a:latin typeface="Calibri"/>
                          <a:ea typeface="Calibri"/>
                          <a:cs typeface="Calibri"/>
                          <a:sym typeface="Calibri"/>
                        </a:rPr>
                        <a:t> It is recommended to use the ASN here.</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Select </a:t>
                      </a:r>
                      <a:r>
                        <a:rPr b="1" i="0" lang="en-US" sz="1000" u="none" cap="none" strike="noStrike">
                          <a:solidFill>
                            <a:srgbClr val="000000"/>
                          </a:solidFill>
                          <a:latin typeface="Calibri"/>
                          <a:ea typeface="Calibri"/>
                          <a:cs typeface="Calibri"/>
                          <a:sym typeface="Calibri"/>
                        </a:rPr>
                        <a:t>Query</a:t>
                      </a:r>
                      <a:r>
                        <a:rPr b="1" lang="en-US" sz="1000">
                          <a:latin typeface="Calibri"/>
                          <a:ea typeface="Calibri"/>
                          <a:cs typeface="Calibri"/>
                          <a:sym typeface="Calibri"/>
                        </a:rPr>
                        <a:t>.</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Select inbound document</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b="0" lang="en-US" sz="1000" u="none" cap="none" strike="noStrike">
                          <a:solidFill>
                            <a:schemeClr val="dk1"/>
                          </a:solidFill>
                          <a:latin typeface="Calibri"/>
                          <a:ea typeface="Calibri"/>
                          <a:cs typeface="Calibri"/>
                          <a:sym typeface="Calibri"/>
                        </a:rPr>
                        <a:t>Select </a:t>
                      </a:r>
                      <a:r>
                        <a:rPr b="1" lang="en-US" sz="1000" u="none" cap="none" strike="noStrike">
                          <a:solidFill>
                            <a:schemeClr val="dk1"/>
                          </a:solidFill>
                          <a:latin typeface="Calibri"/>
                          <a:ea typeface="Calibri"/>
                          <a:cs typeface="Calibri"/>
                          <a:sym typeface="Calibri"/>
                        </a:rPr>
                        <a:t>Links, </a:t>
                      </a:r>
                      <a:r>
                        <a:rPr b="0" lang="en-US" sz="1000" u="none" cap="none" strike="noStrike">
                          <a:solidFill>
                            <a:schemeClr val="dk1"/>
                          </a:solidFill>
                          <a:latin typeface="Calibri"/>
                          <a:ea typeface="Calibri"/>
                          <a:cs typeface="Calibri"/>
                          <a:sym typeface="Calibri"/>
                        </a:rPr>
                        <a:t>then </a:t>
                      </a:r>
                      <a:r>
                        <a:rPr b="1" lang="en-US" sz="1000" u="none" cap="none" strike="noStrike">
                          <a:solidFill>
                            <a:schemeClr val="dk1"/>
                          </a:solidFill>
                          <a:latin typeface="Calibri"/>
                          <a:ea typeface="Calibri"/>
                          <a:cs typeface="Calibri"/>
                          <a:sym typeface="Calibri"/>
                        </a:rPr>
                        <a:t>Position.</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lang="en-US" sz="1000" u="none" cap="none" strike="noStrike">
                          <a:solidFill>
                            <a:schemeClr val="dk1"/>
                          </a:solidFill>
                          <a:latin typeface="Calibri"/>
                          <a:ea typeface="Calibri"/>
                          <a:cs typeface="Calibri"/>
                          <a:sym typeface="Calibri"/>
                        </a:rPr>
                        <a:t>This will show the item(s) and quantities within the PO. Order any equipment needed for new item(s) and prepare area(s) for arrival.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45" name="Google Shape;245;p21"/>
          <p:cNvGraphicFramePr/>
          <p:nvPr/>
        </p:nvGraphicFramePr>
        <p:xfrm>
          <a:off x="79248" y="81828"/>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Receive: Prior to Driver Arrival</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R</a:t>
                      </a:r>
                      <a:r>
                        <a:rPr lang="en-US" sz="900" u="none" cap="none" strike="noStrike">
                          <a:solidFill>
                            <a:schemeClr val="dk1"/>
                          </a:solidFill>
                          <a:latin typeface="Calibri"/>
                          <a:ea typeface="Calibri"/>
                          <a:cs typeface="Calibri"/>
                          <a:sym typeface="Calibri"/>
                        </a:rPr>
                        <a:t>RC</a:t>
                      </a:r>
                      <a:r>
                        <a:rPr b="0" i="0" lang="en-US" sz="900" u="none" cap="none" strike="noStrike">
                          <a:solidFill>
                            <a:schemeClr val="dk1"/>
                          </a:solidFill>
                          <a:latin typeface="Calibri"/>
                          <a:ea typeface="Calibri"/>
                          <a:cs typeface="Calibri"/>
                          <a:sym typeface="Calibri"/>
                        </a:rPr>
                        <a:t>01</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5/20/2022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Shift Manager Workstation</a:t>
                      </a:r>
                      <a:endParaRPr sz="1400" u="none" cap="none" strike="noStrike"/>
                    </a:p>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Every Inbound Shipment</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Trailer Dock Release</a:t>
                      </a:r>
                      <a:r>
                        <a:rPr lang="en-US" sz="900" u="none" cap="none" strike="noStrike">
                          <a:latin typeface="Calibri"/>
                          <a:ea typeface="Calibri"/>
                          <a:cs typeface="Calibri"/>
                          <a:sym typeface="Calibri"/>
                        </a:rPr>
                        <a:t>: Inbound or Outbound Delivery</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Receive</a:t>
                      </a:r>
                      <a:r>
                        <a:rPr lang="en-US" sz="900" u="none" cap="none" strike="noStrike">
                          <a:latin typeface="Calibri"/>
                          <a:ea typeface="Calibri"/>
                          <a:cs typeface="Calibri"/>
                          <a:sym typeface="Calibri"/>
                        </a:rPr>
                        <a:t>: </a:t>
                      </a:r>
                      <a:r>
                        <a:rPr b="0" i="0" lang="en-US" sz="900" u="none" cap="none" strike="noStrike">
                          <a:solidFill>
                            <a:srgbClr val="000000"/>
                          </a:solidFill>
                          <a:latin typeface="Calibri"/>
                          <a:ea typeface="Calibri"/>
                          <a:cs typeface="Calibri"/>
                          <a:sym typeface="Calibri"/>
                        </a:rPr>
                        <a:t>Driver Arrives On Site</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246" name="Google Shape;246;p21"/>
          <p:cNvPicPr preferRelativeResize="0"/>
          <p:nvPr/>
        </p:nvPicPr>
        <p:blipFill rotWithShape="1">
          <a:blip r:embed="rId3">
            <a:alphaModFix/>
          </a:blip>
          <a:srcRect b="0" l="0" r="0" t="0"/>
          <a:stretch/>
        </p:blipFill>
        <p:spPr>
          <a:xfrm>
            <a:off x="92225" y="144374"/>
            <a:ext cx="1363399" cy="272679"/>
          </a:xfrm>
          <a:prstGeom prst="rect">
            <a:avLst/>
          </a:prstGeom>
          <a:noFill/>
          <a:ln>
            <a:noFill/>
          </a:ln>
        </p:spPr>
      </p:pic>
      <p:pic>
        <p:nvPicPr>
          <p:cNvPr id="247" name="Google Shape;247;p21"/>
          <p:cNvPicPr preferRelativeResize="0"/>
          <p:nvPr/>
        </p:nvPicPr>
        <p:blipFill rotWithShape="1">
          <a:blip r:embed="rId4">
            <a:alphaModFix/>
          </a:blip>
          <a:srcRect b="0" l="0" r="0" t="0"/>
          <a:stretch/>
        </p:blipFill>
        <p:spPr>
          <a:xfrm>
            <a:off x="5777864" y="7170802"/>
            <a:ext cx="1760221" cy="518998"/>
          </a:xfrm>
          <a:prstGeom prst="rect">
            <a:avLst/>
          </a:prstGeom>
          <a:noFill/>
          <a:ln>
            <a:noFill/>
          </a:ln>
        </p:spPr>
      </p:pic>
      <p:pic>
        <p:nvPicPr>
          <p:cNvPr id="248" name="Google Shape;248;p21"/>
          <p:cNvPicPr preferRelativeResize="0"/>
          <p:nvPr/>
        </p:nvPicPr>
        <p:blipFill rotWithShape="1">
          <a:blip r:embed="rId5">
            <a:alphaModFix/>
          </a:blip>
          <a:srcRect b="0" l="0" r="0" t="0"/>
          <a:stretch/>
        </p:blipFill>
        <p:spPr>
          <a:xfrm>
            <a:off x="3977792" y="7003526"/>
            <a:ext cx="1680210" cy="891942"/>
          </a:xfrm>
          <a:prstGeom prst="rect">
            <a:avLst/>
          </a:prstGeom>
          <a:noFill/>
          <a:ln>
            <a:noFill/>
          </a:ln>
        </p:spPr>
      </p:pic>
      <p:pic>
        <p:nvPicPr>
          <p:cNvPr id="249" name="Google Shape;249;p21"/>
          <p:cNvPicPr preferRelativeResize="0"/>
          <p:nvPr/>
        </p:nvPicPr>
        <p:blipFill rotWithShape="1">
          <a:blip r:embed="rId6">
            <a:alphaModFix/>
          </a:blip>
          <a:srcRect b="0" l="0" r="0" t="0"/>
          <a:stretch/>
        </p:blipFill>
        <p:spPr>
          <a:xfrm>
            <a:off x="203592" y="7004423"/>
            <a:ext cx="1726739" cy="851756"/>
          </a:xfrm>
          <a:prstGeom prst="rect">
            <a:avLst/>
          </a:prstGeom>
          <a:noFill/>
          <a:ln>
            <a:noFill/>
          </a:ln>
        </p:spPr>
      </p:pic>
      <p:pic>
        <p:nvPicPr>
          <p:cNvPr id="250" name="Google Shape;250;p21"/>
          <p:cNvPicPr preferRelativeResize="0"/>
          <p:nvPr/>
        </p:nvPicPr>
        <p:blipFill rotWithShape="1">
          <a:blip r:embed="rId7">
            <a:alphaModFix/>
          </a:blip>
          <a:srcRect b="0" l="0" r="0" t="0"/>
          <a:stretch/>
        </p:blipFill>
        <p:spPr>
          <a:xfrm>
            <a:off x="2247746" y="6758946"/>
            <a:ext cx="1546864" cy="1097233"/>
          </a:xfrm>
          <a:prstGeom prst="rect">
            <a:avLst/>
          </a:prstGeom>
          <a:noFill/>
          <a:ln>
            <a:noFill/>
          </a:ln>
        </p:spPr>
      </p:pic>
      <p:graphicFrame>
        <p:nvGraphicFramePr>
          <p:cNvPr id="251" name="Google Shape;251;p21"/>
          <p:cNvGraphicFramePr/>
          <p:nvPr/>
        </p:nvGraphicFramePr>
        <p:xfrm>
          <a:off x="79375" y="1208878"/>
          <a:ext cx="3000000" cy="3000000"/>
        </p:xfrm>
        <a:graphic>
          <a:graphicData uri="http://schemas.openxmlformats.org/drawingml/2006/table">
            <a:tbl>
              <a:tblPr>
                <a:noFill/>
                <a:tableStyleId>{532FCE86-39A6-4F77-B355-30FE4D7EA509}</a:tableStyleId>
              </a:tblPr>
              <a:tblGrid>
                <a:gridCol w="926475"/>
                <a:gridCol w="6687325"/>
              </a:tblGrid>
              <a:tr h="340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Sign into LEA</a:t>
                      </a:r>
                      <a:r>
                        <a:rPr lang="en-US" sz="1000" u="none" cap="none" strike="noStrike"/>
                        <a:t> </a:t>
                      </a:r>
                      <a:r>
                        <a:rPr lang="en-US" sz="1000" u="none" cap="none" strike="noStrike">
                          <a:latin typeface="Calibri"/>
                          <a:ea typeface="Calibri"/>
                          <a:cs typeface="Calibri"/>
                          <a:sym typeface="Calibri"/>
                        </a:rPr>
                        <a:t>→ Look at new inbound documents (ASN) → Look at item(s) and quantities that will arrive → Prepare MFC for arrival</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id="252" name="Google Shape;252;p21"/>
          <p:cNvPicPr preferRelativeResize="0"/>
          <p:nvPr/>
        </p:nvPicPr>
        <p:blipFill rotWithShape="1">
          <a:blip r:embed="rId8">
            <a:alphaModFix/>
          </a:blip>
          <a:srcRect b="0" l="0" r="0" t="0"/>
          <a:stretch/>
        </p:blipFill>
        <p:spPr>
          <a:xfrm>
            <a:off x="146129" y="3938103"/>
            <a:ext cx="1671212" cy="947277"/>
          </a:xfrm>
          <a:prstGeom prst="rect">
            <a:avLst/>
          </a:prstGeom>
          <a:noFill/>
          <a:ln>
            <a:noFill/>
          </a:ln>
        </p:spPr>
      </p:pic>
      <p:pic>
        <p:nvPicPr>
          <p:cNvPr id="253" name="Google Shape;253;p21"/>
          <p:cNvPicPr preferRelativeResize="0"/>
          <p:nvPr/>
        </p:nvPicPr>
        <p:blipFill rotWithShape="1">
          <a:blip r:embed="rId9">
            <a:alphaModFix/>
          </a:blip>
          <a:srcRect b="36820" l="0" r="37619" t="18528"/>
          <a:stretch/>
        </p:blipFill>
        <p:spPr>
          <a:xfrm>
            <a:off x="5873050" y="3705225"/>
            <a:ext cx="1689825" cy="1440775"/>
          </a:xfrm>
          <a:prstGeom prst="rect">
            <a:avLst/>
          </a:prstGeom>
          <a:noFill/>
          <a:ln>
            <a:noFill/>
          </a:ln>
        </p:spPr>
      </p:pic>
      <p:pic>
        <p:nvPicPr>
          <p:cNvPr id="254" name="Google Shape;254;p21"/>
          <p:cNvPicPr preferRelativeResize="0"/>
          <p:nvPr/>
        </p:nvPicPr>
        <p:blipFill rotWithShape="1">
          <a:blip r:embed="rId10">
            <a:alphaModFix/>
          </a:blip>
          <a:srcRect b="0" l="0" r="0" t="0"/>
          <a:stretch/>
        </p:blipFill>
        <p:spPr>
          <a:xfrm>
            <a:off x="3977792" y="3412067"/>
            <a:ext cx="1689832" cy="2038738"/>
          </a:xfrm>
          <a:prstGeom prst="rect">
            <a:avLst/>
          </a:prstGeom>
          <a:noFill/>
          <a:ln>
            <a:noFill/>
          </a:ln>
        </p:spPr>
      </p:pic>
      <p:pic>
        <p:nvPicPr>
          <p:cNvPr id="255" name="Google Shape;255;p21"/>
          <p:cNvPicPr preferRelativeResize="0"/>
          <p:nvPr/>
        </p:nvPicPr>
        <p:blipFill rotWithShape="1">
          <a:blip r:embed="rId11">
            <a:alphaModFix/>
          </a:blip>
          <a:srcRect b="29739" l="0" r="43412" t="0"/>
          <a:stretch/>
        </p:blipFill>
        <p:spPr>
          <a:xfrm>
            <a:off x="2158725" y="3394875"/>
            <a:ext cx="1457725" cy="199888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graphicFrame>
        <p:nvGraphicFramePr>
          <p:cNvPr id="260" name="Google Shape;260;p22"/>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2375"/>
                <a:gridCol w="1935350"/>
                <a:gridCol w="1863725"/>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All product must be visually inspected.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14950">
                <a:tc gridSpan="2">
                  <a:txBody>
                    <a:bodyPr/>
                    <a:lstStyle/>
                    <a:p>
                      <a:pPr indent="0" lvl="0" marL="0" marR="0" rtl="0" algn="l">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Contact the Shift Manager about damaged product immediately.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Watch your step when walking around manual areas to avoid trips/falls.</a:t>
                      </a:r>
                      <a:endParaRPr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Clean area of visible debris once tasks are complete.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82775">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D. Use proper lifting techniques when loading and unloading.</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E.</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1775">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2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563250">
                <a:tc>
                  <a:txBody>
                    <a:bodyPr/>
                    <a:lstStyle/>
                    <a:p>
                      <a:pPr indent="0" lvl="0" marL="0" marR="0" rtl="0" algn="ctr">
                        <a:lnSpc>
                          <a:spcPct val="115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06025">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Delivery Driver arrives on site, greeted by staff and informed where to place inbound products. Receiving Operator ensures TDR procedures are followed.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Delivery Driver unloads products and places them in the </a:t>
                      </a:r>
                      <a:r>
                        <a:rPr b="1" lang="en-US" sz="1000" u="none" cap="none" strike="noStrike">
                          <a:latin typeface="Calibri"/>
                          <a:ea typeface="Calibri"/>
                          <a:cs typeface="Calibri"/>
                          <a:sym typeface="Calibri"/>
                        </a:rPr>
                        <a:t>Inbound </a:t>
                      </a:r>
                      <a:r>
                        <a:rPr b="0" lang="en-US" sz="1000" u="none" cap="none" strike="noStrike">
                          <a:latin typeface="Calibri"/>
                          <a:ea typeface="Calibri"/>
                          <a:cs typeface="Calibri"/>
                          <a:sym typeface="Calibri"/>
                        </a:rPr>
                        <a:t>staging area. </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Shift Manager goes to desktop computer and signs into LEA platform.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Select </a:t>
                      </a:r>
                      <a:r>
                        <a:rPr b="1" i="0" lang="en-US" sz="1000" u="none" cap="none" strike="noStrike">
                          <a:solidFill>
                            <a:srgbClr val="000000"/>
                          </a:solidFill>
                          <a:latin typeface="Calibri"/>
                          <a:ea typeface="Calibri"/>
                          <a:cs typeface="Calibri"/>
                          <a:sym typeface="Calibri"/>
                        </a:rPr>
                        <a:t>Receiving </a:t>
                      </a:r>
                      <a:r>
                        <a:rPr b="0" i="0" lang="en-US" sz="1000" u="none" cap="none" strike="noStrike">
                          <a:solidFill>
                            <a:srgbClr val="000000"/>
                          </a:solidFill>
                          <a:latin typeface="Calibri"/>
                          <a:ea typeface="Calibri"/>
                          <a:cs typeface="Calibri"/>
                          <a:sym typeface="Calibri"/>
                        </a:rPr>
                        <a:t>from the menu.</a:t>
                      </a:r>
                      <a:endParaRPr b="1"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Select </a:t>
                      </a:r>
                      <a:r>
                        <a:rPr b="1" i="0" lang="en-US" sz="1000" u="none" cap="none" strike="noStrike">
                          <a:solidFill>
                            <a:srgbClr val="000000"/>
                          </a:solidFill>
                          <a:latin typeface="Calibri"/>
                          <a:ea typeface="Calibri"/>
                          <a:cs typeface="Calibri"/>
                          <a:sym typeface="Calibri"/>
                        </a:rPr>
                        <a:t>Resources.</a:t>
                      </a:r>
                      <a:endParaRPr sz="1400" u="none" cap="none" strike="noStrike"/>
                    </a:p>
                    <a:p>
                      <a:pPr indent="0" lvl="0" marL="0" marR="0" rtl="0" algn="l">
                        <a:lnSpc>
                          <a:spcPct val="100000"/>
                        </a:lnSpc>
                        <a:spcBef>
                          <a:spcPts val="0"/>
                        </a:spcBef>
                        <a:spcAft>
                          <a:spcPts val="0"/>
                        </a:spcAft>
                        <a:buClr>
                          <a:srgbClr val="000000"/>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8200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681250">
                <a:tc>
                  <a:txBody>
                    <a:bodyPr/>
                    <a:lstStyle/>
                    <a:p>
                      <a:pPr indent="0" lvl="0" marL="0" marR="0" rtl="0" algn="l">
                        <a:lnSpc>
                          <a:spcPct val="100000"/>
                        </a:lnSpc>
                        <a:spcBef>
                          <a:spcPts val="0"/>
                        </a:spcBef>
                        <a:spcAft>
                          <a:spcPts val="0"/>
                        </a:spcAft>
                        <a:buClr>
                          <a:schemeClr val="dk1"/>
                        </a:buClr>
                        <a:buSzPts val="300"/>
                        <a:buFont typeface="Calibri"/>
                        <a:buNone/>
                      </a:pPr>
                      <a:r>
                        <a:t/>
                      </a:r>
                      <a:endParaRPr sz="153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b="1"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170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Select </a:t>
                      </a:r>
                      <a:r>
                        <a:rPr b="1" lang="en-US" sz="1000" u="none" cap="none" strike="noStrike">
                          <a:solidFill>
                            <a:schemeClr val="dk1"/>
                          </a:solidFill>
                          <a:latin typeface="Calibri"/>
                          <a:ea typeface="Calibri"/>
                          <a:cs typeface="Calibri"/>
                          <a:sym typeface="Calibri"/>
                        </a:rPr>
                        <a:t>Inbound Documents.</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Select the </a:t>
                      </a:r>
                      <a:r>
                        <a:rPr b="1" lang="en-US" sz="1000" u="none" cap="none" strike="noStrike">
                          <a:solidFill>
                            <a:schemeClr val="dk1"/>
                          </a:solidFill>
                          <a:latin typeface="Calibri"/>
                          <a:ea typeface="Calibri"/>
                          <a:cs typeface="Calibri"/>
                          <a:sym typeface="Calibri"/>
                        </a:rPr>
                        <a:t>Inbound Document </a:t>
                      </a:r>
                      <a:r>
                        <a:rPr lang="en-US" sz="1000" u="none" cap="none" strike="noStrike">
                          <a:solidFill>
                            <a:schemeClr val="dk1"/>
                          </a:solidFill>
                          <a:latin typeface="Calibri"/>
                          <a:ea typeface="Calibri"/>
                          <a:cs typeface="Calibri"/>
                          <a:sym typeface="Calibri"/>
                        </a:rPr>
                        <a:t>that is being received. The document must be in </a:t>
                      </a:r>
                      <a:r>
                        <a:rPr b="1" lang="en-US" sz="1000" u="none" cap="none" strike="noStrike">
                          <a:solidFill>
                            <a:schemeClr val="dk1"/>
                          </a:solidFill>
                          <a:latin typeface="Calibri"/>
                          <a:ea typeface="Calibri"/>
                          <a:cs typeface="Calibri"/>
                          <a:sym typeface="Calibri"/>
                        </a:rPr>
                        <a:t>Created </a:t>
                      </a:r>
                      <a:r>
                        <a:rPr lang="en-US" sz="1000" u="none" cap="none" strike="noStrike">
                          <a:solidFill>
                            <a:schemeClr val="dk1"/>
                          </a:solidFill>
                          <a:latin typeface="Calibri"/>
                          <a:ea typeface="Calibri"/>
                          <a:cs typeface="Calibri"/>
                          <a:sym typeface="Calibri"/>
                        </a:rPr>
                        <a:t>status to receive it.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Select </a:t>
                      </a:r>
                      <a:r>
                        <a:rPr b="1" lang="en-US" sz="1000" u="none" cap="none" strike="noStrike">
                          <a:solidFill>
                            <a:schemeClr val="dk1"/>
                          </a:solidFill>
                          <a:latin typeface="Calibri"/>
                          <a:ea typeface="Calibri"/>
                          <a:cs typeface="Calibri"/>
                          <a:sym typeface="Calibri"/>
                        </a:rPr>
                        <a:t>Actions </a:t>
                      </a:r>
                      <a:r>
                        <a:rPr lang="en-US" sz="1000" u="none" cap="none" strike="noStrike">
                          <a:solidFill>
                            <a:schemeClr val="dk1"/>
                          </a:solidFill>
                          <a:latin typeface="Calibri"/>
                          <a:ea typeface="Calibri"/>
                          <a:cs typeface="Calibri"/>
                          <a:sym typeface="Calibri"/>
                        </a:rPr>
                        <a:t>drop-down menu and select </a:t>
                      </a:r>
                      <a:r>
                        <a:rPr b="1" lang="en-US" sz="1000" u="none" cap="none" strike="noStrike">
                          <a:solidFill>
                            <a:schemeClr val="dk1"/>
                          </a:solidFill>
                          <a:latin typeface="Calibri"/>
                          <a:ea typeface="Calibri"/>
                          <a:cs typeface="Calibri"/>
                          <a:sym typeface="Calibri"/>
                        </a:rPr>
                        <a:t>Receive.</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Select </a:t>
                      </a:r>
                      <a:r>
                        <a:rPr b="1" lang="en-US" sz="1000" u="none" cap="none" strike="noStrike">
                          <a:solidFill>
                            <a:schemeClr val="dk1"/>
                          </a:solidFill>
                          <a:latin typeface="Calibri"/>
                          <a:ea typeface="Calibri"/>
                          <a:cs typeface="Calibri"/>
                          <a:sym typeface="Calibri"/>
                        </a:rPr>
                        <a:t>Mono HU </a:t>
                      </a:r>
                      <a:r>
                        <a:rPr lang="en-US" sz="1000" u="none" cap="none" strike="noStrike">
                          <a:solidFill>
                            <a:schemeClr val="dk1"/>
                          </a:solidFill>
                          <a:latin typeface="Calibri"/>
                          <a:ea typeface="Calibri"/>
                          <a:cs typeface="Calibri"/>
                          <a:sym typeface="Calibri"/>
                        </a:rPr>
                        <a:t>from the drop-down menu as the counting mode. Then select </a:t>
                      </a:r>
                      <a:r>
                        <a:rPr b="1" lang="en-US" sz="1000" u="none" cap="none" strike="noStrike">
                          <a:solidFill>
                            <a:schemeClr val="dk1"/>
                          </a:solidFill>
                          <a:latin typeface="Calibri"/>
                          <a:ea typeface="Calibri"/>
                          <a:cs typeface="Calibri"/>
                          <a:sym typeface="Calibri"/>
                        </a:rPr>
                        <a:t>Execute</a:t>
                      </a:r>
                      <a:r>
                        <a:rPr lang="en-US" sz="1000" u="none" cap="none" strike="noStrike">
                          <a:solidFill>
                            <a:schemeClr val="dk1"/>
                          </a:solidFill>
                          <a:latin typeface="Calibri"/>
                          <a:ea typeface="Calibri"/>
                          <a:cs typeface="Calibri"/>
                          <a:sym typeface="Calibri"/>
                        </a:rPr>
                        <a:t>.</a:t>
                      </a:r>
                      <a:endParaRPr b="0" i="0" sz="1000" u="none" cap="none" strike="noStrike">
                        <a:solidFill>
                          <a:srgbClr val="FF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11</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11600">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3215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Receiving Operator inspects all pallet(s) for visible damage. </a:t>
                      </a:r>
                      <a:endParaRPr sz="14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Shift Manager signs delivery document and gives to Delivery Driver.</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Receiving Operator ensures that all TDR procedures are followed during departure.</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Did you make a mistake? </a:t>
                      </a:r>
                      <a:endParaRPr sz="1400" u="none" cap="none" strike="noStrike">
                        <a:solidFill>
                          <a:schemeClr val="dk1"/>
                        </a:solidFill>
                      </a:endParaRPr>
                    </a:p>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Let your shift manager know. </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61" name="Google Shape;261;p22"/>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Receive</a:t>
                      </a:r>
                      <a:r>
                        <a:rPr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Driver Arrives On</a:t>
                      </a:r>
                      <a:r>
                        <a:rPr lang="en-US" sz="2000" u="none" cap="none" strike="noStrike">
                          <a:solidFill>
                            <a:schemeClr val="dk1"/>
                          </a:solidFill>
                          <a:latin typeface="Calibri"/>
                          <a:ea typeface="Calibri"/>
                          <a:cs typeface="Calibri"/>
                          <a:sym typeface="Calibri"/>
                        </a:rPr>
                        <a:t>s</a:t>
                      </a:r>
                      <a:r>
                        <a:rPr b="0" i="0" lang="en-US" sz="2000" u="none" cap="none" strike="noStrike">
                          <a:solidFill>
                            <a:schemeClr val="dk1"/>
                          </a:solidFill>
                          <a:latin typeface="Calibri"/>
                          <a:ea typeface="Calibri"/>
                          <a:cs typeface="Calibri"/>
                          <a:sym typeface="Calibri"/>
                        </a:rPr>
                        <a:t>ite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RRC02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5/20/2022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Receiving Area</a:t>
                      </a:r>
                      <a:endParaRPr sz="1400" u="none" cap="none" strike="noStrike"/>
                    </a:p>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Every Inbound Receipts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153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Receive: Prior To Driver Arrival</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R</a:t>
                      </a:r>
                      <a:r>
                        <a:rPr b="0" i="0" lang="en-US" sz="900" u="none" cap="none" strike="noStrike">
                          <a:solidFill>
                            <a:srgbClr val="000000"/>
                          </a:solidFill>
                          <a:latin typeface="Calibri"/>
                          <a:ea typeface="Calibri"/>
                          <a:cs typeface="Calibri"/>
                          <a:sym typeface="Calibri"/>
                        </a:rPr>
                        <a:t>eceive</a:t>
                      </a:r>
                      <a:r>
                        <a:rPr lang="en-US" sz="900" u="none" cap="none" strike="noStrike">
                          <a:latin typeface="Calibri"/>
                          <a:ea typeface="Calibri"/>
                          <a:cs typeface="Calibri"/>
                          <a:sym typeface="Calibri"/>
                        </a:rPr>
                        <a:t>: Counting Process</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262" name="Google Shape;262;p22"/>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Greet Driver → Sign into LEA → Go to Inbound Documents → Select Receive → Select counting method → Check for damage → Shift Manager signs documents → Driver leaves dock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263" name="Google Shape;263;p22"/>
          <p:cNvPicPr preferRelativeResize="0"/>
          <p:nvPr/>
        </p:nvPicPr>
        <p:blipFill rotWithShape="1">
          <a:blip r:embed="rId4">
            <a:alphaModFix/>
          </a:blip>
          <a:srcRect b="0" l="0" r="0" t="0"/>
          <a:stretch/>
        </p:blipFill>
        <p:spPr>
          <a:xfrm>
            <a:off x="92225" y="169088"/>
            <a:ext cx="1363399" cy="272679"/>
          </a:xfrm>
          <a:prstGeom prst="rect">
            <a:avLst/>
          </a:prstGeom>
          <a:noFill/>
          <a:ln>
            <a:noFill/>
          </a:ln>
        </p:spPr>
      </p:pic>
      <p:pic>
        <p:nvPicPr>
          <p:cNvPr id="264" name="Google Shape;264;p22"/>
          <p:cNvPicPr preferRelativeResize="0"/>
          <p:nvPr/>
        </p:nvPicPr>
        <p:blipFill rotWithShape="1">
          <a:blip r:embed="rId5">
            <a:alphaModFix/>
          </a:blip>
          <a:srcRect b="0" l="0" r="0" t="0"/>
          <a:stretch/>
        </p:blipFill>
        <p:spPr>
          <a:xfrm>
            <a:off x="5996971" y="8178323"/>
            <a:ext cx="1553965" cy="1013671"/>
          </a:xfrm>
          <a:prstGeom prst="rect">
            <a:avLst/>
          </a:prstGeom>
          <a:noFill/>
          <a:ln>
            <a:noFill/>
          </a:ln>
        </p:spPr>
      </p:pic>
      <p:pic>
        <p:nvPicPr>
          <p:cNvPr id="265" name="Google Shape;265;p22"/>
          <p:cNvPicPr preferRelativeResize="0"/>
          <p:nvPr/>
        </p:nvPicPr>
        <p:blipFill rotWithShape="1">
          <a:blip r:embed="rId6">
            <a:alphaModFix/>
          </a:blip>
          <a:srcRect b="0" l="0" r="0" t="0"/>
          <a:stretch/>
        </p:blipFill>
        <p:spPr>
          <a:xfrm>
            <a:off x="3976964" y="5685177"/>
            <a:ext cx="1783622" cy="1360170"/>
          </a:xfrm>
          <a:prstGeom prst="rect">
            <a:avLst/>
          </a:prstGeom>
          <a:noFill/>
          <a:ln>
            <a:noFill/>
          </a:ln>
        </p:spPr>
      </p:pic>
      <p:pic>
        <p:nvPicPr>
          <p:cNvPr id="266" name="Google Shape;266;p22"/>
          <p:cNvPicPr preferRelativeResize="0"/>
          <p:nvPr/>
        </p:nvPicPr>
        <p:blipFill rotWithShape="1">
          <a:blip r:embed="rId7">
            <a:alphaModFix/>
          </a:blip>
          <a:srcRect b="0" l="0" r="0" t="0"/>
          <a:stretch/>
        </p:blipFill>
        <p:spPr>
          <a:xfrm>
            <a:off x="441827" y="8148754"/>
            <a:ext cx="1212562" cy="1077526"/>
          </a:xfrm>
          <a:prstGeom prst="rect">
            <a:avLst/>
          </a:prstGeom>
          <a:noFill/>
          <a:ln>
            <a:noFill/>
          </a:ln>
        </p:spPr>
      </p:pic>
      <p:pic>
        <p:nvPicPr>
          <p:cNvPr id="267" name="Google Shape;267;p22"/>
          <p:cNvPicPr preferRelativeResize="0"/>
          <p:nvPr/>
        </p:nvPicPr>
        <p:blipFill rotWithShape="1">
          <a:blip r:embed="rId8">
            <a:alphaModFix/>
          </a:blip>
          <a:srcRect b="0" l="0" r="0" t="0"/>
          <a:stretch/>
        </p:blipFill>
        <p:spPr>
          <a:xfrm>
            <a:off x="2108351" y="3259629"/>
            <a:ext cx="1679324" cy="1217998"/>
          </a:xfrm>
          <a:prstGeom prst="rect">
            <a:avLst/>
          </a:prstGeom>
          <a:noFill/>
          <a:ln>
            <a:noFill/>
          </a:ln>
        </p:spPr>
      </p:pic>
      <p:pic>
        <p:nvPicPr>
          <p:cNvPr id="268" name="Google Shape;268;p22"/>
          <p:cNvPicPr preferRelativeResize="0"/>
          <p:nvPr/>
        </p:nvPicPr>
        <p:blipFill rotWithShape="1">
          <a:blip r:embed="rId9">
            <a:alphaModFix/>
          </a:blip>
          <a:srcRect b="0" l="0" r="0" t="0"/>
          <a:stretch/>
        </p:blipFill>
        <p:spPr>
          <a:xfrm>
            <a:off x="3946347" y="3287612"/>
            <a:ext cx="1844854" cy="1161819"/>
          </a:xfrm>
          <a:prstGeom prst="rect">
            <a:avLst/>
          </a:prstGeom>
          <a:noFill/>
          <a:ln>
            <a:noFill/>
          </a:ln>
        </p:spPr>
      </p:pic>
      <p:pic>
        <p:nvPicPr>
          <p:cNvPr id="269" name="Google Shape;269;p22"/>
          <p:cNvPicPr preferRelativeResize="0"/>
          <p:nvPr/>
        </p:nvPicPr>
        <p:blipFill rotWithShape="1">
          <a:blip r:embed="rId10">
            <a:alphaModFix/>
          </a:blip>
          <a:srcRect b="0" l="0" r="0" t="0"/>
          <a:stretch/>
        </p:blipFill>
        <p:spPr>
          <a:xfrm>
            <a:off x="2083587" y="8037088"/>
            <a:ext cx="1756239" cy="1296120"/>
          </a:xfrm>
          <a:prstGeom prst="rect">
            <a:avLst/>
          </a:prstGeom>
          <a:noFill/>
          <a:ln>
            <a:noFill/>
          </a:ln>
        </p:spPr>
      </p:pic>
      <p:pic>
        <p:nvPicPr>
          <p:cNvPr id="270" name="Google Shape;270;p22"/>
          <p:cNvPicPr preferRelativeResize="0"/>
          <p:nvPr/>
        </p:nvPicPr>
        <p:blipFill rotWithShape="1">
          <a:blip r:embed="rId11">
            <a:alphaModFix/>
          </a:blip>
          <a:srcRect b="0" l="0" r="0" t="0"/>
          <a:stretch/>
        </p:blipFill>
        <p:spPr>
          <a:xfrm>
            <a:off x="2097975" y="5764713"/>
            <a:ext cx="1679325" cy="1280637"/>
          </a:xfrm>
          <a:prstGeom prst="rect">
            <a:avLst/>
          </a:prstGeom>
          <a:noFill/>
          <a:ln>
            <a:noFill/>
          </a:ln>
        </p:spPr>
      </p:pic>
      <p:pic>
        <p:nvPicPr>
          <p:cNvPr id="271" name="Google Shape;271;p22"/>
          <p:cNvPicPr preferRelativeResize="0"/>
          <p:nvPr/>
        </p:nvPicPr>
        <p:blipFill rotWithShape="1">
          <a:blip r:embed="rId12">
            <a:alphaModFix/>
          </a:blip>
          <a:srcRect b="22636" l="0" r="0" t="0"/>
          <a:stretch/>
        </p:blipFill>
        <p:spPr>
          <a:xfrm>
            <a:off x="5973475" y="3105175"/>
            <a:ext cx="1600950" cy="1328925"/>
          </a:xfrm>
          <a:prstGeom prst="rect">
            <a:avLst/>
          </a:prstGeom>
          <a:noFill/>
          <a:ln>
            <a:noFill/>
          </a:ln>
        </p:spPr>
      </p:pic>
      <p:pic>
        <p:nvPicPr>
          <p:cNvPr id="272" name="Google Shape;272;p22"/>
          <p:cNvPicPr preferRelativeResize="0"/>
          <p:nvPr/>
        </p:nvPicPr>
        <p:blipFill rotWithShape="1">
          <a:blip r:embed="rId13">
            <a:alphaModFix/>
          </a:blip>
          <a:srcRect b="36820" l="0" r="37619" t="18528"/>
          <a:stretch/>
        </p:blipFill>
        <p:spPr>
          <a:xfrm>
            <a:off x="247638" y="5682762"/>
            <a:ext cx="1600950" cy="1364999"/>
          </a:xfrm>
          <a:prstGeom prst="rect">
            <a:avLst/>
          </a:prstGeom>
          <a:noFill/>
          <a:ln>
            <a:noFill/>
          </a:ln>
        </p:spPr>
      </p:pic>
      <p:pic>
        <p:nvPicPr>
          <p:cNvPr id="273" name="Google Shape;273;p22"/>
          <p:cNvPicPr preferRelativeResize="0"/>
          <p:nvPr/>
        </p:nvPicPr>
        <p:blipFill rotWithShape="1">
          <a:blip r:embed="rId14">
            <a:alphaModFix/>
          </a:blip>
          <a:srcRect b="0" l="0" r="0" t="0"/>
          <a:stretch/>
        </p:blipFill>
        <p:spPr>
          <a:xfrm>
            <a:off x="4016838" y="8117191"/>
            <a:ext cx="1703875" cy="1135910"/>
          </a:xfrm>
          <a:prstGeom prst="rect">
            <a:avLst/>
          </a:prstGeom>
          <a:noFill/>
          <a:ln>
            <a:noFill/>
          </a:ln>
        </p:spPr>
      </p:pic>
      <p:pic>
        <p:nvPicPr>
          <p:cNvPr id="274" name="Google Shape;274;p22"/>
          <p:cNvPicPr preferRelativeResize="0"/>
          <p:nvPr/>
        </p:nvPicPr>
        <p:blipFill rotWithShape="1">
          <a:blip r:embed="rId15">
            <a:alphaModFix/>
          </a:blip>
          <a:srcRect b="15667" l="27329" r="28795" t="0"/>
          <a:stretch/>
        </p:blipFill>
        <p:spPr>
          <a:xfrm>
            <a:off x="692700" y="3167550"/>
            <a:ext cx="626469" cy="1204175"/>
          </a:xfrm>
          <a:prstGeom prst="rect">
            <a:avLst/>
          </a:prstGeom>
          <a:noFill/>
          <a:ln>
            <a:noFill/>
          </a:ln>
        </p:spPr>
      </p:pic>
      <p:pic>
        <p:nvPicPr>
          <p:cNvPr id="275" name="Google Shape;275;p22"/>
          <p:cNvPicPr preferRelativeResize="0"/>
          <p:nvPr/>
        </p:nvPicPr>
        <p:blipFill rotWithShape="1">
          <a:blip r:embed="rId16">
            <a:alphaModFix/>
          </a:blip>
          <a:srcRect b="46126" l="0" r="61797" t="0"/>
          <a:stretch/>
        </p:blipFill>
        <p:spPr>
          <a:xfrm>
            <a:off x="6167676" y="5612601"/>
            <a:ext cx="1318951" cy="1508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graphicFrame>
        <p:nvGraphicFramePr>
          <p:cNvPr id="280" name="Google Shape;280;p23"/>
          <p:cNvGraphicFramePr/>
          <p:nvPr/>
        </p:nvGraphicFramePr>
        <p:xfrm>
          <a:off x="79247" y="1698603"/>
          <a:ext cx="3000000" cy="3000000"/>
        </p:xfrm>
        <a:graphic>
          <a:graphicData uri="http://schemas.openxmlformats.org/drawingml/2006/table">
            <a:tbl>
              <a:tblPr>
                <a:noFill/>
                <a:tableStyleId>{532FCE86-39A6-4F77-B355-30FE4D7EA509}</a:tableStyleId>
              </a:tblPr>
              <a:tblGrid>
                <a:gridCol w="1932200"/>
                <a:gridCol w="1880450"/>
                <a:gridCol w="1937275"/>
                <a:gridCol w="1863725"/>
              </a:tblGrid>
              <a:tr h="184175">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300600">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All product must be visually inspected.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00600">
                <a:tc gridSpan="2">
                  <a:txBody>
                    <a:bodyPr/>
                    <a:lstStyle/>
                    <a:p>
                      <a:pPr indent="0" lvl="0" marL="0" marR="0" rtl="0" algn="l">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Contact the Shift Manager about damaged product immediately.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027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Watch your step when walking around manual areas to avoid trips/falls.</a:t>
                      </a:r>
                      <a:endParaRPr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Clean area of visible debris once tasks are complete.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79425">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D. Use proper lifting techniques when loading and unloading.</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517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E.</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78175">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2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534675">
                <a:tc>
                  <a:txBody>
                    <a:bodyPr/>
                    <a:lstStyle/>
                    <a:p>
                      <a:pPr indent="0" lvl="0" marL="0" marR="0" rtl="0" algn="ctr">
                        <a:lnSpc>
                          <a:spcPct val="115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15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96775">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Retrieve HHT, make sure HHT is charged and sign in.</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Under task list select </a:t>
                      </a:r>
                      <a:r>
                        <a:rPr b="1" lang="en-US" sz="1000" u="none" cap="none" strike="noStrike">
                          <a:latin typeface="Calibri"/>
                          <a:ea typeface="Calibri"/>
                          <a:cs typeface="Calibri"/>
                          <a:sym typeface="Calibri"/>
                        </a:rPr>
                        <a:t>Count Mono HU.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Calibri"/>
                          <a:ea typeface="Calibri"/>
                          <a:cs typeface="Calibri"/>
                          <a:sym typeface="Calibri"/>
                        </a:rPr>
                        <a:t>Select the task to complete.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Scan </a:t>
                      </a:r>
                      <a:r>
                        <a:rPr b="1" i="0" lang="en-US" sz="1000" u="none" cap="none" strike="noStrike">
                          <a:solidFill>
                            <a:srgbClr val="000000"/>
                          </a:solidFill>
                          <a:latin typeface="Calibri"/>
                          <a:ea typeface="Calibri"/>
                          <a:cs typeface="Calibri"/>
                          <a:sym typeface="Calibri"/>
                        </a:rPr>
                        <a:t>trolley</a:t>
                      </a:r>
                      <a:r>
                        <a:rPr b="0" i="0" lang="en-US" sz="1000" u="none" cap="none" strike="noStrike">
                          <a:solidFill>
                            <a:srgbClr val="000000"/>
                          </a:solidFill>
                          <a:latin typeface="Calibri"/>
                          <a:ea typeface="Calibri"/>
                          <a:cs typeface="Calibri"/>
                          <a:sym typeface="Calibri"/>
                        </a:rPr>
                        <a:t> cart to place items before putaway.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7867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41900">
                <a:tc>
                  <a:txBody>
                    <a:bodyPr/>
                    <a:lstStyle/>
                    <a:p>
                      <a:pPr indent="0" lvl="0" marL="0" marR="0" rtl="0" algn="l">
                        <a:lnSpc>
                          <a:spcPct val="100000"/>
                        </a:lnSpc>
                        <a:spcBef>
                          <a:spcPts val="0"/>
                        </a:spcBef>
                        <a:spcAft>
                          <a:spcPts val="0"/>
                        </a:spcAft>
                        <a:buClr>
                          <a:schemeClr val="dk1"/>
                        </a:buClr>
                        <a:buSzPts val="300"/>
                        <a:buFont typeface="Calibri"/>
                        <a:buNone/>
                      </a:pPr>
                      <a:r>
                        <a:rPr i="0" lang="en-US" sz="300" u="none" cap="none" strike="noStrike">
                          <a:solidFill>
                            <a:schemeClr val="dk1"/>
                          </a:solidFill>
                          <a:latin typeface="Calibri"/>
                          <a:ea typeface="Calibri"/>
                          <a:cs typeface="Calibri"/>
                          <a:sym typeface="Calibri"/>
                        </a:rPr>
                        <a:t>2</a:t>
                      </a:r>
                      <a:endParaRPr sz="153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8087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Check for damaged items. If damaged items are identified, set aside do not add to count.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Scan item and input </a:t>
                      </a:r>
                      <a:r>
                        <a:rPr b="1" lang="en-US" sz="1000" u="none" cap="none" strike="noStrike">
                          <a:solidFill>
                            <a:schemeClr val="dk1"/>
                          </a:solidFill>
                          <a:latin typeface="Calibri"/>
                          <a:ea typeface="Calibri"/>
                          <a:cs typeface="Calibri"/>
                          <a:sym typeface="Calibri"/>
                        </a:rPr>
                        <a:t>product dimensions </a:t>
                      </a:r>
                      <a:r>
                        <a:rPr b="0" lang="en-US" sz="1000" u="none" cap="none" strike="noStrike">
                          <a:solidFill>
                            <a:schemeClr val="dk1"/>
                          </a:solidFill>
                          <a:latin typeface="Calibri"/>
                          <a:ea typeface="Calibri"/>
                          <a:cs typeface="Calibri"/>
                          <a:sym typeface="Calibri"/>
                        </a:rPr>
                        <a:t>and </a:t>
                      </a:r>
                      <a:r>
                        <a:rPr b="1" lang="en-US" sz="1000" u="none" cap="none" strike="noStrike">
                          <a:solidFill>
                            <a:schemeClr val="dk1"/>
                          </a:solidFill>
                          <a:latin typeface="Calibri"/>
                          <a:ea typeface="Calibri"/>
                          <a:cs typeface="Calibri"/>
                          <a:sym typeface="Calibri"/>
                        </a:rPr>
                        <a:t>weight</a:t>
                      </a:r>
                      <a:r>
                        <a:rPr b="0" lang="en-US" sz="1000" u="none" cap="none" strike="noStrike">
                          <a:solidFill>
                            <a:schemeClr val="dk1"/>
                          </a:solidFill>
                          <a:latin typeface="Calibri"/>
                          <a:ea typeface="Calibri"/>
                          <a:cs typeface="Calibri"/>
                          <a:sym typeface="Calibri"/>
                        </a:rPr>
                        <a:t>, if required.</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Calibri"/>
                          <a:ea typeface="Calibri"/>
                          <a:cs typeface="Calibri"/>
                          <a:sym typeface="Calibri"/>
                        </a:rPr>
                        <a:t>Select the </a:t>
                      </a:r>
                      <a:r>
                        <a:rPr b="1" lang="en-US" sz="1000" u="none" cap="none" strike="noStrike">
                          <a:latin typeface="Calibri"/>
                          <a:ea typeface="Calibri"/>
                          <a:cs typeface="Calibri"/>
                          <a:sym typeface="Calibri"/>
                        </a:rPr>
                        <a:t>Good </a:t>
                      </a:r>
                      <a:r>
                        <a:rPr lang="en-US" sz="1000" u="none" cap="none" strike="noStrike">
                          <a:latin typeface="Calibri"/>
                          <a:ea typeface="Calibri"/>
                          <a:cs typeface="Calibri"/>
                          <a:sym typeface="Calibri"/>
                        </a:rPr>
                        <a:t>for quality status</a:t>
                      </a:r>
                      <a:r>
                        <a:rPr b="1" lang="en-US" sz="1000" u="none" cap="none" strike="noStrike">
                          <a:latin typeface="Calibri"/>
                          <a:ea typeface="Calibri"/>
                          <a:cs typeface="Calibri"/>
                          <a:sym typeface="Calibri"/>
                        </a:rPr>
                        <a:t> </a:t>
                      </a:r>
                      <a:r>
                        <a:rPr lang="en-US" sz="1000" u="none" cap="none" strike="noStrike">
                          <a:latin typeface="Calibri"/>
                          <a:ea typeface="Calibri"/>
                          <a:cs typeface="Calibri"/>
                          <a:sym typeface="Calibri"/>
                        </a:rPr>
                        <a:t>of the product. If items are damaged set them aside and notify manager. </a:t>
                      </a:r>
                      <a:endParaRPr sz="14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Calibri"/>
                          <a:ea typeface="Calibri"/>
                          <a:cs typeface="Calibri"/>
                          <a:sym typeface="Calibri"/>
                        </a:rPr>
                        <a:t>Count and enter </a:t>
                      </a:r>
                      <a:r>
                        <a:rPr b="1" i="0" lang="en-US" sz="1000" u="none" cap="none" strike="noStrike">
                          <a:solidFill>
                            <a:schemeClr val="dk1"/>
                          </a:solidFill>
                          <a:latin typeface="Calibri"/>
                          <a:ea typeface="Calibri"/>
                          <a:cs typeface="Calibri"/>
                          <a:sym typeface="Calibri"/>
                        </a:rPr>
                        <a:t>Quantity Received. </a:t>
                      </a:r>
                      <a:r>
                        <a:rPr b="0" i="0" lang="en-US" sz="1000" u="none" cap="none" strike="noStrike">
                          <a:solidFill>
                            <a:schemeClr val="dk1"/>
                          </a:solidFill>
                          <a:latin typeface="Calibri"/>
                          <a:ea typeface="Calibri"/>
                          <a:cs typeface="Calibri"/>
                          <a:sym typeface="Calibri"/>
                        </a:rPr>
                        <a:t>Do not count any damaged items in received.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457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11</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85800">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4807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Move product to </a:t>
                      </a:r>
                      <a:r>
                        <a:rPr b="1" lang="en-US" sz="1000" u="none" cap="none" strike="noStrike">
                          <a:latin typeface="Calibri"/>
                          <a:ea typeface="Calibri"/>
                          <a:cs typeface="Calibri"/>
                          <a:sym typeface="Calibri"/>
                        </a:rPr>
                        <a:t>trolley </a:t>
                      </a:r>
                      <a:r>
                        <a:rPr lang="en-US" sz="1000" u="none" cap="none" strike="noStrike">
                          <a:latin typeface="Calibri"/>
                          <a:ea typeface="Calibri"/>
                          <a:cs typeface="Calibri"/>
                          <a:sym typeface="Calibri"/>
                        </a:rPr>
                        <a:t>cart. Continue until all products are received. Then select </a:t>
                      </a:r>
                      <a:r>
                        <a:rPr b="1" lang="en-US" sz="1000" u="none" cap="none" strike="noStrike">
                          <a:latin typeface="Calibri"/>
                          <a:ea typeface="Calibri"/>
                          <a:cs typeface="Calibri"/>
                          <a:sym typeface="Calibri"/>
                        </a:rPr>
                        <a:t>Close HU. </a:t>
                      </a:r>
                      <a:r>
                        <a:rPr lang="en-US" sz="1000" u="none" cap="none" strike="noStrike">
                          <a:latin typeface="Calibri"/>
                          <a:ea typeface="Calibri"/>
                          <a:cs typeface="Calibri"/>
                          <a:sym typeface="Calibri"/>
                        </a:rPr>
                        <a:t>Notify Shift Manager once complete.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Once all product has been counted the Manager will verify and close the counting task on the desktop computer.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Once finished, flatten out the carton and put inside cardboard cage. Dispose of any plastic waste appropriately.</a:t>
                      </a:r>
                      <a:endParaRPr sz="10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Let your shift manager know the item information/barcode that has the mistake.</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81" name="Google Shape;281;p23"/>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Receive</a:t>
                      </a:r>
                      <a:r>
                        <a:rPr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Counting Process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RRC03</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5/20/2022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Receiving Area</a:t>
                      </a:r>
                      <a:endParaRPr sz="1400" u="none" cap="none" strike="noStrike"/>
                    </a:p>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Inbound Receipts Items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153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Receive</a:t>
                      </a:r>
                      <a:r>
                        <a:rPr lang="en-US" sz="900" u="none" cap="none" strike="noStrike">
                          <a:latin typeface="Calibri"/>
                          <a:ea typeface="Calibri"/>
                          <a:cs typeface="Calibri"/>
                          <a:sym typeface="Calibri"/>
                        </a:rPr>
                        <a:t>: </a:t>
                      </a:r>
                      <a:r>
                        <a:rPr b="0" i="0" lang="en-US" sz="900" u="none" cap="none" strike="noStrike">
                          <a:solidFill>
                            <a:srgbClr val="000000"/>
                          </a:solidFill>
                          <a:latin typeface="Calibri"/>
                          <a:ea typeface="Calibri"/>
                          <a:cs typeface="Calibri"/>
                          <a:sym typeface="Calibri"/>
                        </a:rPr>
                        <a:t>Driver Arrives On Site</a:t>
                      </a:r>
                      <a:endParaRPr b="0" i="0" sz="9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Quality Control Check During Receiving</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282" name="Google Shape;282;p23"/>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50"/>
                <a:gridCol w="668707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Perform receiving tasks →  Login to select Count Mono HU → Select task  → Scan trolley → Check for damage → Scan item code →Enter required item information → Select quality status → Enter quantity → Place items on trolley → Flatten carton and dispose of waste</a:t>
                      </a:r>
                      <a:endParaRPr sz="153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283" name="Google Shape;283;p23"/>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pic>
        <p:nvPicPr>
          <p:cNvPr id="284" name="Google Shape;284;p23"/>
          <p:cNvPicPr preferRelativeResize="0"/>
          <p:nvPr/>
        </p:nvPicPr>
        <p:blipFill rotWithShape="1">
          <a:blip r:embed="rId4">
            <a:alphaModFix/>
          </a:blip>
          <a:srcRect b="0" l="0" r="0" t="0"/>
          <a:stretch/>
        </p:blipFill>
        <p:spPr>
          <a:xfrm>
            <a:off x="413131" y="5510214"/>
            <a:ext cx="1212562" cy="1077526"/>
          </a:xfrm>
          <a:prstGeom prst="rect">
            <a:avLst/>
          </a:prstGeom>
          <a:noFill/>
          <a:ln>
            <a:noFill/>
          </a:ln>
        </p:spPr>
      </p:pic>
      <p:pic>
        <p:nvPicPr>
          <p:cNvPr id="285" name="Google Shape;285;p23"/>
          <p:cNvPicPr preferRelativeResize="0"/>
          <p:nvPr/>
        </p:nvPicPr>
        <p:blipFill rotWithShape="1">
          <a:blip r:embed="rId5">
            <a:alphaModFix/>
          </a:blip>
          <a:srcRect b="0" l="0" r="0" t="0"/>
          <a:stretch/>
        </p:blipFill>
        <p:spPr>
          <a:xfrm>
            <a:off x="5959400" y="7729015"/>
            <a:ext cx="1553965" cy="1013671"/>
          </a:xfrm>
          <a:prstGeom prst="rect">
            <a:avLst/>
          </a:prstGeom>
          <a:noFill/>
          <a:ln>
            <a:noFill/>
          </a:ln>
        </p:spPr>
      </p:pic>
      <p:pic>
        <p:nvPicPr>
          <p:cNvPr descr="A picture containing text, lumber&#10;&#10;Description automatically generated" id="286" name="Google Shape;286;p23"/>
          <p:cNvPicPr preferRelativeResize="0"/>
          <p:nvPr/>
        </p:nvPicPr>
        <p:blipFill rotWithShape="1">
          <a:blip r:embed="rId6">
            <a:alphaModFix/>
          </a:blip>
          <a:srcRect b="0" l="0" r="0" t="0"/>
          <a:stretch/>
        </p:blipFill>
        <p:spPr>
          <a:xfrm>
            <a:off x="4004753" y="7857604"/>
            <a:ext cx="1671665" cy="928703"/>
          </a:xfrm>
          <a:prstGeom prst="rect">
            <a:avLst/>
          </a:prstGeom>
          <a:noFill/>
          <a:ln>
            <a:noFill/>
          </a:ln>
        </p:spPr>
      </p:pic>
      <p:pic>
        <p:nvPicPr>
          <p:cNvPr id="287" name="Google Shape;287;p23"/>
          <p:cNvPicPr preferRelativeResize="0"/>
          <p:nvPr/>
        </p:nvPicPr>
        <p:blipFill rotWithShape="1">
          <a:blip r:embed="rId7">
            <a:alphaModFix/>
          </a:blip>
          <a:srcRect b="15739" l="27963" r="15368" t="30563"/>
          <a:stretch/>
        </p:blipFill>
        <p:spPr>
          <a:xfrm>
            <a:off x="148590" y="3286618"/>
            <a:ext cx="1800177" cy="1343263"/>
          </a:xfrm>
          <a:prstGeom prst="rect">
            <a:avLst/>
          </a:prstGeom>
          <a:noFill/>
          <a:ln>
            <a:noFill/>
          </a:ln>
        </p:spPr>
      </p:pic>
      <p:pic>
        <p:nvPicPr>
          <p:cNvPr id="288" name="Google Shape;288;p23"/>
          <p:cNvPicPr preferRelativeResize="0"/>
          <p:nvPr/>
        </p:nvPicPr>
        <p:blipFill rotWithShape="1">
          <a:blip r:embed="rId8">
            <a:alphaModFix/>
          </a:blip>
          <a:srcRect b="0" l="0" r="0" t="0"/>
          <a:stretch/>
        </p:blipFill>
        <p:spPr>
          <a:xfrm>
            <a:off x="5939856" y="5413121"/>
            <a:ext cx="1593051" cy="1352814"/>
          </a:xfrm>
          <a:prstGeom prst="rect">
            <a:avLst/>
          </a:prstGeom>
          <a:noFill/>
          <a:ln>
            <a:noFill/>
          </a:ln>
        </p:spPr>
      </p:pic>
      <p:pic>
        <p:nvPicPr>
          <p:cNvPr id="289" name="Google Shape;289;p23"/>
          <p:cNvPicPr preferRelativeResize="0"/>
          <p:nvPr/>
        </p:nvPicPr>
        <p:blipFill rotWithShape="1">
          <a:blip r:embed="rId9">
            <a:alphaModFix/>
          </a:blip>
          <a:srcRect b="0" l="0" r="0" t="0"/>
          <a:stretch/>
        </p:blipFill>
        <p:spPr>
          <a:xfrm>
            <a:off x="2087063" y="3277069"/>
            <a:ext cx="1744133" cy="1352812"/>
          </a:xfrm>
          <a:prstGeom prst="rect">
            <a:avLst/>
          </a:prstGeom>
          <a:noFill/>
          <a:ln>
            <a:noFill/>
          </a:ln>
        </p:spPr>
      </p:pic>
      <p:pic>
        <p:nvPicPr>
          <p:cNvPr id="290" name="Google Shape;290;p23"/>
          <p:cNvPicPr preferRelativeResize="0"/>
          <p:nvPr/>
        </p:nvPicPr>
        <p:blipFill rotWithShape="1">
          <a:blip r:embed="rId10">
            <a:alphaModFix/>
          </a:blip>
          <a:srcRect b="0" l="0" r="0" t="0"/>
          <a:stretch/>
        </p:blipFill>
        <p:spPr>
          <a:xfrm>
            <a:off x="3969492" y="3259667"/>
            <a:ext cx="1706926" cy="1352812"/>
          </a:xfrm>
          <a:prstGeom prst="rect">
            <a:avLst/>
          </a:prstGeom>
          <a:noFill/>
          <a:ln>
            <a:noFill/>
          </a:ln>
        </p:spPr>
      </p:pic>
      <p:pic>
        <p:nvPicPr>
          <p:cNvPr id="291" name="Google Shape;291;p23"/>
          <p:cNvPicPr preferRelativeResize="0"/>
          <p:nvPr/>
        </p:nvPicPr>
        <p:blipFill rotWithShape="1">
          <a:blip r:embed="rId11">
            <a:alphaModFix/>
          </a:blip>
          <a:srcRect b="0" l="0" r="0" t="0"/>
          <a:stretch/>
        </p:blipFill>
        <p:spPr>
          <a:xfrm>
            <a:off x="5916883" y="3286618"/>
            <a:ext cx="1706927" cy="1315823"/>
          </a:xfrm>
          <a:prstGeom prst="rect">
            <a:avLst/>
          </a:prstGeom>
          <a:noFill/>
          <a:ln>
            <a:noFill/>
          </a:ln>
        </p:spPr>
      </p:pic>
      <p:pic>
        <p:nvPicPr>
          <p:cNvPr id="292" name="Google Shape;292;p23"/>
          <p:cNvPicPr preferRelativeResize="0"/>
          <p:nvPr/>
        </p:nvPicPr>
        <p:blipFill rotWithShape="1">
          <a:blip r:embed="rId12">
            <a:alphaModFix/>
          </a:blip>
          <a:srcRect b="0" l="0" r="0" t="0"/>
          <a:stretch/>
        </p:blipFill>
        <p:spPr>
          <a:xfrm>
            <a:off x="2221230" y="5476138"/>
            <a:ext cx="1428750" cy="1352813"/>
          </a:xfrm>
          <a:prstGeom prst="rect">
            <a:avLst/>
          </a:prstGeom>
          <a:noFill/>
          <a:ln>
            <a:noFill/>
          </a:ln>
        </p:spPr>
      </p:pic>
      <p:pic>
        <p:nvPicPr>
          <p:cNvPr id="293" name="Google Shape;293;p23"/>
          <p:cNvPicPr preferRelativeResize="0"/>
          <p:nvPr/>
        </p:nvPicPr>
        <p:blipFill rotWithShape="1">
          <a:blip r:embed="rId13">
            <a:alphaModFix/>
          </a:blip>
          <a:srcRect b="0" l="0" r="0" t="0"/>
          <a:stretch/>
        </p:blipFill>
        <p:spPr>
          <a:xfrm>
            <a:off x="3968213" y="5476139"/>
            <a:ext cx="1811542" cy="1352813"/>
          </a:xfrm>
          <a:prstGeom prst="rect">
            <a:avLst/>
          </a:prstGeom>
          <a:noFill/>
          <a:ln>
            <a:noFill/>
          </a:ln>
        </p:spPr>
      </p:pic>
      <p:pic>
        <p:nvPicPr>
          <p:cNvPr id="294" name="Google Shape;294;p23"/>
          <p:cNvPicPr preferRelativeResize="0"/>
          <p:nvPr/>
        </p:nvPicPr>
        <p:blipFill rotWithShape="1">
          <a:blip r:embed="rId14">
            <a:alphaModFix/>
          </a:blip>
          <a:srcRect b="0" l="0" r="0" t="0"/>
          <a:stretch/>
        </p:blipFill>
        <p:spPr>
          <a:xfrm>
            <a:off x="160015" y="7699650"/>
            <a:ext cx="1718793" cy="1242306"/>
          </a:xfrm>
          <a:prstGeom prst="rect">
            <a:avLst/>
          </a:prstGeom>
          <a:noFill/>
          <a:ln>
            <a:noFill/>
          </a:ln>
        </p:spPr>
      </p:pic>
      <p:pic>
        <p:nvPicPr>
          <p:cNvPr id="295" name="Google Shape;295;p23"/>
          <p:cNvPicPr preferRelativeResize="0"/>
          <p:nvPr/>
        </p:nvPicPr>
        <p:blipFill rotWithShape="1">
          <a:blip r:embed="rId15">
            <a:alphaModFix/>
          </a:blip>
          <a:srcRect b="0" l="0" r="0" t="0"/>
          <a:stretch/>
        </p:blipFill>
        <p:spPr>
          <a:xfrm>
            <a:off x="2123523" y="7815794"/>
            <a:ext cx="1671212" cy="94727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graphicFrame>
        <p:nvGraphicFramePr>
          <p:cNvPr id="300" name="Google Shape;300;p24"/>
          <p:cNvGraphicFramePr/>
          <p:nvPr/>
        </p:nvGraphicFramePr>
        <p:xfrm>
          <a:off x="79248" y="1230405"/>
          <a:ext cx="3000000" cy="3000000"/>
        </p:xfrm>
        <a:graphic>
          <a:graphicData uri="http://schemas.openxmlformats.org/drawingml/2006/table">
            <a:tbl>
              <a:tblPr>
                <a:noFill/>
                <a:tableStyleId>{532FCE86-39A6-4F77-B355-30FE4D7EA509}</a:tableStyleId>
              </a:tblPr>
              <a:tblGrid>
                <a:gridCol w="1932200"/>
                <a:gridCol w="1880450"/>
                <a:gridCol w="2017400"/>
                <a:gridCol w="17836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All product must be visually inspected.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88325">
                <a:tc gridSpan="2">
                  <a:txBody>
                    <a:bodyPr/>
                    <a:lstStyle/>
                    <a:p>
                      <a:pPr indent="0" lvl="0" marL="0" marR="0" rtl="0" algn="l">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Contact the Shift Manager about damaged product immediately.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1947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E. Use proper lifting techniques when loading and unloading.</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Clean area of visible debris once tasks are complete.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85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F. Always use proper PPE.</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50150">
                <a:tc gridSpan="4">
                  <a:txBody>
                    <a:bodyPr/>
                    <a:lstStyle/>
                    <a:p>
                      <a:pPr indent="0" lvl="0" marL="0" marR="0" rtl="0" algn="ctr">
                        <a:lnSpc>
                          <a:spcPct val="115000"/>
                        </a:lnSpc>
                        <a:spcBef>
                          <a:spcPts val="0"/>
                        </a:spcBef>
                        <a:spcAft>
                          <a:spcPts val="0"/>
                        </a:spcAft>
                        <a:buClr>
                          <a:schemeClr val="dk1"/>
                        </a:buClr>
                        <a:buSzPts val="1050"/>
                        <a:buFont typeface="Calibri"/>
                        <a:buNone/>
                      </a:pPr>
                      <a:r>
                        <a:rPr b="1" i="1" lang="en-US" sz="1050" u="none" cap="none" strike="noStrike">
                          <a:solidFill>
                            <a:schemeClr val="dk1"/>
                          </a:solidFill>
                          <a:latin typeface="Calibri"/>
                          <a:ea typeface="Calibri"/>
                          <a:cs typeface="Calibri"/>
                          <a:sym typeface="Calibri"/>
                        </a:rPr>
                        <a:t>Exceptions</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c hMerge="1"/>
                <a:tc hMerge="1"/>
                <a:tc hMerge="1"/>
              </a:tr>
              <a:tr h="250150">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8525">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Delivery arrives outside of time slot</a:t>
                      </a:r>
                      <a:endParaRPr b="1" i="0" sz="1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No inbound file &amp; buyer does not answer when contacted</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Delivery arrives with obvious oversupply</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Delivery arrives with obvious undersupply</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984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228600" lvl="0" marL="228600" marR="0" rtl="0" algn="l">
                        <a:lnSpc>
                          <a:spcPct val="100000"/>
                        </a:lnSpc>
                        <a:spcBef>
                          <a:spcPts val="0"/>
                        </a:spcBef>
                        <a:spcAft>
                          <a:spcPts val="0"/>
                        </a:spcAft>
                        <a:buClr>
                          <a:schemeClr val="dk1"/>
                        </a:buClr>
                        <a:buSzPts val="1000"/>
                        <a:buFont typeface="Calibri"/>
                        <a:buAutoNum type="arabicParenBoth"/>
                      </a:pPr>
                      <a:r>
                        <a:rPr b="0" i="0" lang="en-US" sz="1000" u="none" cap="none" strike="noStrike">
                          <a:solidFill>
                            <a:schemeClr val="dk1"/>
                          </a:solidFill>
                          <a:latin typeface="Calibri"/>
                          <a:ea typeface="Calibri"/>
                          <a:cs typeface="Calibri"/>
                          <a:sym typeface="Calibri"/>
                        </a:rPr>
                        <a:t>Fabric to accept delivery if possible. </a:t>
                      </a:r>
                      <a:endParaRPr sz="1400" u="none" cap="none" strike="noStrike"/>
                    </a:p>
                    <a:p>
                      <a:pPr indent="-228600" lvl="0" marL="228600" marR="0" rtl="0" algn="l">
                        <a:lnSpc>
                          <a:spcPct val="100000"/>
                        </a:lnSpc>
                        <a:spcBef>
                          <a:spcPts val="0"/>
                        </a:spcBef>
                        <a:spcAft>
                          <a:spcPts val="0"/>
                        </a:spcAft>
                        <a:buClr>
                          <a:schemeClr val="dk1"/>
                        </a:buClr>
                        <a:buSzPts val="1000"/>
                        <a:buFont typeface="Calibri"/>
                        <a:buAutoNum type="arabicParenBoth"/>
                      </a:pPr>
                      <a:r>
                        <a:rPr b="0" i="0" lang="en-US" sz="1000" u="none" cap="none" strike="noStrike">
                          <a:solidFill>
                            <a:schemeClr val="dk1"/>
                          </a:solidFill>
                          <a:latin typeface="Calibri"/>
                          <a:ea typeface="Calibri"/>
                          <a:cs typeface="Calibri"/>
                          <a:sym typeface="Calibri"/>
                        </a:rPr>
                        <a:t>Option to postpone/reject delivery if necessary.</a:t>
                      </a:r>
                      <a:endParaRPr b="1" i="0" sz="1000" u="none" cap="none" strike="noStrike">
                        <a:solidFill>
                          <a:schemeClr val="dk1"/>
                        </a:solidFill>
                        <a:latin typeface="Calibri"/>
                        <a:ea typeface="Calibri"/>
                        <a:cs typeface="Calibri"/>
                        <a:sym typeface="Calibri"/>
                      </a:endParaRPr>
                    </a:p>
                  </a:txBody>
                  <a:tcPr marT="0" marB="0" marR="18750" marL="11430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Resolution: </a:t>
                      </a:r>
                      <a:endParaRPr sz="1400" u="none" cap="none" strike="noStrike"/>
                    </a:p>
                    <a:p>
                      <a:pPr indent="-228600" lvl="0" marL="228600" marR="0" rtl="0" algn="l">
                        <a:lnSpc>
                          <a:spcPct val="100000"/>
                        </a:lnSpc>
                        <a:spcBef>
                          <a:spcPts val="0"/>
                        </a:spcBef>
                        <a:spcAft>
                          <a:spcPts val="0"/>
                        </a:spcAft>
                        <a:buClr>
                          <a:schemeClr val="dk1"/>
                        </a:buClr>
                        <a:buSzPts val="1000"/>
                        <a:buFont typeface="Calibri"/>
                        <a:buAutoNum type="arabicParenBoth"/>
                      </a:pPr>
                      <a:r>
                        <a:rPr lang="en-US" sz="1000" u="none" cap="none" strike="noStrike">
                          <a:latin typeface="Calibri"/>
                          <a:ea typeface="Calibri"/>
                          <a:cs typeface="Calibri"/>
                          <a:sym typeface="Calibri"/>
                        </a:rPr>
                        <a:t>Reject and turn away driver. </a:t>
                      </a:r>
                      <a:endParaRPr sz="1400" u="none" cap="none" strike="noStrike"/>
                    </a:p>
                    <a:p>
                      <a:pPr indent="-228600" lvl="0" marL="228600" marR="0" rtl="0" algn="l">
                        <a:lnSpc>
                          <a:spcPct val="100000"/>
                        </a:lnSpc>
                        <a:spcBef>
                          <a:spcPts val="0"/>
                        </a:spcBef>
                        <a:spcAft>
                          <a:spcPts val="0"/>
                        </a:spcAft>
                        <a:buClr>
                          <a:schemeClr val="dk1"/>
                        </a:buClr>
                        <a:buSzPts val="1000"/>
                        <a:buFont typeface="Calibri"/>
                        <a:buAutoNum type="arabicParenBoth"/>
                      </a:pPr>
                      <a:r>
                        <a:rPr lang="en-US" sz="1000" u="none" cap="none" strike="noStrike">
                          <a:latin typeface="Calibri"/>
                          <a:ea typeface="Calibri"/>
                          <a:cs typeface="Calibri"/>
                          <a:sym typeface="Calibri"/>
                        </a:rPr>
                        <a:t>Accept delivery and leave in staging area until Inbound file received via API.</a:t>
                      </a:r>
                      <a:endParaRPr sz="1400" u="none" cap="none" strike="noStrike"/>
                    </a:p>
                  </a:txBody>
                  <a:tcPr marT="0" marB="0" marR="18750" marL="17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228600" lvl="0" marL="228600" marR="0" rtl="0" algn="l">
                        <a:lnSpc>
                          <a:spcPct val="100000"/>
                        </a:lnSpc>
                        <a:spcBef>
                          <a:spcPts val="0"/>
                        </a:spcBef>
                        <a:spcAft>
                          <a:spcPts val="0"/>
                        </a:spcAft>
                        <a:buClr>
                          <a:schemeClr val="dk1"/>
                        </a:buClr>
                        <a:buSzPts val="1000"/>
                        <a:buFont typeface="Calibri"/>
                        <a:buAutoNum type="arabicParenBoth"/>
                      </a:pPr>
                      <a:r>
                        <a:rPr b="0" i="0" lang="en-US" sz="1000" u="none" cap="none" strike="noStrike">
                          <a:solidFill>
                            <a:schemeClr val="dk1"/>
                          </a:solidFill>
                          <a:latin typeface="Calibri"/>
                          <a:ea typeface="Calibri"/>
                          <a:cs typeface="Calibri"/>
                          <a:sym typeface="Calibri"/>
                        </a:rPr>
                        <a:t>For POs, FM to check correct pallet quantity and clearly mark oversupply pallets.</a:t>
                      </a:r>
                      <a:endParaRPr sz="1400" u="none" cap="none" strike="noStrike"/>
                    </a:p>
                    <a:p>
                      <a:pPr indent="-228600" lvl="0" marL="228600" marR="0" rtl="0" algn="l">
                        <a:lnSpc>
                          <a:spcPct val="100000"/>
                        </a:lnSpc>
                        <a:spcBef>
                          <a:spcPts val="0"/>
                        </a:spcBef>
                        <a:spcAft>
                          <a:spcPts val="0"/>
                        </a:spcAft>
                        <a:buClr>
                          <a:schemeClr val="dk1"/>
                        </a:buClr>
                        <a:buSzPts val="1000"/>
                        <a:buFont typeface="Calibri"/>
                        <a:buAutoNum type="arabicParenBoth"/>
                      </a:pPr>
                      <a:r>
                        <a:rPr b="0" i="0" lang="en-US" sz="1000" u="none" cap="none" strike="noStrike">
                          <a:solidFill>
                            <a:schemeClr val="dk1"/>
                          </a:solidFill>
                          <a:latin typeface="Calibri"/>
                          <a:ea typeface="Calibri"/>
                          <a:cs typeface="Calibri"/>
                          <a:sym typeface="Calibri"/>
                        </a:rPr>
                        <a:t>Fabric reports oversupply physical pallets to vendor.</a:t>
                      </a:r>
                      <a:endParaRPr sz="1400" u="none" cap="none" strike="noStrike"/>
                    </a:p>
                  </a:txBody>
                  <a:tcPr marT="0" marB="0" marR="18750" marL="1143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Accept delivery and communicate to vendor.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50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179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The BOL is not available in SAP</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No shipping document from driver</a:t>
                      </a:r>
                      <a:endParaRPr sz="1400" u="none" cap="none" strike="noStrike"/>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936875">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Fabric to contact vendor to get BOL to proceed with receiving.</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If pallet can be scanned, scan pallet. If pallet cannot be scanned, escalate to vendor.</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3350">
                <a:tc gridSpan="4">
                  <a:txBody>
                    <a:bodyPr/>
                    <a:lstStyle/>
                    <a:p>
                      <a:pPr indent="0" lvl="0" marL="0" marR="0" rtl="0" algn="ctr">
                        <a:lnSpc>
                          <a:spcPct val="100000"/>
                        </a:lnSpc>
                        <a:spcBef>
                          <a:spcPts val="0"/>
                        </a:spcBef>
                        <a:spcAft>
                          <a:spcPts val="0"/>
                        </a:spcAft>
                        <a:buClr>
                          <a:schemeClr val="dk1"/>
                        </a:buClr>
                        <a:buSzPts val="1050"/>
                        <a:buFont typeface="Calibri"/>
                        <a:buNone/>
                      </a:pPr>
                      <a:r>
                        <a:rPr b="1" i="1" lang="en-US" sz="1050" u="none" cap="none" strike="noStrike">
                          <a:solidFill>
                            <a:schemeClr val="dk1"/>
                          </a:solidFill>
                          <a:latin typeface="Calibri"/>
                          <a:ea typeface="Calibri"/>
                          <a:cs typeface="Calibri"/>
                          <a:sym typeface="Calibri"/>
                        </a:rPr>
                        <a:t>Errors</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BFBFBF"/>
                    </a:solidFill>
                  </a:tcPr>
                </a:tc>
                <a:tc hMerge="1"/>
                <a:tc hMerge="1"/>
                <a:tc hMerge="1"/>
              </a:tr>
              <a:tr h="2133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86750">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Error: Obvious damage was found in the pallet/cage/box </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Error: “Invoice X under status new was not found”</a:t>
                      </a:r>
                      <a:endParaRPr sz="1400" u="none" cap="none" strike="noStrike"/>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Error: Another screen of “Choose supplier” appeared</a:t>
                      </a:r>
                      <a:endParaRPr sz="1400" u="none" cap="none" strike="noStrike"/>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Error: Another screen of “Scan the Actual invoice barcode” appeared</a:t>
                      </a:r>
                      <a:endParaRPr sz="1400" u="none" cap="none" strike="noStrike"/>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260350">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Contact shift manager in order to get permission to reject the delivery or to respond to the damage.</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Give the invoice to the Shift manager and share the error information.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The invoice ID you have entered exists more than once for different suppliers. Choose the supplier provided the items.</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Scan the Actual invoice ID appears on the physical invoice.</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01" name="Google Shape;301;p24"/>
          <p:cNvGraphicFramePr/>
          <p:nvPr/>
        </p:nvGraphicFramePr>
        <p:xfrm>
          <a:off x="79248" y="103355"/>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Receive</a:t>
                      </a:r>
                      <a:r>
                        <a:rPr lang="en-US" sz="2000" u="none" cap="none" strike="noStrike">
                          <a:solidFill>
                            <a:schemeClr val="dk1"/>
                          </a:solidFill>
                          <a:latin typeface="Calibri"/>
                          <a:ea typeface="Calibri"/>
                          <a:cs typeface="Calibri"/>
                          <a:sym typeface="Calibri"/>
                        </a:rPr>
                        <a:t>:</a:t>
                      </a:r>
                      <a:r>
                        <a:rPr b="0" i="0" lang="en-US" sz="2000" u="none" cap="none" strike="noStrike">
                          <a:solidFill>
                            <a:schemeClr val="dk1"/>
                          </a:solidFill>
                          <a:latin typeface="Calibri"/>
                          <a:ea typeface="Calibri"/>
                          <a:cs typeface="Calibri"/>
                          <a:sym typeface="Calibri"/>
                        </a:rPr>
                        <a:t> Exceptions, Errors, and Resolutions (Reply)</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RRC04</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5/6/2022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Receiving Area</a:t>
                      </a:r>
                      <a:endParaRPr sz="1400" u="none" cap="none" strike="noStrike"/>
                    </a:p>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Every inbound receival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All Receive PMVs </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302" name="Google Shape;302;p24"/>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6" name="Shape 306"/>
        <p:cNvGrpSpPr/>
        <p:nvPr/>
      </p:nvGrpSpPr>
      <p:grpSpPr>
        <a:xfrm>
          <a:off x="0" y="0"/>
          <a:ext cx="0" cy="0"/>
          <a:chOff x="0" y="0"/>
          <a:chExt cx="0" cy="0"/>
        </a:xfrm>
      </p:grpSpPr>
      <p:sp>
        <p:nvSpPr>
          <p:cNvPr id="307" name="Google Shape;307;p25"/>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Calibri"/>
              <a:buNone/>
            </a:pPr>
            <a:r>
              <a:t/>
            </a:r>
            <a:endParaRPr b="0" i="0" sz="1013" u="none" cap="none" strike="noStrike">
              <a:solidFill>
                <a:srgbClr val="FFFFFF"/>
              </a:solidFill>
              <a:latin typeface="Calibri"/>
              <a:ea typeface="Calibri"/>
              <a:cs typeface="Calibri"/>
              <a:sym typeface="Calibri"/>
            </a:endParaRPr>
          </a:p>
        </p:txBody>
      </p:sp>
      <p:sp>
        <p:nvSpPr>
          <p:cNvPr id="308" name="Google Shape;308;p25"/>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25"/>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 Putaway/Stow</a:t>
            </a:r>
            <a:endParaRPr/>
          </a:p>
        </p:txBody>
      </p:sp>
      <p:cxnSp>
        <p:nvCxnSpPr>
          <p:cNvPr id="310" name="Google Shape;310;p25"/>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311" name="Google Shape;311;p25"/>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312" name="Google Shape;312;p2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020"/>
              <a:buFont typeface="Calibri"/>
              <a:buNone/>
            </a:pPr>
            <a:fld id="{00000000-1234-1234-1234-123412341234}" type="slidenum">
              <a:rPr b="0" i="0" lang="en-US" sz="1020" u="none" cap="none" strike="noStrike">
                <a:solidFill>
                  <a:srgbClr val="888888"/>
                </a:solidFill>
                <a:latin typeface="Calibri"/>
                <a:ea typeface="Calibri"/>
                <a:cs typeface="Calibri"/>
                <a:sym typeface="Calibri"/>
              </a:rPr>
              <a:t>‹#›</a:t>
            </a:fld>
            <a:endParaRPr b="0" i="0" sz="1020" u="none" cap="none" strike="noStrike">
              <a:solidFill>
                <a:srgbClr val="888888"/>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graphicFrame>
        <p:nvGraphicFramePr>
          <p:cNvPr id="317" name="Google Shape;317;p26"/>
          <p:cNvGraphicFramePr/>
          <p:nvPr/>
        </p:nvGraphicFramePr>
        <p:xfrm>
          <a:off x="45493" y="42142"/>
          <a:ext cx="3000000" cy="3000000"/>
        </p:xfrm>
        <a:graphic>
          <a:graphicData uri="http://schemas.openxmlformats.org/drawingml/2006/table">
            <a:tbl>
              <a:tblPr>
                <a:noFill/>
                <a:tableStyleId>{532FCE86-39A6-4F77-B355-30FE4D7EA509}</a:tableStyleId>
              </a:tblPr>
              <a:tblGrid>
                <a:gridCol w="657225"/>
                <a:gridCol w="244300"/>
                <a:gridCol w="216550"/>
                <a:gridCol w="814125"/>
                <a:gridCol w="807300"/>
                <a:gridCol w="721500"/>
                <a:gridCol w="351675"/>
                <a:gridCol w="987675"/>
                <a:gridCol w="912550"/>
                <a:gridCol w="840050"/>
                <a:gridCol w="1128450"/>
              </a:tblGrid>
              <a:tr h="390250">
                <a:tc gridSpan="3">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gridSpan="8">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solidFill>
                            <a:schemeClr val="dk1"/>
                          </a:solidFill>
                          <a:latin typeface="Calibri"/>
                          <a:ea typeface="Calibri"/>
                          <a:cs typeface="Calibri"/>
                          <a:sym typeface="Calibri"/>
                        </a:rPr>
                        <a:t>Manual Putaway/Stow </a:t>
                      </a:r>
                      <a:endParaRPr sz="12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c hMerge="1"/>
                <a:tc hMerge="1"/>
              </a:tr>
              <a:tr h="2079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MPS</a:t>
                      </a:r>
                      <a:r>
                        <a:rPr b="0" i="0" lang="en-US" sz="900" u="none" cap="none" strike="noStrike">
                          <a:solidFill>
                            <a:schemeClr val="dk1"/>
                          </a:solidFill>
                          <a:latin typeface="Calibri"/>
                          <a:ea typeface="Calibri"/>
                          <a:cs typeface="Calibri"/>
                          <a:sym typeface="Calibri"/>
                        </a:rPr>
                        <a:t>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hMerge="1"/>
                <a:tc gridSpan="2">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rowSpan="3">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06700">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4/28/2022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hMerge="1"/>
                <a:tc gridSpan="2"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Manual Stow Areas</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During Putaway/Stow</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rowSpan="2" hMerge="1"/>
                <a:tc vMerge="1"/>
              </a:tr>
              <a:tr h="3000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4">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Receive: Driver Arrives Onsite</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Receive: Counting Process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hMerge="1"/>
                <a:tc gridSpan="2" vMerge="1"/>
                <a:tc hMerge="1" vMerge="1"/>
                <a:tc vMerge="1"/>
              </a:tr>
              <a:tr h="302225">
                <a:tc gridSpan="2">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6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3C6E7"/>
                    </a:solidFill>
                  </a:tcPr>
                </a:tc>
                <a:tc hMerge="1"/>
                <a:tc gridSpan="9">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Sign into HHT → Select task → Scan trolley → Scan item → Select location to move item → Move inventory item → Scan location → Select Bin → Check for damage → Scan location → Enter quantity </a:t>
                      </a:r>
                      <a:endParaRPr sz="153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3C6E7"/>
                    </a:solidFill>
                  </a:tcPr>
                </a:tc>
                <a:tc hMerge="1"/>
                <a:tc hMerge="1"/>
                <a:tc hMerge="1"/>
                <a:tc hMerge="1"/>
                <a:tc hMerge="1"/>
                <a:tc hMerge="1"/>
                <a:tc hMerge="1"/>
                <a:tc hMerge="1"/>
              </a:tr>
              <a:tr h="182850">
                <a:tc gridSpan="7">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hMerge="1"/>
                <a:tc hMerge="1"/>
                <a:tc hMerge="1"/>
                <a:tc hMerge="1"/>
                <a:tc hMerge="1"/>
                <a:tc gridSpan="4">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A. Wear cut resistant gloves while manipulating cutter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 </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A. </a:t>
                      </a:r>
                      <a:r>
                        <a:rPr b="0" lang="en-US" sz="900" u="none" cap="none" strike="noStrike">
                          <a:solidFill>
                            <a:schemeClr val="dk1"/>
                          </a:solidFill>
                          <a:latin typeface="Calibri"/>
                          <a:ea typeface="Calibri"/>
                          <a:cs typeface="Calibri"/>
                          <a:sym typeface="Calibri"/>
                        </a:rPr>
                        <a:t>Manual areas are not expiry managed. Always use and apply FEFO when manually stowing items.</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34475">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B. Food &amp; Chemicals and different allergens cannot be decanted on the same location.</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188900">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C. Never overfill stow areas. If it is dirty, clean it.</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C</a:t>
                      </a:r>
                      <a:r>
                        <a:rPr b="0" i="0" lang="en-US" sz="900" u="none" cap="none" strike="noStrike">
                          <a:solidFill>
                            <a:schemeClr val="dk1"/>
                          </a:solidFill>
                          <a:latin typeface="Calibri"/>
                          <a:ea typeface="Calibri"/>
                          <a:cs typeface="Calibri"/>
                          <a:sym typeface="Calibri"/>
                        </a:rPr>
                        <a:t>. Always prefer Stow to Suggested Location if possible - improves the site’s efficiency and density.</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50"/>
                        <a:buFont typeface="Calibri"/>
                        <a:buNone/>
                      </a:pPr>
                      <a:r>
                        <a:rPr b="0" lang="en-US" sz="900" u="none" cap="none" strike="noStrike">
                          <a:solidFill>
                            <a:schemeClr val="dk1"/>
                          </a:solidFill>
                          <a:latin typeface="Calibri"/>
                          <a:ea typeface="Calibri"/>
                          <a:cs typeface="Calibri"/>
                          <a:sym typeface="Calibri"/>
                        </a:rPr>
                        <a:t>D. When possible, stow full cases/pallets of the same item to avoid extra movement of cases/pallets.</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D. To avoid leakage, liquid items must be up-right on designated location.</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50"/>
                        <a:buFont typeface="Calibri"/>
                        <a:buNone/>
                      </a:pPr>
                      <a:r>
                        <a:rPr b="0" lang="en-US" sz="900" u="none" cap="none" strike="noStrike">
                          <a:solidFill>
                            <a:schemeClr val="dk1"/>
                          </a:solidFill>
                          <a:latin typeface="Calibri"/>
                          <a:ea typeface="Calibri"/>
                          <a:cs typeface="Calibri"/>
                          <a:sym typeface="Calibri"/>
                        </a:rPr>
                        <a:t>E. If stow location needs to be created, verify pallet condition before moving to avoid spillage/damage of products (wrap pallet if necessary).</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161800">
                <a:tc gridSpan="7">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F. Use proper lifting techniques when loading and unloading.</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212625">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latin typeface="Calibri"/>
                        <a:ea typeface="Calibri"/>
                        <a:cs typeface="Calibri"/>
                        <a:sym typeface="Calibri"/>
                      </a:endParaRPr>
                    </a:p>
                  </a:txBody>
                  <a:tcPr marT="0" marB="0" marR="18750" marL="18750">
                    <a:lnL cap="flat" cmpd="sng" w="9525">
                      <a:solidFill>
                        <a:srgbClr val="000000"/>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r>
              <a:tr h="1262600">
                <a:tc gridSpan="4">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836125">
                <a:tc gridSpan="4">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Verify HHT unit is charged and login into the system.</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4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Putaway</a:t>
                      </a:r>
                      <a:r>
                        <a:rPr b="0" lang="en-US" sz="1000" u="none" cap="none" strike="noStrike">
                          <a:latin typeface="Calibri"/>
                          <a:ea typeface="Calibri"/>
                          <a:cs typeface="Calibri"/>
                          <a:sym typeface="Calibri"/>
                        </a:rPr>
                        <a:t> in the tasks list.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Scan the </a:t>
                      </a:r>
                      <a:r>
                        <a:rPr b="1" lang="en-US" sz="1000" u="none" cap="none" strike="noStrike">
                          <a:latin typeface="Calibri"/>
                          <a:ea typeface="Calibri"/>
                          <a:cs typeface="Calibri"/>
                          <a:sym typeface="Calibri"/>
                        </a:rPr>
                        <a:t>trolley </a:t>
                      </a:r>
                      <a:r>
                        <a:rPr b="0" lang="en-US" sz="1000" u="none" cap="none" strike="noStrike">
                          <a:latin typeface="Calibri"/>
                          <a:ea typeface="Calibri"/>
                          <a:cs typeface="Calibri"/>
                          <a:sym typeface="Calibri"/>
                        </a:rPr>
                        <a:t>cart to open the task.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latin typeface="Calibri"/>
                          <a:ea typeface="Calibri"/>
                          <a:cs typeface="Calibri"/>
                          <a:sym typeface="Calibri"/>
                        </a:rPr>
                        <a:t>Scan a </a:t>
                      </a:r>
                      <a:r>
                        <a:rPr b="1" lang="en-US" sz="1000" u="none" cap="none" strike="noStrike">
                          <a:latin typeface="Calibri"/>
                          <a:ea typeface="Calibri"/>
                          <a:cs typeface="Calibri"/>
                          <a:sym typeface="Calibri"/>
                        </a:rPr>
                        <a:t>product </a:t>
                      </a:r>
                      <a:r>
                        <a:rPr b="0" lang="en-US" sz="1000" u="none" cap="none" strike="noStrike">
                          <a:latin typeface="Calibri"/>
                          <a:ea typeface="Calibri"/>
                          <a:cs typeface="Calibri"/>
                          <a:sym typeface="Calibri"/>
                        </a:rPr>
                        <a:t>and the HHT will suggest a location. </a:t>
                      </a:r>
                      <a:endParaRPr b="1"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02600">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r>
              <a:tr h="1268375">
                <a:tc gridSpan="4">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718900">
                <a:tc gridSpan="4">
                  <a:txBody>
                    <a:bodyPr/>
                    <a:lstStyle/>
                    <a:p>
                      <a:pPr indent="0" lvl="0" marL="0" marR="0" rtl="0" algn="l">
                        <a:lnSpc>
                          <a:spcPct val="100000"/>
                        </a:lnSpc>
                        <a:spcBef>
                          <a:spcPts val="0"/>
                        </a:spcBef>
                        <a:spcAft>
                          <a:spcPts val="0"/>
                        </a:spcAft>
                        <a:buClr>
                          <a:schemeClr val="dk1"/>
                        </a:buClr>
                        <a:buSzPts val="1100"/>
                        <a:buFont typeface="Arial"/>
                        <a:buNone/>
                      </a:pPr>
                      <a:r>
                        <a:rPr b="0" lang="en-US" sz="1000" u="none" cap="none" strike="noStrike">
                          <a:latin typeface="Calibri"/>
                          <a:ea typeface="Calibri"/>
                          <a:cs typeface="Calibri"/>
                          <a:sym typeface="Calibri"/>
                        </a:rPr>
                        <a:t>If location is full or the HHT does not give a location. The Operator can scan any location that is available.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solidFill>
                            <a:schemeClr val="dk1"/>
                          </a:solidFill>
                          <a:latin typeface="Calibri"/>
                          <a:ea typeface="Calibri"/>
                          <a:cs typeface="Calibri"/>
                          <a:sym typeface="Calibri"/>
                        </a:rPr>
                        <a:t>Take the products to location. </a:t>
                      </a:r>
                      <a:endParaRPr sz="1400" u="none" cap="none" strike="noStrike"/>
                    </a:p>
                    <a:p>
                      <a:pPr indent="0" lvl="0" marL="0" marR="0" rtl="0" algn="l">
                        <a:lnSpc>
                          <a:spcPct val="100000"/>
                        </a:lnSpc>
                        <a:spcBef>
                          <a:spcPts val="0"/>
                        </a:spcBef>
                        <a:spcAft>
                          <a:spcPts val="0"/>
                        </a:spcAft>
                        <a:buClr>
                          <a:schemeClr val="dk1"/>
                        </a:buClr>
                        <a:buSzPts val="1100"/>
                        <a:buFont typeface="Arial"/>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Calibri"/>
                          <a:ea typeface="Calibri"/>
                          <a:cs typeface="Calibri"/>
                          <a:sym typeface="Calibri"/>
                        </a:rPr>
                        <a:t>Scan the bin location where the product will be placed.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Bin </a:t>
                      </a:r>
                      <a:r>
                        <a:rPr b="0" lang="en-US" sz="1000" u="none" cap="none" strike="noStrike">
                          <a:latin typeface="Calibri"/>
                          <a:ea typeface="Calibri"/>
                          <a:cs typeface="Calibri"/>
                          <a:sym typeface="Calibri"/>
                        </a:rPr>
                        <a:t>as the package type.</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12625">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050" u="none" cap="none" strike="noStrike">
                          <a:solidFill>
                            <a:schemeClr val="dk1"/>
                          </a:solidFill>
                          <a:latin typeface="Calibri"/>
                          <a:ea typeface="Calibri"/>
                          <a:cs typeface="Calibri"/>
                          <a:sym typeface="Calibri"/>
                        </a:rPr>
                        <a:t>10</a:t>
                      </a:r>
                      <a:endParaRPr b="1"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lang="en-US" sz="1100" u="none" cap="none" strike="noStrike">
                          <a:latin typeface="Calibri"/>
                          <a:ea typeface="Calibri"/>
                          <a:cs typeface="Calibri"/>
                          <a:sym typeface="Calibri"/>
                        </a:rPr>
                        <a:t>11</a:t>
                      </a:r>
                      <a:endParaRPr b="1"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r>
              <a:tr h="1288900">
                <a:tc gridSpan="4">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604475">
                <a:tc gridSpan="4">
                  <a:txBody>
                    <a:bodyPr/>
                    <a:lstStyle/>
                    <a:p>
                      <a:pPr indent="0" lvl="0" marL="0" marR="0" rtl="0" algn="l">
                        <a:lnSpc>
                          <a:spcPct val="100000"/>
                        </a:lnSpc>
                        <a:spcBef>
                          <a:spcPts val="0"/>
                        </a:spcBef>
                        <a:spcAft>
                          <a:spcPts val="0"/>
                        </a:spcAft>
                        <a:buClr>
                          <a:schemeClr val="dk1"/>
                        </a:buClr>
                        <a:buSzPts val="1000"/>
                        <a:buFont typeface="Arial"/>
                        <a:buNone/>
                      </a:pPr>
                      <a:r>
                        <a:rPr i="0" lang="en-US" sz="1000" u="none" cap="none" strike="noStrike">
                          <a:solidFill>
                            <a:schemeClr val="dk1"/>
                          </a:solidFill>
                          <a:latin typeface="Calibri"/>
                          <a:ea typeface="Calibri"/>
                          <a:cs typeface="Calibri"/>
                          <a:sym typeface="Calibri"/>
                        </a:rPr>
                        <a:t>Scan the bin location again.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Operator conducts a six sided quality check before confirming quantity to move. If any items are damaged set aside and do not include in count.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Operator confirms the quantity of the product being placed in bin.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The putaway/stow task is complete.</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Let your shift manager know the item information/ barcode that has the mistake.</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bl>
          </a:graphicData>
        </a:graphic>
      </p:graphicFrame>
      <p:pic>
        <p:nvPicPr>
          <p:cNvPr id="318" name="Google Shape;318;p26"/>
          <p:cNvPicPr preferRelativeResize="0"/>
          <p:nvPr/>
        </p:nvPicPr>
        <p:blipFill rotWithShape="1">
          <a:blip r:embed="rId3">
            <a:alphaModFix/>
          </a:blip>
          <a:srcRect b="0" l="0" r="0" t="0"/>
          <a:stretch/>
        </p:blipFill>
        <p:spPr>
          <a:xfrm>
            <a:off x="5959814" y="8099398"/>
            <a:ext cx="1553965" cy="1013671"/>
          </a:xfrm>
          <a:prstGeom prst="rect">
            <a:avLst/>
          </a:prstGeom>
          <a:noFill/>
          <a:ln>
            <a:noFill/>
          </a:ln>
        </p:spPr>
      </p:pic>
      <p:pic>
        <p:nvPicPr>
          <p:cNvPr descr="Text, logo&#10;&#10;Description automatically generated with medium confidence" id="319" name="Google Shape;319;p26"/>
          <p:cNvPicPr preferRelativeResize="0"/>
          <p:nvPr/>
        </p:nvPicPr>
        <p:blipFill rotWithShape="1">
          <a:blip r:embed="rId4">
            <a:alphaModFix/>
          </a:blip>
          <a:srcRect b="0" l="0" r="0" t="0"/>
          <a:stretch/>
        </p:blipFill>
        <p:spPr>
          <a:xfrm>
            <a:off x="45493" y="111778"/>
            <a:ext cx="1363399" cy="272679"/>
          </a:xfrm>
          <a:prstGeom prst="rect">
            <a:avLst/>
          </a:prstGeom>
          <a:noFill/>
          <a:ln>
            <a:noFill/>
          </a:ln>
        </p:spPr>
      </p:pic>
      <p:pic>
        <p:nvPicPr>
          <p:cNvPr descr="A picture containing outdoor, sidewalk, way, scene&#10;&#10;Description automatically generated" id="320" name="Google Shape;320;p26"/>
          <p:cNvPicPr preferRelativeResize="0"/>
          <p:nvPr/>
        </p:nvPicPr>
        <p:blipFill rotWithShape="1">
          <a:blip r:embed="rId5">
            <a:alphaModFix/>
          </a:blip>
          <a:srcRect b="0" l="0" r="0" t="0"/>
          <a:stretch/>
        </p:blipFill>
        <p:spPr>
          <a:xfrm>
            <a:off x="2169188" y="5878854"/>
            <a:ext cx="1514531" cy="1136296"/>
          </a:xfrm>
          <a:prstGeom prst="rect">
            <a:avLst/>
          </a:prstGeom>
          <a:noFill/>
          <a:ln>
            <a:noFill/>
          </a:ln>
        </p:spPr>
      </p:pic>
      <p:pic>
        <p:nvPicPr>
          <p:cNvPr id="321" name="Google Shape;321;p26"/>
          <p:cNvPicPr preferRelativeResize="0"/>
          <p:nvPr/>
        </p:nvPicPr>
        <p:blipFill rotWithShape="1">
          <a:blip r:embed="rId6">
            <a:alphaModFix/>
          </a:blip>
          <a:srcRect b="2962" l="18157" r="12829" t="6110"/>
          <a:stretch/>
        </p:blipFill>
        <p:spPr>
          <a:xfrm>
            <a:off x="699278" y="3637592"/>
            <a:ext cx="593123" cy="1077525"/>
          </a:xfrm>
          <a:prstGeom prst="rect">
            <a:avLst/>
          </a:prstGeom>
          <a:noFill/>
          <a:ln>
            <a:noFill/>
          </a:ln>
        </p:spPr>
      </p:pic>
      <p:pic>
        <p:nvPicPr>
          <p:cNvPr id="322" name="Google Shape;322;p26"/>
          <p:cNvPicPr preferRelativeResize="0"/>
          <p:nvPr/>
        </p:nvPicPr>
        <p:blipFill rotWithShape="1">
          <a:blip r:embed="rId7">
            <a:alphaModFix/>
          </a:blip>
          <a:srcRect b="0" l="0" r="0" t="0"/>
          <a:stretch/>
        </p:blipFill>
        <p:spPr>
          <a:xfrm>
            <a:off x="6229286" y="3578822"/>
            <a:ext cx="934256" cy="1136294"/>
          </a:xfrm>
          <a:prstGeom prst="rect">
            <a:avLst/>
          </a:prstGeom>
          <a:noFill/>
          <a:ln>
            <a:noFill/>
          </a:ln>
        </p:spPr>
      </p:pic>
      <p:pic>
        <p:nvPicPr>
          <p:cNvPr descr="Shape, circle&#10;&#10;Description automatically generated" id="323" name="Google Shape;323;p26"/>
          <p:cNvPicPr preferRelativeResize="0"/>
          <p:nvPr/>
        </p:nvPicPr>
        <p:blipFill rotWithShape="1">
          <a:blip r:embed="rId8">
            <a:alphaModFix/>
          </a:blip>
          <a:srcRect b="0" l="0" r="0" t="0"/>
          <a:stretch/>
        </p:blipFill>
        <p:spPr>
          <a:xfrm>
            <a:off x="2293559" y="8113581"/>
            <a:ext cx="1114016" cy="1136296"/>
          </a:xfrm>
          <a:prstGeom prst="rect">
            <a:avLst/>
          </a:prstGeom>
          <a:noFill/>
          <a:ln>
            <a:noFill/>
          </a:ln>
        </p:spPr>
      </p:pic>
      <p:pic>
        <p:nvPicPr>
          <p:cNvPr descr="A green sign on a red brick wall&#10;&#10;Description automatically generated with low confidence" id="324" name="Google Shape;324;p26"/>
          <p:cNvPicPr preferRelativeResize="0"/>
          <p:nvPr/>
        </p:nvPicPr>
        <p:blipFill rotWithShape="1">
          <a:blip r:embed="rId9">
            <a:alphaModFix/>
          </a:blip>
          <a:srcRect b="0" l="0" r="0" t="0"/>
          <a:stretch/>
        </p:blipFill>
        <p:spPr>
          <a:xfrm>
            <a:off x="3940709" y="5864868"/>
            <a:ext cx="1757673" cy="1136296"/>
          </a:xfrm>
          <a:prstGeom prst="rect">
            <a:avLst/>
          </a:prstGeom>
          <a:noFill/>
          <a:ln>
            <a:noFill/>
          </a:ln>
        </p:spPr>
      </p:pic>
      <p:pic>
        <p:nvPicPr>
          <p:cNvPr id="325" name="Google Shape;325;p26"/>
          <p:cNvPicPr preferRelativeResize="0"/>
          <p:nvPr/>
        </p:nvPicPr>
        <p:blipFill rotWithShape="1">
          <a:blip r:embed="rId10">
            <a:alphaModFix/>
          </a:blip>
          <a:srcRect b="0" l="0" r="0" t="0"/>
          <a:stretch/>
        </p:blipFill>
        <p:spPr>
          <a:xfrm>
            <a:off x="2085127" y="3603257"/>
            <a:ext cx="1707939" cy="1148130"/>
          </a:xfrm>
          <a:prstGeom prst="rect">
            <a:avLst/>
          </a:prstGeom>
          <a:noFill/>
          <a:ln>
            <a:noFill/>
          </a:ln>
        </p:spPr>
      </p:pic>
      <p:pic>
        <p:nvPicPr>
          <p:cNvPr id="326" name="Google Shape;326;p26"/>
          <p:cNvPicPr preferRelativeResize="0"/>
          <p:nvPr/>
        </p:nvPicPr>
        <p:blipFill rotWithShape="1">
          <a:blip r:embed="rId11">
            <a:alphaModFix/>
          </a:blip>
          <a:srcRect b="0" l="0" r="0" t="0"/>
          <a:stretch/>
        </p:blipFill>
        <p:spPr>
          <a:xfrm>
            <a:off x="3959012" y="3603257"/>
            <a:ext cx="1706927" cy="1148131"/>
          </a:xfrm>
          <a:prstGeom prst="rect">
            <a:avLst/>
          </a:prstGeom>
          <a:noFill/>
          <a:ln>
            <a:noFill/>
          </a:ln>
        </p:spPr>
      </p:pic>
      <p:pic>
        <p:nvPicPr>
          <p:cNvPr id="327" name="Google Shape;327;p26"/>
          <p:cNvPicPr preferRelativeResize="0"/>
          <p:nvPr/>
        </p:nvPicPr>
        <p:blipFill rotWithShape="1">
          <a:blip r:embed="rId12">
            <a:alphaModFix/>
          </a:blip>
          <a:srcRect b="0" l="0" r="0" t="0"/>
          <a:stretch/>
        </p:blipFill>
        <p:spPr>
          <a:xfrm>
            <a:off x="161753" y="5892840"/>
            <a:ext cx="1750445" cy="1108324"/>
          </a:xfrm>
          <a:prstGeom prst="rect">
            <a:avLst/>
          </a:prstGeom>
          <a:noFill/>
          <a:ln>
            <a:noFill/>
          </a:ln>
        </p:spPr>
      </p:pic>
      <p:pic>
        <p:nvPicPr>
          <p:cNvPr id="328" name="Google Shape;328;p26"/>
          <p:cNvPicPr preferRelativeResize="0"/>
          <p:nvPr/>
        </p:nvPicPr>
        <p:blipFill rotWithShape="1">
          <a:blip r:embed="rId13">
            <a:alphaModFix/>
          </a:blip>
          <a:srcRect b="0" l="0" r="0" t="0"/>
          <a:stretch/>
        </p:blipFill>
        <p:spPr>
          <a:xfrm>
            <a:off x="5807414" y="5892840"/>
            <a:ext cx="1757673" cy="1108324"/>
          </a:xfrm>
          <a:prstGeom prst="rect">
            <a:avLst/>
          </a:prstGeom>
          <a:noFill/>
          <a:ln>
            <a:noFill/>
          </a:ln>
        </p:spPr>
      </p:pic>
      <p:pic>
        <p:nvPicPr>
          <p:cNvPr descr="A green sign on a red brick wall&#10;&#10;Description automatically generated with low confidence" id="329" name="Google Shape;329;p26"/>
          <p:cNvPicPr preferRelativeResize="0"/>
          <p:nvPr/>
        </p:nvPicPr>
        <p:blipFill rotWithShape="1">
          <a:blip r:embed="rId9">
            <a:alphaModFix/>
          </a:blip>
          <a:srcRect b="0" l="0" r="0" t="0"/>
          <a:stretch/>
        </p:blipFill>
        <p:spPr>
          <a:xfrm>
            <a:off x="154525" y="8129173"/>
            <a:ext cx="1757673" cy="1136296"/>
          </a:xfrm>
          <a:prstGeom prst="rect">
            <a:avLst/>
          </a:prstGeom>
          <a:noFill/>
          <a:ln>
            <a:noFill/>
          </a:ln>
        </p:spPr>
      </p:pic>
      <p:pic>
        <p:nvPicPr>
          <p:cNvPr id="330" name="Google Shape;330;p26"/>
          <p:cNvPicPr preferRelativeResize="0"/>
          <p:nvPr/>
        </p:nvPicPr>
        <p:blipFill rotWithShape="1">
          <a:blip r:embed="rId14">
            <a:alphaModFix/>
          </a:blip>
          <a:srcRect b="0" l="0" r="0" t="0"/>
          <a:stretch/>
        </p:blipFill>
        <p:spPr>
          <a:xfrm>
            <a:off x="3940709" y="8113581"/>
            <a:ext cx="1706927" cy="113770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graphicFrame>
        <p:nvGraphicFramePr>
          <p:cNvPr id="335" name="Google Shape;335;p27"/>
          <p:cNvGraphicFramePr/>
          <p:nvPr/>
        </p:nvGraphicFramePr>
        <p:xfrm>
          <a:off x="79362" y="1186060"/>
          <a:ext cx="3000000" cy="3000000"/>
        </p:xfrm>
        <a:graphic>
          <a:graphicData uri="http://schemas.openxmlformats.org/drawingml/2006/table">
            <a:tbl>
              <a:tblPr>
                <a:noFill/>
                <a:tableStyleId>{532FCE86-39A6-4F77-B355-30FE4D7EA509}</a:tableStyleId>
              </a:tblPr>
              <a:tblGrid>
                <a:gridCol w="1932200"/>
                <a:gridCol w="1880475"/>
                <a:gridCol w="1871100"/>
                <a:gridCol w="1949625"/>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A. Wear cut resistant gloves while manipulating cutter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 </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A. </a:t>
                      </a:r>
                      <a:r>
                        <a:rPr b="0" lang="en-US" sz="900" u="none" cap="none" strike="noStrike">
                          <a:solidFill>
                            <a:schemeClr val="dk1"/>
                          </a:solidFill>
                          <a:latin typeface="Calibri"/>
                          <a:ea typeface="Calibri"/>
                          <a:cs typeface="Calibri"/>
                          <a:sym typeface="Calibri"/>
                        </a:rPr>
                        <a:t>Manual areas are not expiry managed. Always use and apply FEFO when manually stowing items</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88325">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B. Food &amp; Chemicals and different allergens cannot be decanted </a:t>
                      </a:r>
                      <a:r>
                        <a:rPr b="0" lang="en-US" sz="900" u="none" cap="none" strike="noStrike">
                          <a:solidFill>
                            <a:schemeClr val="dk1"/>
                          </a:solidFill>
                          <a:latin typeface="Calibri"/>
                          <a:ea typeface="Calibri"/>
                          <a:cs typeface="Calibri"/>
                          <a:sym typeface="Calibri"/>
                        </a:rPr>
                        <a:t>on the same location.</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19475">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C. Never overfill stow areas. If it is dirty, clean it.</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C. Always prefer Stow to Suggested Location if possible - improves the site’s efficiency and density.</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85825">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D. When possible, stow full cases/pallets of the same item to avoid extra movement of cases/pallets.</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D. To avoid leakage, liquid items must be up-right </a:t>
                      </a:r>
                      <a:r>
                        <a:rPr b="0" lang="en-US" sz="900" u="none" cap="none" strike="noStrike">
                          <a:solidFill>
                            <a:schemeClr val="dk1"/>
                          </a:solidFill>
                          <a:latin typeface="Calibri"/>
                          <a:ea typeface="Calibri"/>
                          <a:cs typeface="Calibri"/>
                          <a:sym typeface="Calibri"/>
                        </a:rPr>
                        <a:t>on designated location.</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E. If stow location needs to be created, verify pallet condition before moving to avoid spillage/damage of products (wrap pallet if necessary).</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5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F. Use proper lifting techniques when loading and unloading.</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77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10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8525">
                <a:tc>
                  <a:txBody>
                    <a:bodyPr/>
                    <a:lstStyle/>
                    <a:p>
                      <a:pPr indent="0" lvl="0" marL="0" marR="0" rtl="0" algn="l">
                        <a:lnSpc>
                          <a:spcPct val="100000"/>
                        </a:lnSpc>
                        <a:spcBef>
                          <a:spcPts val="0"/>
                        </a:spcBef>
                        <a:spcAft>
                          <a:spcPts val="0"/>
                        </a:spcAft>
                        <a:buClr>
                          <a:schemeClr val="dk1"/>
                        </a:buClr>
                        <a:buSzPts val="1300"/>
                        <a:buFont typeface="Calibri"/>
                        <a:buNone/>
                      </a:pPr>
                      <a:r>
                        <a:rPr i="0" lang="en-US" sz="1000" u="none" cap="none" strike="noStrike">
                          <a:solidFill>
                            <a:schemeClr val="dk1"/>
                          </a:solidFill>
                          <a:latin typeface="Calibri"/>
                          <a:ea typeface="Calibri"/>
                          <a:cs typeface="Calibri"/>
                          <a:sym typeface="Calibri"/>
                        </a:rPr>
                        <a:t>Exception: No physical pallet Stowing location is available</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i="0" lang="en-US" sz="1000" u="none" cap="none" strike="noStrike">
                          <a:solidFill>
                            <a:schemeClr val="dk1"/>
                          </a:solidFill>
                          <a:latin typeface="Calibri"/>
                          <a:ea typeface="Calibri"/>
                          <a:cs typeface="Calibri"/>
                          <a:sym typeface="Calibri"/>
                        </a:rPr>
                        <a:t>Exception: Barcode not scannable</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Exception: Item does not fit in totes because item is oversized</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i="0" lang="en-US" sz="1000" u="none" cap="none" strike="noStrike">
                          <a:solidFill>
                            <a:schemeClr val="dk1"/>
                          </a:solidFill>
                          <a:latin typeface="Calibri"/>
                          <a:ea typeface="Calibri"/>
                          <a:cs typeface="Calibri"/>
                          <a:sym typeface="Calibri"/>
                        </a:rPr>
                        <a:t>Exception: SKU not associated to inbound file/catalogue/booklet</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100000">
                <a:tc>
                  <a:txBody>
                    <a:bodyPr/>
                    <a:lstStyle/>
                    <a:p>
                      <a:pPr indent="0" lvl="0" marL="0" marR="0" rtl="0" algn="l">
                        <a:lnSpc>
                          <a:spcPct val="100000"/>
                        </a:lnSpc>
                        <a:spcBef>
                          <a:spcPts val="0"/>
                        </a:spcBef>
                        <a:spcAft>
                          <a:spcPts val="0"/>
                        </a:spcAft>
                        <a:buClr>
                          <a:schemeClr val="dk1"/>
                        </a:buClr>
                        <a:buSzPts val="10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i="0" lang="en-US" sz="1000" u="none" cap="none" strike="noStrike">
                          <a:solidFill>
                            <a:schemeClr val="dk1"/>
                          </a:solidFill>
                          <a:latin typeface="Calibri"/>
                          <a:ea typeface="Calibri"/>
                          <a:cs typeface="Calibri"/>
                          <a:sym typeface="Calibri"/>
                        </a:rPr>
                        <a:t>If there is an occupied physical pallet stowing location with only few items left, free this location by moving these items to another location. If not, stow physical pallet cases in the manual racks.</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300"/>
                        <a:buFont typeface="Calibri"/>
                        <a:buNone/>
                      </a:pPr>
                      <a:r>
                        <a:rPr i="0" lang="en-US" sz="1000" u="none" cap="none" strike="noStrike">
                          <a:solidFill>
                            <a:schemeClr val="dk1"/>
                          </a:solidFill>
                          <a:latin typeface="Calibri"/>
                          <a:ea typeface="Calibri"/>
                          <a:cs typeface="Calibri"/>
                          <a:sym typeface="Calibri"/>
                        </a:rPr>
                        <a:t>Resolution: </a:t>
                      </a:r>
                      <a:br>
                        <a:rPr i="0" lang="en-US" sz="1000" u="none" cap="none" strike="noStrike">
                          <a:solidFill>
                            <a:schemeClr val="dk1"/>
                          </a:solidFill>
                          <a:latin typeface="Calibri"/>
                          <a:ea typeface="Calibri"/>
                          <a:cs typeface="Calibri"/>
                          <a:sym typeface="Calibri"/>
                        </a:rPr>
                      </a:br>
                      <a:r>
                        <a:rPr i="0" lang="en-US" sz="1000" u="none" cap="none" strike="noStrike">
                          <a:solidFill>
                            <a:schemeClr val="dk1"/>
                          </a:solidFill>
                          <a:latin typeface="Calibri"/>
                          <a:ea typeface="Calibri"/>
                          <a:cs typeface="Calibri"/>
                          <a:sym typeface="Calibri"/>
                        </a:rPr>
                        <a:t>If barcode is readable, manually enter into the HHT</a:t>
                      </a:r>
                      <a:r>
                        <a:rPr i="0" lang="en-US" sz="1000" u="none" cap="none" strike="noStrike">
                          <a:solidFill>
                            <a:srgbClr val="000000"/>
                          </a:solidFill>
                          <a:latin typeface="Calibri"/>
                          <a:ea typeface="Calibri"/>
                          <a:cs typeface="Calibri"/>
                          <a:sym typeface="Calibri"/>
                        </a:rPr>
                        <a:t>. </a:t>
                      </a:r>
                      <a:r>
                        <a:rPr i="0" lang="en-US" sz="1000" u="none" cap="none" strike="noStrike">
                          <a:solidFill>
                            <a:schemeClr val="dk1"/>
                          </a:solidFill>
                          <a:latin typeface="Calibri"/>
                          <a:ea typeface="Calibri"/>
                          <a:cs typeface="Calibri"/>
                          <a:sym typeface="Calibri"/>
                        </a:rPr>
                        <a:t>If not readable, Operator to consult </a:t>
                      </a:r>
                      <a:r>
                        <a:rPr lang="en-US" sz="1000" u="none" cap="none" strike="noStrike">
                          <a:solidFill>
                            <a:schemeClr val="dk1"/>
                          </a:solidFill>
                          <a:latin typeface="Calibri"/>
                          <a:ea typeface="Calibri"/>
                          <a:cs typeface="Calibri"/>
                          <a:sym typeface="Calibri"/>
                        </a:rPr>
                        <a:t>with manager on duty</a:t>
                      </a:r>
                      <a:r>
                        <a:rPr i="0" lang="en-US" sz="1000" u="none" cap="none" strike="noStrike">
                          <a:solidFill>
                            <a:schemeClr val="dk1"/>
                          </a:solidFill>
                          <a:latin typeface="Calibri"/>
                          <a:ea typeface="Calibri"/>
                          <a:cs typeface="Calibri"/>
                          <a:sym typeface="Calibri"/>
                        </a:rPr>
                        <a:t>.</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3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300"/>
                        <a:buFont typeface="Calibri"/>
                        <a:buNone/>
                      </a:pPr>
                      <a:r>
                        <a:rPr i="0" lang="en-US" sz="1000" u="none" cap="none" strike="noStrike">
                          <a:solidFill>
                            <a:schemeClr val="dk1"/>
                          </a:solidFill>
                          <a:latin typeface="Calibri"/>
                          <a:ea typeface="Calibri"/>
                          <a:cs typeface="Calibri"/>
                          <a:sym typeface="Calibri"/>
                        </a:rPr>
                        <a:t>If items are in a box, you can cut the flaps off the box and use it as a tote (bin).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rPr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300"/>
                        <a:buFont typeface="Calibri"/>
                        <a:buNone/>
                      </a:pPr>
                      <a:r>
                        <a:rPr i="0" lang="en-US" sz="1000" u="none" cap="none" strike="noStrike">
                          <a:solidFill>
                            <a:srgbClr val="000000"/>
                          </a:solidFill>
                          <a:latin typeface="Calibri"/>
                          <a:ea typeface="Calibri"/>
                          <a:cs typeface="Calibri"/>
                          <a:sym typeface="Calibri"/>
                        </a:rPr>
                        <a:t>Operator to inform </a:t>
                      </a:r>
                      <a:r>
                        <a:rPr lang="en-US" sz="1000" u="none" cap="none" strike="noStrike">
                          <a:latin typeface="Calibri"/>
                          <a:ea typeface="Calibri"/>
                          <a:cs typeface="Calibri"/>
                          <a:sym typeface="Calibri"/>
                        </a:rPr>
                        <a:t>manager. Manager</a:t>
                      </a:r>
                      <a:r>
                        <a:rPr i="0" lang="en-US" sz="1000" u="none" cap="none" strike="noStrike">
                          <a:solidFill>
                            <a:srgbClr val="000000"/>
                          </a:solidFill>
                          <a:latin typeface="Calibri"/>
                          <a:ea typeface="Calibri"/>
                          <a:cs typeface="Calibri"/>
                          <a:sym typeface="Calibri"/>
                        </a:rPr>
                        <a:t> to escalate to vendor. Update inbound file/catalogue or return to vendor.</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68325">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6</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17950">
                <a:tc>
                  <a:txBody>
                    <a:bodyPr/>
                    <a:lstStyle/>
                    <a:p>
                      <a:pPr indent="0" lvl="0" marL="0" marR="0" rtl="0" algn="l">
                        <a:lnSpc>
                          <a:spcPct val="100000"/>
                        </a:lnSpc>
                        <a:spcBef>
                          <a:spcPts val="0"/>
                        </a:spcBef>
                        <a:spcAft>
                          <a:spcPts val="0"/>
                        </a:spcAft>
                        <a:buClr>
                          <a:schemeClr val="dk1"/>
                        </a:buClr>
                        <a:buSzPts val="1250"/>
                        <a:buFont typeface="Calibri"/>
                        <a:buNone/>
                      </a:pPr>
                      <a:r>
                        <a:rPr i="0" lang="en-US" sz="1000" u="none" cap="none" strike="noStrike">
                          <a:solidFill>
                            <a:schemeClr val="dk1"/>
                          </a:solidFill>
                          <a:latin typeface="Calibri"/>
                          <a:ea typeface="Calibri"/>
                          <a:cs typeface="Calibri"/>
                          <a:sym typeface="Calibri"/>
                        </a:rPr>
                        <a:t>Exception: Stow location is dirty</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50"/>
                        <a:buFont typeface="Calibri"/>
                        <a:buNone/>
                      </a:pPr>
                      <a:r>
                        <a:rPr i="0" lang="en-US" sz="1000" u="none" cap="none" strike="noStrike">
                          <a:solidFill>
                            <a:schemeClr val="dk1"/>
                          </a:solidFill>
                          <a:latin typeface="Calibri"/>
                          <a:ea typeface="Calibri"/>
                          <a:cs typeface="Calibri"/>
                          <a:sym typeface="Calibri"/>
                        </a:rPr>
                        <a:t>Exception: HHT prompts that a different SKU is stowed in this location (although location is physically empty)</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Arial"/>
                        <a:buNone/>
                      </a:pPr>
                      <a:r>
                        <a:rPr i="0" lang="en-US" sz="1000" u="none" cap="none" strike="noStrike">
                          <a:solidFill>
                            <a:schemeClr val="dk1"/>
                          </a:solidFill>
                          <a:latin typeface="Calibri"/>
                          <a:ea typeface="Calibri"/>
                          <a:cs typeface="Calibri"/>
                          <a:sym typeface="Calibri"/>
                        </a:rPr>
                        <a:t>Exception: Damaged product from supplier is received</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Arial"/>
                        <a:buNone/>
                      </a:pPr>
                      <a:r>
                        <a:rPr i="0" lang="en-US" sz="1000" u="none" cap="none" strike="noStrike">
                          <a:solidFill>
                            <a:schemeClr val="dk1"/>
                          </a:solidFill>
                          <a:latin typeface="Calibri"/>
                          <a:ea typeface="Calibri"/>
                          <a:cs typeface="Calibri"/>
                          <a:sym typeface="Calibri"/>
                        </a:rPr>
                        <a:t>Exception: Damaged product after received from supplier</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942875">
                <a:tc>
                  <a:txBody>
                    <a:bodyPr/>
                    <a:lstStyle/>
                    <a:p>
                      <a:pPr indent="0" lvl="0" marL="0" marR="0" rtl="0" algn="l">
                        <a:lnSpc>
                          <a:spcPct val="100000"/>
                        </a:lnSpc>
                        <a:spcBef>
                          <a:spcPts val="0"/>
                        </a:spcBef>
                        <a:spcAft>
                          <a:spcPts val="0"/>
                        </a:spcAft>
                        <a:buClr>
                          <a:srgbClr val="000000"/>
                        </a:buClr>
                        <a:buSzPts val="1250"/>
                        <a:buFont typeface="Calibri"/>
                        <a:buNone/>
                      </a:pPr>
                      <a:r>
                        <a:rPr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250"/>
                        <a:buFont typeface="Calibri"/>
                        <a:buNone/>
                      </a:pPr>
                      <a:r>
                        <a:rPr i="0" lang="en-US" sz="1000" u="none" cap="none" strike="noStrike">
                          <a:solidFill>
                            <a:srgbClr val="000000"/>
                          </a:solidFill>
                          <a:latin typeface="Calibri"/>
                          <a:ea typeface="Calibri"/>
                          <a:cs typeface="Calibri"/>
                          <a:sym typeface="Calibri"/>
                        </a:rPr>
                        <a:t>If possible, manually clean the location. If more severe case, indicate dirty location to SM and stow in another location.</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50"/>
                        <a:buFont typeface="Calibri"/>
                        <a:buNone/>
                      </a:pPr>
                      <a:r>
                        <a:rPr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250"/>
                        <a:buFont typeface="Calibri"/>
                        <a:buNone/>
                      </a:pPr>
                      <a:r>
                        <a:rPr i="0" lang="en-US" sz="1000" u="none" cap="none" strike="noStrike">
                          <a:solidFill>
                            <a:srgbClr val="000000"/>
                          </a:solidFill>
                          <a:latin typeface="Calibri"/>
                          <a:ea typeface="Calibri"/>
                          <a:cs typeface="Calibri"/>
                          <a:sym typeface="Calibri"/>
                        </a:rPr>
                        <a:t>Operator performs manual QC process to report location is empty and free.</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Set aside and inform Shift Manager.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Set aside and inform Shift Manager</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17225">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86750">
                <a:tc>
                  <a:txBody>
                    <a:bodyPr/>
                    <a:lstStyle/>
                    <a:p>
                      <a:pPr indent="0" lvl="0" marL="0" marR="0" rtl="0" algn="l">
                        <a:lnSpc>
                          <a:spcPct val="100000"/>
                        </a:lnSpc>
                        <a:spcBef>
                          <a:spcPts val="0"/>
                        </a:spcBef>
                        <a:spcAft>
                          <a:spcPts val="0"/>
                        </a:spcAft>
                        <a:buClr>
                          <a:schemeClr val="dk1"/>
                        </a:buClr>
                        <a:buSzPts val="1250"/>
                        <a:buFont typeface="Calibri"/>
                        <a:buNone/>
                      </a:pPr>
                      <a:r>
                        <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5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5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600000">
                <a:tc>
                  <a:txBody>
                    <a:bodyPr/>
                    <a:lstStyle/>
                    <a:p>
                      <a:pPr indent="0" lvl="0" marL="0" marR="0" rtl="0" algn="l">
                        <a:lnSpc>
                          <a:spcPct val="100000"/>
                        </a:lnSpc>
                        <a:spcBef>
                          <a:spcPts val="0"/>
                        </a:spcBef>
                        <a:spcAft>
                          <a:spcPts val="0"/>
                        </a:spcAft>
                        <a:buClr>
                          <a:srgbClr val="000000"/>
                        </a:buClr>
                        <a:buSzPts val="1250"/>
                        <a:buFont typeface="Calibri"/>
                        <a:buNone/>
                      </a:pPr>
                      <a: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5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5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50"/>
                        <a:buFont typeface="Calibri"/>
                        <a:buNone/>
                      </a:pPr>
                      <a:r>
                        <a:t/>
                      </a:r>
                      <a:endParaRPr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30700">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609600">
                <a:tc>
                  <a:txBody>
                    <a:bodyPr/>
                    <a:lstStyle/>
                    <a:p>
                      <a:pPr indent="0" lvl="0" marL="0" marR="0" rtl="0" algn="l">
                        <a:lnSpc>
                          <a:spcPct val="100000"/>
                        </a:lnSpc>
                        <a:spcBef>
                          <a:spcPts val="0"/>
                        </a:spcBef>
                        <a:spcAft>
                          <a:spcPts val="0"/>
                        </a:spcAft>
                        <a:buClr>
                          <a:schemeClr val="dk1"/>
                        </a:buClr>
                        <a:buSzPts val="1250"/>
                        <a:buFont typeface="Calibri"/>
                        <a:buNone/>
                      </a:pPr>
                      <a:r>
                        <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Arial"/>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Arial"/>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Arial"/>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304800">
                <a:tc>
                  <a:txBody>
                    <a:bodyPr/>
                    <a:lstStyle/>
                    <a:p>
                      <a:pPr indent="0" lvl="0" marL="0" marR="0" rtl="0" algn="l">
                        <a:lnSpc>
                          <a:spcPct val="100000"/>
                        </a:lnSpc>
                        <a:spcBef>
                          <a:spcPts val="0"/>
                        </a:spcBef>
                        <a:spcAft>
                          <a:spcPts val="0"/>
                        </a:spcAft>
                        <a:buClr>
                          <a:srgbClr val="000000"/>
                        </a:buClr>
                        <a:buSzPts val="1250"/>
                        <a:buFont typeface="Calibri"/>
                        <a:buNone/>
                      </a:pPr>
                      <a: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36" name="Google Shape;336;p27"/>
          <p:cNvGraphicFramePr/>
          <p:nvPr/>
        </p:nvGraphicFramePr>
        <p:xfrm>
          <a:off x="79362" y="59010"/>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116225"/>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solidFill>
                            <a:schemeClr val="dk1"/>
                          </a:solidFill>
                          <a:latin typeface="Calibri"/>
                          <a:ea typeface="Calibri"/>
                          <a:cs typeface="Calibri"/>
                          <a:sym typeface="Calibri"/>
                        </a:rPr>
                        <a:t>Manual Putaway/Stow: Exceptions and Resolutions</a:t>
                      </a:r>
                      <a:endParaRPr sz="12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MSR01</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5/5/2022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Manual Stow Areas</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During Putaway/Stow</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Manual Putaway/Stow</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337" name="Google Shape;337;p27"/>
          <p:cNvPicPr preferRelativeResize="0"/>
          <p:nvPr/>
        </p:nvPicPr>
        <p:blipFill rotWithShape="1">
          <a:blip r:embed="rId3">
            <a:alphaModFix/>
          </a:blip>
          <a:srcRect b="0" l="0" r="0" t="0"/>
          <a:stretch/>
        </p:blipFill>
        <p:spPr>
          <a:xfrm>
            <a:off x="78151" y="133550"/>
            <a:ext cx="1363399" cy="27267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1" name="Shape 341"/>
        <p:cNvGrpSpPr/>
        <p:nvPr/>
      </p:nvGrpSpPr>
      <p:grpSpPr>
        <a:xfrm>
          <a:off x="0" y="0"/>
          <a:ext cx="0" cy="0"/>
          <a:chOff x="0" y="0"/>
          <a:chExt cx="0" cy="0"/>
        </a:xfrm>
      </p:grpSpPr>
      <p:sp>
        <p:nvSpPr>
          <p:cNvPr id="342" name="Google Shape;342;p28"/>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13"/>
              <a:buFont typeface="Calibri"/>
              <a:buNone/>
            </a:pPr>
            <a:r>
              <a:t/>
            </a:r>
            <a:endParaRPr b="0" i="0" sz="1013" u="none" cap="none" strike="noStrike">
              <a:solidFill>
                <a:srgbClr val="FFFFFF"/>
              </a:solidFill>
              <a:latin typeface="Calibri"/>
              <a:ea typeface="Calibri"/>
              <a:cs typeface="Calibri"/>
              <a:sym typeface="Calibri"/>
            </a:endParaRPr>
          </a:p>
        </p:txBody>
      </p:sp>
      <p:sp>
        <p:nvSpPr>
          <p:cNvPr id="343" name="Google Shape;343;p28"/>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28"/>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Inventory Management</a:t>
            </a:r>
            <a:endParaRPr/>
          </a:p>
        </p:txBody>
      </p:sp>
      <p:cxnSp>
        <p:nvCxnSpPr>
          <p:cNvPr id="345" name="Google Shape;345;p28"/>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346" name="Google Shape;346;p28"/>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347" name="Google Shape;347;p28"/>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020"/>
              <a:buFont typeface="Calibri"/>
              <a:buNone/>
            </a:pPr>
            <a:fld id="{00000000-1234-1234-1234-123412341234}" type="slidenum">
              <a:rPr b="0" i="0" lang="en-US" sz="1020" u="none" cap="none" strike="noStrike">
                <a:solidFill>
                  <a:srgbClr val="888888"/>
                </a:solidFill>
                <a:latin typeface="Calibri"/>
                <a:ea typeface="Calibri"/>
                <a:cs typeface="Calibri"/>
                <a:sym typeface="Calibri"/>
              </a:rPr>
              <a:t>‹#›</a:t>
            </a:fld>
            <a:endParaRPr b="0" i="0" sz="1020" u="none" cap="none" strike="noStrike">
              <a:solidFill>
                <a:srgbClr val="888888"/>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graphicFrame>
        <p:nvGraphicFramePr>
          <p:cNvPr id="352" name="Google Shape;352;p29"/>
          <p:cNvGraphicFramePr/>
          <p:nvPr/>
        </p:nvGraphicFramePr>
        <p:xfrm>
          <a:off x="45493" y="42142"/>
          <a:ext cx="3000000" cy="3000000"/>
        </p:xfrm>
        <a:graphic>
          <a:graphicData uri="http://schemas.openxmlformats.org/drawingml/2006/table">
            <a:tbl>
              <a:tblPr>
                <a:noFill/>
                <a:tableStyleId>{532FCE86-39A6-4F77-B355-30FE4D7EA509}</a:tableStyleId>
              </a:tblPr>
              <a:tblGrid>
                <a:gridCol w="657225"/>
                <a:gridCol w="244300"/>
                <a:gridCol w="216550"/>
                <a:gridCol w="814125"/>
                <a:gridCol w="807300"/>
                <a:gridCol w="721500"/>
                <a:gridCol w="351675"/>
                <a:gridCol w="987675"/>
                <a:gridCol w="912550"/>
                <a:gridCol w="840050"/>
                <a:gridCol w="1128450"/>
              </a:tblGrid>
              <a:tr h="390250">
                <a:tc gridSpan="3">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gridSpan="8">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solidFill>
                            <a:schemeClr val="dk1"/>
                          </a:solidFill>
                          <a:latin typeface="Calibri"/>
                          <a:ea typeface="Calibri"/>
                          <a:cs typeface="Calibri"/>
                          <a:sym typeface="Calibri"/>
                        </a:rPr>
                        <a:t>Inventory Management: Stock Movement </a:t>
                      </a:r>
                      <a:endParaRPr sz="12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c hMerge="1"/>
                <a:tc hMerge="1"/>
              </a:tr>
              <a:tr h="2079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SMM01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hMerge="1"/>
                <a:tc gridSpan="2">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rowSpan="3">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06700">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5/5/2022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hMerge="1"/>
                <a:tc gridSpan="2"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Handling Unit Location</a:t>
                      </a:r>
                      <a:endParaRPr sz="1400" u="none" cap="none" strike="noStrike"/>
                    </a:p>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Stock Movement</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rowSpan="2" hMerge="1"/>
                <a:tc vMerge="1"/>
              </a:tr>
              <a:tr h="3000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4">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Manual Putaway/Stow</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hMerge="1"/>
                <a:tc gridSpan="2" vMerge="1"/>
                <a:tc hMerge="1" vMerge="1"/>
                <a:tc vMerge="1"/>
              </a:tr>
              <a:tr h="302225">
                <a:tc gridSpan="2">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6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3C6E7"/>
                    </a:solidFill>
                  </a:tcPr>
                </a:tc>
                <a:tc hMerge="1"/>
                <a:tc gridSpan="9">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Stock Movement → Scan location of inventory → Select the inventory → Enter quantity or select move all → Scan destination → Confirm move → Conduct six-sided quality check → Move inventory </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3C6E7"/>
                    </a:solidFill>
                  </a:tcPr>
                </a:tc>
                <a:tc hMerge="1"/>
                <a:tc hMerge="1"/>
                <a:tc hMerge="1"/>
                <a:tc hMerge="1"/>
                <a:tc hMerge="1"/>
                <a:tc hMerge="1"/>
                <a:tc hMerge="1"/>
                <a:tc hMerge="1"/>
              </a:tr>
              <a:tr h="182850">
                <a:tc gridSpan="7">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hMerge="1"/>
                <a:tc hMerge="1"/>
                <a:tc hMerge="1"/>
                <a:tc hMerge="1"/>
                <a:tc hMerge="1"/>
                <a:tc gridSpan="4">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50"/>
                        <a:buFont typeface="Calibri"/>
                        <a:buNone/>
                      </a:pPr>
                      <a:r>
                        <a:rPr lang="en-US" sz="900" u="none" cap="none" strike="noStrike">
                          <a:solidFill>
                            <a:schemeClr val="dk1"/>
                          </a:solidFill>
                          <a:latin typeface="Calibri"/>
                          <a:ea typeface="Calibri"/>
                          <a:cs typeface="Calibri"/>
                          <a:sym typeface="Calibri"/>
                        </a:rPr>
                        <a:t>A. Wear cut resistant gloves while manipulating cutter knives and always use proper PPE. </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A. </a:t>
                      </a:r>
                      <a:r>
                        <a:rPr b="0" lang="en-US" sz="900" u="none" cap="none" strike="noStrike">
                          <a:solidFill>
                            <a:schemeClr val="dk1"/>
                          </a:solidFill>
                          <a:latin typeface="Calibri"/>
                          <a:ea typeface="Calibri"/>
                          <a:cs typeface="Calibri"/>
                          <a:sym typeface="Calibri"/>
                        </a:rPr>
                        <a:t>Manual areas are not expiry managed. Always use and apply FEFO when manually stowing items.</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34475">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1100"/>
                        <a:buFont typeface="Arial"/>
                        <a:buNone/>
                      </a:pPr>
                      <a:r>
                        <a:rPr lang="en-US" sz="900" u="none" cap="none" strike="noStrike">
                          <a:solidFill>
                            <a:schemeClr val="dk1"/>
                          </a:solidFill>
                          <a:latin typeface="Calibri"/>
                          <a:ea typeface="Calibri"/>
                          <a:cs typeface="Calibri"/>
                          <a:sym typeface="Calibri"/>
                        </a:rPr>
                        <a:t>B. Manual stow areas must be clean before introducing items to the system.</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188900">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C. Never overfill stow areas. If it is dirty, clean it.</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C. </a:t>
                      </a:r>
                      <a:r>
                        <a:rPr lang="en-US" sz="900" u="none" cap="none" strike="noStrike">
                          <a:solidFill>
                            <a:schemeClr val="dk1"/>
                          </a:solidFill>
                          <a:latin typeface="Calibri"/>
                          <a:ea typeface="Calibri"/>
                          <a:cs typeface="Calibri"/>
                          <a:sym typeface="Calibri"/>
                        </a:rPr>
                        <a:t>Always verify the quality of the product throughout the process flow.</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Watch your step when walking around manual areas to avoid trips/falls. </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E. Use proper lifting techniques when loading and unloading.</a:t>
                      </a:r>
                      <a:endParaRPr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rgbClr val="000000"/>
                        </a:buClr>
                        <a:buSzPts val="900"/>
                        <a:buFont typeface="Arial"/>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212625">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r>
              <a:tr h="1395950">
                <a:tc gridSpan="4">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rgbClr val="FF0000"/>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836125">
                <a:tc gridSpan="4">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Verify HHT unit is charged and login into LEA. Go to Stock Movement from the main list. </a:t>
                      </a:r>
                      <a:endParaRPr sz="14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Scan the </a:t>
                      </a:r>
                      <a:r>
                        <a:rPr b="1" lang="en-US" sz="1000" u="none" cap="none" strike="noStrike">
                          <a:latin typeface="Calibri"/>
                          <a:ea typeface="Calibri"/>
                          <a:cs typeface="Calibri"/>
                          <a:sym typeface="Calibri"/>
                        </a:rPr>
                        <a:t>Handling Unit </a:t>
                      </a:r>
                      <a:r>
                        <a:rPr b="0" lang="en-US" sz="1000" u="none" cap="none" strike="noStrike">
                          <a:latin typeface="Calibri"/>
                          <a:ea typeface="Calibri"/>
                          <a:cs typeface="Calibri"/>
                          <a:sym typeface="Calibri"/>
                        </a:rPr>
                        <a:t>(location) where the inventory is located.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the stock to move. Any reserved stock can not be moved.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solidFill>
                            <a:schemeClr val="dk1"/>
                          </a:solidFill>
                          <a:latin typeface="Calibri"/>
                          <a:ea typeface="Calibri"/>
                          <a:cs typeface="Calibri"/>
                          <a:sym typeface="Calibri"/>
                        </a:rPr>
                        <a:t>Select </a:t>
                      </a:r>
                      <a:r>
                        <a:rPr b="1" lang="en-US" sz="1000" u="none" cap="none" strike="noStrike">
                          <a:solidFill>
                            <a:schemeClr val="dk1"/>
                          </a:solidFill>
                          <a:latin typeface="Calibri"/>
                          <a:ea typeface="Calibri"/>
                          <a:cs typeface="Calibri"/>
                          <a:sym typeface="Calibri"/>
                        </a:rPr>
                        <a:t>Move All</a:t>
                      </a:r>
                      <a:r>
                        <a:rPr b="0" lang="en-US" sz="1000" u="none" cap="none" strike="noStrike">
                          <a:solidFill>
                            <a:schemeClr val="dk1"/>
                          </a:solidFill>
                          <a:latin typeface="Calibri"/>
                          <a:ea typeface="Calibri"/>
                          <a:cs typeface="Calibri"/>
                          <a:sym typeface="Calibri"/>
                        </a:rPr>
                        <a:t> to move all available stock or select </a:t>
                      </a:r>
                      <a:r>
                        <a:rPr b="1" lang="en-US" sz="1000" u="none" cap="none" strike="noStrike">
                          <a:solidFill>
                            <a:schemeClr val="dk1"/>
                          </a:solidFill>
                          <a:latin typeface="Calibri"/>
                          <a:ea typeface="Calibri"/>
                          <a:cs typeface="Calibri"/>
                          <a:sym typeface="Calibri"/>
                        </a:rPr>
                        <a:t>Confirm </a:t>
                      </a:r>
                      <a:r>
                        <a:rPr b="0" lang="en-US" sz="1000" u="none" cap="none" strike="noStrike">
                          <a:solidFill>
                            <a:schemeClr val="dk1"/>
                          </a:solidFill>
                          <a:latin typeface="Calibri"/>
                          <a:ea typeface="Calibri"/>
                          <a:cs typeface="Calibri"/>
                          <a:sym typeface="Calibri"/>
                        </a:rPr>
                        <a:t>to input the quantity to move.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02600">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r>
              <a:tr h="1268375">
                <a:tc gridSpan="4">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718900">
                <a:tc gridSpan="4">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solidFill>
                            <a:schemeClr val="dk1"/>
                          </a:solidFill>
                          <a:latin typeface="Calibri"/>
                          <a:ea typeface="Calibri"/>
                          <a:cs typeface="Calibri"/>
                          <a:sym typeface="Calibri"/>
                        </a:rPr>
                        <a:t>Input </a:t>
                      </a:r>
                      <a:r>
                        <a:rPr b="1" lang="en-US" sz="1000" u="none" cap="none" strike="noStrike">
                          <a:solidFill>
                            <a:schemeClr val="dk1"/>
                          </a:solidFill>
                          <a:latin typeface="Calibri"/>
                          <a:ea typeface="Calibri"/>
                          <a:cs typeface="Calibri"/>
                          <a:sym typeface="Calibri"/>
                        </a:rPr>
                        <a:t>Quantity </a:t>
                      </a:r>
                      <a:r>
                        <a:rPr b="0" lang="en-US" sz="1000" u="none" cap="none" strike="noStrike">
                          <a:solidFill>
                            <a:schemeClr val="dk1"/>
                          </a:solidFill>
                          <a:latin typeface="Calibri"/>
                          <a:ea typeface="Calibri"/>
                          <a:cs typeface="Calibri"/>
                          <a:sym typeface="Calibri"/>
                        </a:rPr>
                        <a:t>to move then select </a:t>
                      </a:r>
                      <a:r>
                        <a:rPr b="1" lang="en-US" sz="1000" u="none" cap="none" strike="noStrike">
                          <a:solidFill>
                            <a:schemeClr val="dk1"/>
                          </a:solidFill>
                          <a:latin typeface="Calibri"/>
                          <a:ea typeface="Calibri"/>
                          <a:cs typeface="Calibri"/>
                          <a:sym typeface="Calibri"/>
                        </a:rPr>
                        <a:t>Confirm.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latin typeface="Calibri"/>
                          <a:ea typeface="Calibri"/>
                          <a:cs typeface="Calibri"/>
                          <a:sym typeface="Calibri"/>
                        </a:rPr>
                        <a:t>Scan the </a:t>
                      </a:r>
                      <a:r>
                        <a:rPr b="1" lang="en-US" sz="1000" u="none" cap="none" strike="noStrike">
                          <a:latin typeface="Calibri"/>
                          <a:ea typeface="Calibri"/>
                          <a:cs typeface="Calibri"/>
                          <a:sym typeface="Calibri"/>
                        </a:rPr>
                        <a:t>Destination </a:t>
                      </a:r>
                      <a:r>
                        <a:rPr b="0" lang="en-US" sz="1000" u="none" cap="none" strike="noStrike">
                          <a:latin typeface="Calibri"/>
                          <a:ea typeface="Calibri"/>
                          <a:cs typeface="Calibri"/>
                          <a:sym typeface="Calibri"/>
                        </a:rPr>
                        <a:t>where the stock will be moved.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Confirm.</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Calibri"/>
                          <a:ea typeface="Calibri"/>
                          <a:cs typeface="Calibri"/>
                          <a:sym typeface="Calibri"/>
                        </a:rPr>
                        <a:t>Operator conducts a six-sided quality check. Place any damage item(s) in designated area and notify Manager.</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12625">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r>
              <a:tr h="1288900">
                <a:tc gridSpan="4">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604475">
                <a:tc gridSpan="4">
                  <a:txBody>
                    <a:bodyPr/>
                    <a:lstStyle/>
                    <a:p>
                      <a:pPr indent="0" lvl="0" marL="0" marR="0" rtl="0" algn="l">
                        <a:lnSpc>
                          <a:spcPct val="100000"/>
                        </a:lnSpc>
                        <a:spcBef>
                          <a:spcPts val="0"/>
                        </a:spcBef>
                        <a:spcAft>
                          <a:spcPts val="0"/>
                        </a:spcAft>
                        <a:buClr>
                          <a:schemeClr val="dk1"/>
                        </a:buClr>
                        <a:buSzPts val="1000"/>
                        <a:buFont typeface="Arial"/>
                        <a:buNone/>
                      </a:pPr>
                      <a:r>
                        <a:rPr i="0" lang="en-US" sz="1000" u="none" cap="none" strike="noStrike">
                          <a:solidFill>
                            <a:schemeClr val="dk1"/>
                          </a:solidFill>
                          <a:latin typeface="Calibri"/>
                          <a:ea typeface="Calibri"/>
                          <a:cs typeface="Calibri"/>
                          <a:sym typeface="Calibri"/>
                        </a:rPr>
                        <a:t>Operator physically moves stock to new location. </a:t>
                      </a:r>
                      <a:endParaRPr sz="1400" u="none" cap="none" strike="noStrike"/>
                    </a:p>
                    <a:p>
                      <a:pPr indent="0" lvl="0" marL="0" marR="0" rtl="0" algn="l">
                        <a:lnSpc>
                          <a:spcPct val="100000"/>
                        </a:lnSpc>
                        <a:spcBef>
                          <a:spcPts val="0"/>
                        </a:spcBef>
                        <a:spcAft>
                          <a:spcPts val="0"/>
                        </a:spcAft>
                        <a:buClr>
                          <a:schemeClr val="dk1"/>
                        </a:buClr>
                        <a:buSzPts val="1000"/>
                        <a:buFont typeface="Arial"/>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Let your shift manager know the item information/ barcode that has the mistake.</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rgbClr val="000000"/>
                        </a:buClr>
                        <a:buSzPts val="1000"/>
                        <a:buFont typeface="Arial"/>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0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bl>
          </a:graphicData>
        </a:graphic>
      </p:graphicFrame>
      <p:pic>
        <p:nvPicPr>
          <p:cNvPr id="353" name="Google Shape;353;p29"/>
          <p:cNvPicPr preferRelativeResize="0"/>
          <p:nvPr/>
        </p:nvPicPr>
        <p:blipFill rotWithShape="1">
          <a:blip r:embed="rId3">
            <a:alphaModFix/>
          </a:blip>
          <a:srcRect b="0" l="0" r="0" t="0"/>
          <a:stretch/>
        </p:blipFill>
        <p:spPr>
          <a:xfrm>
            <a:off x="2141619" y="8068329"/>
            <a:ext cx="1553965" cy="1013671"/>
          </a:xfrm>
          <a:prstGeom prst="rect">
            <a:avLst/>
          </a:prstGeom>
          <a:noFill/>
          <a:ln>
            <a:noFill/>
          </a:ln>
        </p:spPr>
      </p:pic>
      <p:pic>
        <p:nvPicPr>
          <p:cNvPr descr="Text, logo&#10;&#10;Description automatically generated with medium confidence" id="354" name="Google Shape;354;p29"/>
          <p:cNvPicPr preferRelativeResize="0"/>
          <p:nvPr/>
        </p:nvPicPr>
        <p:blipFill rotWithShape="1">
          <a:blip r:embed="rId4">
            <a:alphaModFix/>
          </a:blip>
          <a:srcRect b="0" l="0" r="0" t="0"/>
          <a:stretch/>
        </p:blipFill>
        <p:spPr>
          <a:xfrm>
            <a:off x="45493" y="111778"/>
            <a:ext cx="1363399" cy="272679"/>
          </a:xfrm>
          <a:prstGeom prst="rect">
            <a:avLst/>
          </a:prstGeom>
          <a:noFill/>
          <a:ln>
            <a:noFill/>
          </a:ln>
        </p:spPr>
      </p:pic>
      <p:pic>
        <p:nvPicPr>
          <p:cNvPr descr="A picture containing outdoor, sidewalk, way, scene&#10;&#10;Description automatically generated" id="355" name="Google Shape;355;p29"/>
          <p:cNvPicPr preferRelativeResize="0"/>
          <p:nvPr/>
        </p:nvPicPr>
        <p:blipFill rotWithShape="1">
          <a:blip r:embed="rId5">
            <a:alphaModFix/>
          </a:blip>
          <a:srcRect b="0" l="0" r="0" t="0"/>
          <a:stretch/>
        </p:blipFill>
        <p:spPr>
          <a:xfrm>
            <a:off x="280305" y="8007004"/>
            <a:ext cx="1514531" cy="1136296"/>
          </a:xfrm>
          <a:prstGeom prst="rect">
            <a:avLst/>
          </a:prstGeom>
          <a:noFill/>
          <a:ln>
            <a:noFill/>
          </a:ln>
        </p:spPr>
      </p:pic>
      <p:pic>
        <p:nvPicPr>
          <p:cNvPr descr="Shape, circle&#10;&#10;Description automatically generated" id="356" name="Google Shape;356;p29"/>
          <p:cNvPicPr preferRelativeResize="0"/>
          <p:nvPr/>
        </p:nvPicPr>
        <p:blipFill rotWithShape="1">
          <a:blip r:embed="rId6">
            <a:alphaModFix/>
          </a:blip>
          <a:srcRect b="0" l="0" r="0" t="0"/>
          <a:stretch/>
        </p:blipFill>
        <p:spPr>
          <a:xfrm>
            <a:off x="6126195" y="5787257"/>
            <a:ext cx="1114015" cy="1136296"/>
          </a:xfrm>
          <a:prstGeom prst="rect">
            <a:avLst/>
          </a:prstGeom>
          <a:noFill/>
          <a:ln>
            <a:noFill/>
          </a:ln>
        </p:spPr>
      </p:pic>
      <p:pic>
        <p:nvPicPr>
          <p:cNvPr descr="A green sign on a red brick wall&#10;&#10;Description automatically generated with low confidence" id="357" name="Google Shape;357;p29"/>
          <p:cNvPicPr preferRelativeResize="0"/>
          <p:nvPr/>
        </p:nvPicPr>
        <p:blipFill rotWithShape="1">
          <a:blip r:embed="rId7">
            <a:alphaModFix/>
          </a:blip>
          <a:srcRect b="0" l="0" r="0" t="0"/>
          <a:stretch/>
        </p:blipFill>
        <p:spPr>
          <a:xfrm>
            <a:off x="2296437" y="3374430"/>
            <a:ext cx="1370330" cy="1102563"/>
          </a:xfrm>
          <a:prstGeom prst="rect">
            <a:avLst/>
          </a:prstGeom>
          <a:noFill/>
          <a:ln>
            <a:noFill/>
          </a:ln>
        </p:spPr>
      </p:pic>
      <p:pic>
        <p:nvPicPr>
          <p:cNvPr id="358" name="Google Shape;358;p29"/>
          <p:cNvPicPr preferRelativeResize="0"/>
          <p:nvPr/>
        </p:nvPicPr>
        <p:blipFill rotWithShape="1">
          <a:blip r:embed="rId8">
            <a:alphaModFix/>
          </a:blip>
          <a:srcRect b="0" l="0" r="0" t="0"/>
          <a:stretch/>
        </p:blipFill>
        <p:spPr>
          <a:xfrm>
            <a:off x="3897268" y="3357568"/>
            <a:ext cx="1815199" cy="1136296"/>
          </a:xfrm>
          <a:prstGeom prst="rect">
            <a:avLst/>
          </a:prstGeom>
          <a:noFill/>
          <a:ln>
            <a:noFill/>
          </a:ln>
        </p:spPr>
      </p:pic>
      <p:pic>
        <p:nvPicPr>
          <p:cNvPr descr="A green sign on a red brick wall&#10;&#10;Description automatically generated with low confidence" id="359" name="Google Shape;359;p29"/>
          <p:cNvPicPr preferRelativeResize="0"/>
          <p:nvPr/>
        </p:nvPicPr>
        <p:blipFill rotWithShape="1">
          <a:blip r:embed="rId7">
            <a:alphaModFix/>
          </a:blip>
          <a:srcRect b="0" l="0" r="0" t="0"/>
          <a:stretch/>
        </p:blipFill>
        <p:spPr>
          <a:xfrm>
            <a:off x="2233412" y="5804129"/>
            <a:ext cx="1370330" cy="1102563"/>
          </a:xfrm>
          <a:prstGeom prst="rect">
            <a:avLst/>
          </a:prstGeom>
          <a:noFill/>
          <a:ln>
            <a:noFill/>
          </a:ln>
        </p:spPr>
      </p:pic>
      <p:pic>
        <p:nvPicPr>
          <p:cNvPr id="360" name="Google Shape;360;p29"/>
          <p:cNvPicPr preferRelativeResize="0"/>
          <p:nvPr/>
        </p:nvPicPr>
        <p:blipFill rotWithShape="1">
          <a:blip r:embed="rId9">
            <a:alphaModFix/>
          </a:blip>
          <a:srcRect b="0" l="0" r="0" t="0"/>
          <a:stretch/>
        </p:blipFill>
        <p:spPr>
          <a:xfrm rot="10800000">
            <a:off x="175432" y="5804125"/>
            <a:ext cx="1724266" cy="1102565"/>
          </a:xfrm>
          <a:prstGeom prst="rect">
            <a:avLst/>
          </a:prstGeom>
          <a:noFill/>
          <a:ln>
            <a:noFill/>
          </a:ln>
        </p:spPr>
      </p:pic>
      <p:pic>
        <p:nvPicPr>
          <p:cNvPr id="361" name="Google Shape;361;p29"/>
          <p:cNvPicPr preferRelativeResize="0"/>
          <p:nvPr/>
        </p:nvPicPr>
        <p:blipFill rotWithShape="1">
          <a:blip r:embed="rId10">
            <a:alphaModFix/>
          </a:blip>
          <a:srcRect b="0" l="0" r="0" t="0"/>
          <a:stretch/>
        </p:blipFill>
        <p:spPr>
          <a:xfrm>
            <a:off x="5942969" y="3374431"/>
            <a:ext cx="1714740" cy="1102562"/>
          </a:xfrm>
          <a:prstGeom prst="rect">
            <a:avLst/>
          </a:prstGeom>
          <a:noFill/>
          <a:ln>
            <a:noFill/>
          </a:ln>
        </p:spPr>
      </p:pic>
      <p:pic>
        <p:nvPicPr>
          <p:cNvPr id="362" name="Google Shape;362;p29"/>
          <p:cNvPicPr preferRelativeResize="0"/>
          <p:nvPr/>
        </p:nvPicPr>
        <p:blipFill rotWithShape="1">
          <a:blip r:embed="rId11">
            <a:alphaModFix/>
          </a:blip>
          <a:srcRect b="0" l="0" r="0" t="0"/>
          <a:stretch/>
        </p:blipFill>
        <p:spPr>
          <a:xfrm>
            <a:off x="4020000" y="5804128"/>
            <a:ext cx="1642337" cy="1102563"/>
          </a:xfrm>
          <a:prstGeom prst="rect">
            <a:avLst/>
          </a:prstGeom>
          <a:noFill/>
          <a:ln>
            <a:noFill/>
          </a:ln>
        </p:spPr>
      </p:pic>
      <p:pic>
        <p:nvPicPr>
          <p:cNvPr id="363" name="Google Shape;363;p29"/>
          <p:cNvPicPr preferRelativeResize="0"/>
          <p:nvPr/>
        </p:nvPicPr>
        <p:blipFill rotWithShape="1">
          <a:blip r:embed="rId12">
            <a:alphaModFix/>
          </a:blip>
          <a:srcRect b="22785" l="0" r="45108" t="0"/>
          <a:stretch/>
        </p:blipFill>
        <p:spPr>
          <a:xfrm>
            <a:off x="343302" y="3329351"/>
            <a:ext cx="1291325" cy="1272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graphicFrame>
        <p:nvGraphicFramePr>
          <p:cNvPr id="368" name="Google Shape;368;p30"/>
          <p:cNvGraphicFramePr/>
          <p:nvPr/>
        </p:nvGraphicFramePr>
        <p:xfrm>
          <a:off x="-21270" y="50800"/>
          <a:ext cx="3000000" cy="3000000"/>
        </p:xfrm>
        <a:graphic>
          <a:graphicData uri="http://schemas.openxmlformats.org/drawingml/2006/table">
            <a:tbl>
              <a:tblPr>
                <a:noFill/>
                <a:tableStyleId>{532FCE86-39A6-4F77-B355-30FE4D7EA509}</a:tableStyleId>
              </a:tblPr>
              <a:tblGrid>
                <a:gridCol w="657225"/>
                <a:gridCol w="244300"/>
                <a:gridCol w="216550"/>
                <a:gridCol w="814125"/>
                <a:gridCol w="807300"/>
                <a:gridCol w="721500"/>
                <a:gridCol w="351675"/>
                <a:gridCol w="987675"/>
                <a:gridCol w="912550"/>
                <a:gridCol w="840050"/>
                <a:gridCol w="1128450"/>
              </a:tblGrid>
              <a:tr h="390250">
                <a:tc gridSpan="3">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gridSpan="8">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solidFill>
                            <a:schemeClr val="dk1"/>
                          </a:solidFill>
                          <a:latin typeface="Calibri"/>
                          <a:ea typeface="Calibri"/>
                          <a:cs typeface="Calibri"/>
                          <a:sym typeface="Calibri"/>
                        </a:rPr>
                        <a:t>Inventory Management: Stock Taking</a:t>
                      </a:r>
                      <a:endParaRPr sz="12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c hMerge="1"/>
                <a:tc hMerge="1"/>
              </a:tr>
              <a:tr h="2079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STM01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hMerge="1"/>
                <a:tc gridSpan="2">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rowSpan="3">
                  <a:txBody>
                    <a:bodyPr/>
                    <a:lstStyle/>
                    <a:p>
                      <a:pPr indent="0" lvl="0" marL="0" marR="0" rtl="0" algn="l">
                        <a:lnSpc>
                          <a:spcPct val="100000"/>
                        </a:lnSpc>
                        <a:spcBef>
                          <a:spcPts val="0"/>
                        </a:spcBef>
                        <a:spcAft>
                          <a:spcPts val="0"/>
                        </a:spcAft>
                        <a:buClr>
                          <a:srgbClr val="000000"/>
                        </a:buClr>
                        <a:buSzPts val="2100"/>
                        <a:buFont typeface="Arial"/>
                        <a:buNone/>
                      </a:pPr>
                      <a:r>
                        <a:t/>
                      </a:r>
                      <a:endParaRPr sz="21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06700">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5/20/2022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hMerge="1"/>
                <a:tc gridSpan="2"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Stock Location</a:t>
                      </a:r>
                      <a:endParaRPr sz="1400" u="none" cap="none" strike="noStrike"/>
                    </a:p>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Stock Taking Movement</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rowSpan="2" hMerge="1"/>
                <a:tc vMerge="1"/>
              </a:tr>
              <a:tr h="3000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4">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Manual Putaway/Stow</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hMerge="1"/>
                <a:tc gridSpan="2" vMerge="1"/>
                <a:tc hMerge="1" vMerge="1"/>
                <a:tc vMerge="1"/>
              </a:tr>
              <a:tr h="302225">
                <a:tc gridSpan="2">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6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3C6E7"/>
                    </a:solidFill>
                  </a:tcPr>
                </a:tc>
                <a:tc hMerge="1"/>
                <a:tc gridSpan="9">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Stock Taking → Select task → Go to listed location → Scan location → Click skip → Enter expiry date → Enter quantity → Select confirm → Conduct six-sided quality check</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B3C6E7"/>
                    </a:solidFill>
                  </a:tcPr>
                </a:tc>
                <a:tc hMerge="1"/>
                <a:tc hMerge="1"/>
                <a:tc hMerge="1"/>
                <a:tc hMerge="1"/>
                <a:tc hMerge="1"/>
                <a:tc hMerge="1"/>
                <a:tc hMerge="1"/>
                <a:tc hMerge="1"/>
              </a:tr>
              <a:tr h="182850">
                <a:tc gridSpan="7">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hMerge="1"/>
                <a:tc hMerge="1"/>
                <a:tc hMerge="1"/>
                <a:tc hMerge="1"/>
                <a:tc hMerge="1"/>
                <a:tc gridSpan="4">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A. Wear cut resistant gloves while manipulating cutter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 </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rPr b="0" i="0" lang="en-US" sz="900" u="none" cap="none" strike="noStrike">
                          <a:solidFill>
                            <a:schemeClr val="dk1"/>
                          </a:solidFill>
                          <a:latin typeface="Calibri"/>
                          <a:ea typeface="Calibri"/>
                          <a:cs typeface="Calibri"/>
                          <a:sym typeface="Calibri"/>
                        </a:rPr>
                        <a:t>A. </a:t>
                      </a:r>
                      <a:r>
                        <a:rPr b="0" lang="en-US" sz="900" u="none" cap="none" strike="noStrike">
                          <a:solidFill>
                            <a:schemeClr val="dk1"/>
                          </a:solidFill>
                          <a:latin typeface="Calibri"/>
                          <a:ea typeface="Calibri"/>
                          <a:cs typeface="Calibri"/>
                          <a:sym typeface="Calibri"/>
                        </a:rPr>
                        <a:t>Manual areas are not expiry managed. Always use and apply FEFO when manually stowing items.</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34475">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rgbClr val="000000"/>
                        </a:buClr>
                        <a:buSzPts val="900"/>
                        <a:buFont typeface="Arial"/>
                        <a:buNone/>
                      </a:pPr>
                      <a:r>
                        <a:rPr lang="en-US" sz="900" u="none" cap="none" strike="noStrike">
                          <a:solidFill>
                            <a:schemeClr val="dk1"/>
                          </a:solidFill>
                          <a:latin typeface="Calibri"/>
                          <a:ea typeface="Calibri"/>
                          <a:cs typeface="Calibri"/>
                          <a:sym typeface="Calibri"/>
                        </a:rPr>
                        <a:t>B. Manual stow areas must be clean before introducing items to the system.</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188900">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C. Never overfill stow areas. If it is dirty, clean it.</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C. Always verify the quality of the product throughout the process flow.</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Watch your step when walking around manual areas to avoid trips/falls. </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0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302725">
                <a:tc gridSpan="7">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E. Use proper lifting techniques when loading and unloading.</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161800">
                <a:tc gridSpan="7">
                  <a:txBody>
                    <a:bodyPr/>
                    <a:lstStyle/>
                    <a:p>
                      <a:pPr indent="0" lvl="0" marL="0" marR="0" rtl="0" algn="l">
                        <a:lnSpc>
                          <a:spcPct val="100000"/>
                        </a:lnSpc>
                        <a:spcBef>
                          <a:spcPts val="0"/>
                        </a:spcBef>
                        <a:spcAft>
                          <a:spcPts val="0"/>
                        </a:spcAft>
                        <a:buClr>
                          <a:schemeClr val="dk1"/>
                        </a:buClr>
                        <a:buSzPts val="950"/>
                        <a:buFont typeface="Calibri"/>
                        <a:buNone/>
                      </a:pPr>
                      <a:r>
                        <a:t/>
                      </a:r>
                      <a:endParaRPr b="0"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hMerge="1"/>
                <a:tc hMerge="1"/>
                <a:tc hMerge="1"/>
                <a:tc gridSpan="4">
                  <a:txBody>
                    <a:bodyPr/>
                    <a:lstStyle/>
                    <a:p>
                      <a:pPr indent="0" lvl="0" marL="0" marR="0" rtl="0" algn="l">
                        <a:lnSpc>
                          <a:spcPct val="100000"/>
                        </a:lnSpc>
                        <a:spcBef>
                          <a:spcPts val="0"/>
                        </a:spcBef>
                        <a:spcAft>
                          <a:spcPts val="0"/>
                        </a:spcAft>
                        <a:buClr>
                          <a:schemeClr val="dk1"/>
                        </a:buClr>
                        <a:buSzPts val="9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r>
              <a:tr h="212625">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hMerge="1"/>
              </a:tr>
              <a:tr h="1262600">
                <a:tc gridSpan="4">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836125">
                <a:tc gridSpan="4">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Retrieve HHT and verify HHT unit is charged, login into the system.</a:t>
                      </a:r>
                      <a:endParaRPr sz="14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4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Stock Taking</a:t>
                      </a:r>
                      <a:r>
                        <a:rPr b="0" lang="en-US" sz="1000" u="none" cap="none" strike="noStrike">
                          <a:latin typeface="Calibri"/>
                          <a:ea typeface="Calibri"/>
                          <a:cs typeface="Calibri"/>
                          <a:sym typeface="Calibri"/>
                        </a:rPr>
                        <a:t> in the menu.</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 task.</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latin typeface="Calibri"/>
                          <a:ea typeface="Calibri"/>
                          <a:cs typeface="Calibri"/>
                          <a:sym typeface="Calibri"/>
                        </a:rPr>
                        <a:t>Go to the listed location under, </a:t>
                      </a:r>
                      <a:r>
                        <a:rPr b="1" lang="en-US" sz="1000" u="none" cap="none" strike="noStrike">
                          <a:latin typeface="Calibri"/>
                          <a:ea typeface="Calibri"/>
                          <a:cs typeface="Calibri"/>
                          <a:sym typeface="Calibri"/>
                        </a:rPr>
                        <a:t>Go To Location.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02600">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r>
              <a:tr h="1268375">
                <a:tc gridSpan="4">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718900">
                <a:tc gridSpan="4">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solidFill>
                            <a:schemeClr val="dk1"/>
                          </a:solidFill>
                          <a:latin typeface="Calibri"/>
                          <a:ea typeface="Calibri"/>
                          <a:cs typeface="Calibri"/>
                          <a:sym typeface="Calibri"/>
                        </a:rPr>
                        <a:t>Scan </a:t>
                      </a:r>
                      <a:r>
                        <a:rPr b="1" lang="en-US" sz="1000" u="none" cap="none" strike="noStrike">
                          <a:solidFill>
                            <a:schemeClr val="dk1"/>
                          </a:solidFill>
                          <a:latin typeface="Calibri"/>
                          <a:ea typeface="Calibri"/>
                          <a:cs typeface="Calibri"/>
                          <a:sym typeface="Calibri"/>
                        </a:rPr>
                        <a:t>Location </a:t>
                      </a:r>
                      <a:r>
                        <a:rPr b="0" lang="en-US" sz="1000" u="none" cap="none" strike="noStrike">
                          <a:solidFill>
                            <a:schemeClr val="dk1"/>
                          </a:solidFill>
                          <a:latin typeface="Calibri"/>
                          <a:ea typeface="Calibri"/>
                          <a:cs typeface="Calibri"/>
                          <a:sym typeface="Calibri"/>
                        </a:rPr>
                        <a:t>twice.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100"/>
                        <a:buFont typeface="Arial"/>
                        <a:buNone/>
                      </a:pPr>
                      <a:r>
                        <a:rPr lang="en-US" sz="1000" u="none" cap="none" strike="noStrike">
                          <a:solidFill>
                            <a:schemeClr val="dk1"/>
                          </a:solidFill>
                          <a:latin typeface="Calibri"/>
                          <a:ea typeface="Calibri"/>
                          <a:cs typeface="Calibri"/>
                          <a:sym typeface="Calibri"/>
                        </a:rPr>
                        <a:t>Scan the item code. </a:t>
                      </a:r>
                      <a:r>
                        <a:rPr b="0" lang="en-US" sz="1000" u="none" cap="none" strike="noStrike">
                          <a:solidFill>
                            <a:schemeClr val="dk1"/>
                          </a:solidFill>
                          <a:latin typeface="Calibri"/>
                          <a:ea typeface="Calibri"/>
                          <a:cs typeface="Calibri"/>
                          <a:sym typeface="Calibri"/>
                        </a:rPr>
                        <a:t>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Calibri"/>
                          <a:ea typeface="Calibri"/>
                          <a:cs typeface="Calibri"/>
                          <a:sym typeface="Calibri"/>
                        </a:rPr>
                        <a:t>Count the number of units for the item code. </a:t>
                      </a:r>
                      <a:endParaRPr sz="1400" u="none" cap="none" strike="noStrike"/>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000"/>
                        <a:buFont typeface="Arial"/>
                        <a:buNone/>
                      </a:pPr>
                      <a:r>
                        <a:rPr i="0" lang="en-US" sz="1000" u="none" cap="none" strike="noStrike">
                          <a:solidFill>
                            <a:schemeClr val="dk1"/>
                          </a:solidFill>
                          <a:latin typeface="Calibri"/>
                          <a:ea typeface="Calibri"/>
                          <a:cs typeface="Calibri"/>
                          <a:sym typeface="Calibri"/>
                        </a:rPr>
                        <a:t>Input the </a:t>
                      </a:r>
                      <a:r>
                        <a:rPr b="1" i="0" lang="en-US" sz="1000" u="none" cap="none" strike="noStrike">
                          <a:solidFill>
                            <a:schemeClr val="dk1"/>
                          </a:solidFill>
                          <a:latin typeface="Calibri"/>
                          <a:ea typeface="Calibri"/>
                          <a:cs typeface="Calibri"/>
                          <a:sym typeface="Calibri"/>
                        </a:rPr>
                        <a:t>Quantity </a:t>
                      </a:r>
                      <a:r>
                        <a:rPr b="0" i="0" lang="en-US" sz="1000" u="none" cap="none" strike="noStrike">
                          <a:solidFill>
                            <a:schemeClr val="dk1"/>
                          </a:solidFill>
                          <a:latin typeface="Calibri"/>
                          <a:ea typeface="Calibri"/>
                          <a:cs typeface="Calibri"/>
                          <a:sym typeface="Calibri"/>
                        </a:rPr>
                        <a:t>count and select the blue arrow.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212625">
                <a:tc gridSpan="4">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hMerge="1"/>
                <a:tc gridSpan="3">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11</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c gridSpan="2">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hMerge="1"/>
              </a:tr>
              <a:tr h="1288900">
                <a:tc gridSpan="4">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r h="604475">
                <a:tc gridSpan="4">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Confirm </a:t>
                      </a:r>
                      <a:r>
                        <a:rPr lang="en-US" sz="1000" u="none" cap="none" strike="noStrike">
                          <a:latin typeface="Calibri"/>
                          <a:ea typeface="Calibri"/>
                          <a:cs typeface="Calibri"/>
                          <a:sym typeface="Calibri"/>
                        </a:rPr>
                        <a:t>to confirm the location.</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Arial"/>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gridSpan="3">
                  <a:txBody>
                    <a:bodyPr/>
                    <a:lstStyle/>
                    <a:p>
                      <a:pPr indent="0" lvl="0" marL="0" marR="0" rtl="0" algn="l">
                        <a:lnSpc>
                          <a:spcPct val="100000"/>
                        </a:lnSpc>
                        <a:spcBef>
                          <a:spcPts val="0"/>
                        </a:spcBef>
                        <a:spcAft>
                          <a:spcPts val="0"/>
                        </a:spcAft>
                        <a:buClr>
                          <a:schemeClr val="dk1"/>
                        </a:buClr>
                        <a:buSzPts val="1000"/>
                        <a:buFont typeface="Calibri"/>
                        <a:buNone/>
                      </a:pPr>
                      <a:r>
                        <a:rPr i="0" lang="en-US" sz="1000" u="none" cap="none" strike="noStrike">
                          <a:solidFill>
                            <a:schemeClr val="dk1"/>
                          </a:solidFill>
                          <a:latin typeface="Calibri"/>
                          <a:ea typeface="Calibri"/>
                          <a:cs typeface="Calibri"/>
                          <a:sym typeface="Calibri"/>
                        </a:rPr>
                        <a:t>Conduct a six-sided quality check. If any item(s) are damaged move to designated area and notify Shift Manager.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gridSpan="2">
                  <a:txBody>
                    <a:bodyPr/>
                    <a:lstStyle/>
                    <a:p>
                      <a:pPr indent="0" lvl="0" marL="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i="0" lang="en-US" sz="1000" u="none" cap="none" strike="noStrike">
                          <a:solidFill>
                            <a:schemeClr val="dk1"/>
                          </a:solidFill>
                          <a:latin typeface="Calibri"/>
                          <a:ea typeface="Calibri"/>
                          <a:cs typeface="Calibri"/>
                          <a:sym typeface="Calibri"/>
                        </a:rPr>
                        <a:t>Let your shift manager know the item information/ barcode that has the mistake.</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10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r>
            </a:tbl>
          </a:graphicData>
        </a:graphic>
      </p:graphicFrame>
      <p:pic>
        <p:nvPicPr>
          <p:cNvPr id="369" name="Google Shape;369;p30"/>
          <p:cNvPicPr preferRelativeResize="0"/>
          <p:nvPr/>
        </p:nvPicPr>
        <p:blipFill rotWithShape="1">
          <a:blip r:embed="rId3">
            <a:alphaModFix/>
          </a:blip>
          <a:srcRect b="0" l="0" r="0" t="0"/>
          <a:stretch/>
        </p:blipFill>
        <p:spPr>
          <a:xfrm>
            <a:off x="3935431" y="8090739"/>
            <a:ext cx="1553965" cy="1013671"/>
          </a:xfrm>
          <a:prstGeom prst="rect">
            <a:avLst/>
          </a:prstGeom>
          <a:noFill/>
          <a:ln>
            <a:noFill/>
          </a:ln>
        </p:spPr>
      </p:pic>
      <p:pic>
        <p:nvPicPr>
          <p:cNvPr descr="Text, logo&#10;&#10;Description automatically generated with medium confidence" id="370" name="Google Shape;370;p30"/>
          <p:cNvPicPr preferRelativeResize="0"/>
          <p:nvPr/>
        </p:nvPicPr>
        <p:blipFill rotWithShape="1">
          <a:blip r:embed="rId4">
            <a:alphaModFix/>
          </a:blip>
          <a:srcRect b="0" l="0" r="0" t="0"/>
          <a:stretch/>
        </p:blipFill>
        <p:spPr>
          <a:xfrm>
            <a:off x="45493" y="111778"/>
            <a:ext cx="1363399" cy="272679"/>
          </a:xfrm>
          <a:prstGeom prst="rect">
            <a:avLst/>
          </a:prstGeom>
          <a:noFill/>
          <a:ln>
            <a:noFill/>
          </a:ln>
        </p:spPr>
      </p:pic>
      <p:pic>
        <p:nvPicPr>
          <p:cNvPr id="371" name="Google Shape;371;p30"/>
          <p:cNvPicPr preferRelativeResize="0"/>
          <p:nvPr/>
        </p:nvPicPr>
        <p:blipFill rotWithShape="1">
          <a:blip r:embed="rId5">
            <a:alphaModFix/>
          </a:blip>
          <a:srcRect b="2962" l="18157" r="12829" t="6110"/>
          <a:stretch/>
        </p:blipFill>
        <p:spPr>
          <a:xfrm>
            <a:off x="699278" y="3561392"/>
            <a:ext cx="593125" cy="1077526"/>
          </a:xfrm>
          <a:prstGeom prst="rect">
            <a:avLst/>
          </a:prstGeom>
          <a:noFill/>
          <a:ln>
            <a:noFill/>
          </a:ln>
        </p:spPr>
      </p:pic>
      <p:pic>
        <p:nvPicPr>
          <p:cNvPr id="372" name="Google Shape;372;p30"/>
          <p:cNvPicPr preferRelativeResize="0"/>
          <p:nvPr/>
        </p:nvPicPr>
        <p:blipFill rotWithShape="1">
          <a:blip r:embed="rId6">
            <a:alphaModFix/>
          </a:blip>
          <a:srcRect b="0" l="0" r="0" t="0"/>
          <a:stretch/>
        </p:blipFill>
        <p:spPr>
          <a:xfrm>
            <a:off x="2305103" y="3527296"/>
            <a:ext cx="1114016" cy="1136297"/>
          </a:xfrm>
          <a:prstGeom prst="rect">
            <a:avLst/>
          </a:prstGeom>
          <a:noFill/>
          <a:ln>
            <a:noFill/>
          </a:ln>
        </p:spPr>
      </p:pic>
      <p:pic>
        <p:nvPicPr>
          <p:cNvPr id="373" name="Google Shape;373;p30"/>
          <p:cNvPicPr preferRelativeResize="0"/>
          <p:nvPr/>
        </p:nvPicPr>
        <p:blipFill rotWithShape="1">
          <a:blip r:embed="rId7">
            <a:alphaModFix/>
          </a:blip>
          <a:srcRect b="0" l="0" r="0" t="0"/>
          <a:stretch/>
        </p:blipFill>
        <p:spPr>
          <a:xfrm>
            <a:off x="3983776" y="3502621"/>
            <a:ext cx="1657581" cy="1136297"/>
          </a:xfrm>
          <a:prstGeom prst="rect">
            <a:avLst/>
          </a:prstGeom>
          <a:noFill/>
          <a:ln>
            <a:noFill/>
          </a:ln>
        </p:spPr>
      </p:pic>
      <p:pic>
        <p:nvPicPr>
          <p:cNvPr id="374" name="Google Shape;374;p30"/>
          <p:cNvPicPr preferRelativeResize="0"/>
          <p:nvPr/>
        </p:nvPicPr>
        <p:blipFill rotWithShape="1">
          <a:blip r:embed="rId8">
            <a:alphaModFix/>
          </a:blip>
          <a:srcRect b="0" l="0" r="0" t="0"/>
          <a:stretch/>
        </p:blipFill>
        <p:spPr>
          <a:xfrm>
            <a:off x="5839045" y="3586058"/>
            <a:ext cx="1714739" cy="1086002"/>
          </a:xfrm>
          <a:prstGeom prst="rect">
            <a:avLst/>
          </a:prstGeom>
          <a:noFill/>
          <a:ln>
            <a:noFill/>
          </a:ln>
        </p:spPr>
      </p:pic>
      <p:pic>
        <p:nvPicPr>
          <p:cNvPr id="375" name="Google Shape;375;p30"/>
          <p:cNvPicPr preferRelativeResize="0"/>
          <p:nvPr/>
        </p:nvPicPr>
        <p:blipFill rotWithShape="1">
          <a:blip r:embed="rId9">
            <a:alphaModFix/>
          </a:blip>
          <a:srcRect b="0" l="0" r="0" t="0"/>
          <a:stretch/>
        </p:blipFill>
        <p:spPr>
          <a:xfrm>
            <a:off x="322890" y="8148747"/>
            <a:ext cx="1086002" cy="771633"/>
          </a:xfrm>
          <a:prstGeom prst="rect">
            <a:avLst/>
          </a:prstGeom>
          <a:noFill/>
          <a:ln>
            <a:noFill/>
          </a:ln>
        </p:spPr>
      </p:pic>
      <p:pic>
        <p:nvPicPr>
          <p:cNvPr descr="Shape, circle&#10;&#10;Description automatically generated" id="376" name="Google Shape;376;p30"/>
          <p:cNvPicPr preferRelativeResize="0"/>
          <p:nvPr/>
        </p:nvPicPr>
        <p:blipFill rotWithShape="1">
          <a:blip r:embed="rId10">
            <a:alphaModFix/>
          </a:blip>
          <a:srcRect b="0" l="0" r="0" t="0"/>
          <a:stretch/>
        </p:blipFill>
        <p:spPr>
          <a:xfrm>
            <a:off x="2309449" y="7993619"/>
            <a:ext cx="1114016" cy="1136296"/>
          </a:xfrm>
          <a:prstGeom prst="rect">
            <a:avLst/>
          </a:prstGeom>
          <a:noFill/>
          <a:ln>
            <a:noFill/>
          </a:ln>
        </p:spPr>
      </p:pic>
      <p:pic>
        <p:nvPicPr>
          <p:cNvPr id="377" name="Google Shape;377;p30"/>
          <p:cNvPicPr preferRelativeResize="0"/>
          <p:nvPr/>
        </p:nvPicPr>
        <p:blipFill rotWithShape="1">
          <a:blip r:embed="rId11">
            <a:alphaModFix/>
          </a:blip>
          <a:srcRect b="0" l="0" r="0" t="0"/>
          <a:stretch/>
        </p:blipFill>
        <p:spPr>
          <a:xfrm>
            <a:off x="3819430" y="5837518"/>
            <a:ext cx="1785969" cy="1143160"/>
          </a:xfrm>
          <a:prstGeom prst="rect">
            <a:avLst/>
          </a:prstGeom>
          <a:noFill/>
          <a:ln>
            <a:noFill/>
          </a:ln>
        </p:spPr>
      </p:pic>
      <p:pic>
        <p:nvPicPr>
          <p:cNvPr descr="A green sign on a red brick wall&#10;&#10;Description automatically generated with low confidence" id="378" name="Google Shape;378;p30"/>
          <p:cNvPicPr preferRelativeResize="0"/>
          <p:nvPr/>
        </p:nvPicPr>
        <p:blipFill rotWithShape="1">
          <a:blip r:embed="rId12">
            <a:alphaModFix/>
          </a:blip>
          <a:srcRect b="0" l="0" r="0" t="0"/>
          <a:stretch/>
        </p:blipFill>
        <p:spPr>
          <a:xfrm>
            <a:off x="310675" y="5837518"/>
            <a:ext cx="1370330" cy="1102563"/>
          </a:xfrm>
          <a:prstGeom prst="rect">
            <a:avLst/>
          </a:prstGeom>
          <a:noFill/>
          <a:ln>
            <a:noFill/>
          </a:ln>
        </p:spPr>
      </p:pic>
      <p:pic>
        <p:nvPicPr>
          <p:cNvPr id="379" name="Google Shape;379;p30"/>
          <p:cNvPicPr preferRelativeResize="0"/>
          <p:nvPr/>
        </p:nvPicPr>
        <p:blipFill rotWithShape="1">
          <a:blip r:embed="rId13">
            <a:alphaModFix/>
          </a:blip>
          <a:srcRect b="0" l="0" r="0" t="0"/>
          <a:stretch/>
        </p:blipFill>
        <p:spPr>
          <a:xfrm>
            <a:off x="2283089" y="5803785"/>
            <a:ext cx="934257" cy="1136296"/>
          </a:xfrm>
          <a:prstGeom prst="rect">
            <a:avLst/>
          </a:prstGeom>
          <a:noFill/>
          <a:ln>
            <a:noFill/>
          </a:ln>
        </p:spPr>
      </p:pic>
      <p:pic>
        <p:nvPicPr>
          <p:cNvPr id="380" name="Google Shape;380;p30"/>
          <p:cNvPicPr preferRelativeResize="0"/>
          <p:nvPr/>
        </p:nvPicPr>
        <p:blipFill rotWithShape="1">
          <a:blip r:embed="rId14">
            <a:alphaModFix/>
          </a:blip>
          <a:srcRect b="0" l="0" r="0" t="0"/>
          <a:stretch/>
        </p:blipFill>
        <p:spPr>
          <a:xfrm>
            <a:off x="5745492" y="5803785"/>
            <a:ext cx="1728997" cy="115454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graphicFrame>
        <p:nvGraphicFramePr>
          <p:cNvPr id="385" name="Google Shape;385;p31"/>
          <p:cNvGraphicFramePr/>
          <p:nvPr/>
        </p:nvGraphicFramePr>
        <p:xfrm>
          <a:off x="79311" y="1229349"/>
          <a:ext cx="3000000" cy="3000000"/>
        </p:xfrm>
        <a:graphic>
          <a:graphicData uri="http://schemas.openxmlformats.org/drawingml/2006/table">
            <a:tbl>
              <a:tblPr>
                <a:noFill/>
                <a:tableStyleId>{532FCE86-39A6-4F77-B355-30FE4D7EA509}</a:tableStyleId>
              </a:tblPr>
              <a:tblGrid>
                <a:gridCol w="1932200"/>
                <a:gridCol w="1880450"/>
                <a:gridCol w="1871100"/>
                <a:gridCol w="19299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4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Wear cut resistant gloves while manipulating cutter </a:t>
                      </a:r>
                      <a:r>
                        <a:rPr lang="en-US" sz="900" u="none" cap="none" strike="noStrike">
                          <a:solidFill>
                            <a:schemeClr val="dk1"/>
                          </a:solidFill>
                          <a:latin typeface="Calibri"/>
                          <a:ea typeface="Calibri"/>
                          <a:cs typeface="Calibri"/>
                          <a:sym typeface="Calibri"/>
                        </a:rPr>
                        <a:t>knives</a:t>
                      </a:r>
                      <a:r>
                        <a:rPr i="0" lang="en-US" sz="900" u="none" cap="none" strike="noStrike">
                          <a:solidFill>
                            <a:schemeClr val="dk1"/>
                          </a:solidFill>
                          <a:latin typeface="Calibri"/>
                          <a:ea typeface="Calibri"/>
                          <a:cs typeface="Calibri"/>
                          <a:sym typeface="Calibri"/>
                        </a:rPr>
                        <a:t> and always use proper PPE. </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A. Always verify the quality of the product throughout the process flow.</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8832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B</a:t>
                      </a:r>
                      <a:r>
                        <a:rPr i="0" lang="en-US" sz="900" u="none" cap="none" strike="noStrike">
                          <a:solidFill>
                            <a:schemeClr val="dk1"/>
                          </a:solidFill>
                          <a:latin typeface="Calibri"/>
                          <a:ea typeface="Calibri"/>
                          <a:cs typeface="Calibri"/>
                          <a:sym typeface="Calibri"/>
                        </a:rPr>
                        <a:t>. </a:t>
                      </a:r>
                      <a:r>
                        <a:rPr lang="en-US" sz="900" u="none" cap="none" strike="noStrike">
                          <a:solidFill>
                            <a:schemeClr val="dk1"/>
                          </a:solidFill>
                          <a:latin typeface="Calibri"/>
                          <a:ea typeface="Calibri"/>
                          <a:cs typeface="Calibri"/>
                          <a:sym typeface="Calibri"/>
                        </a:rPr>
                        <a:t>M</a:t>
                      </a:r>
                      <a:r>
                        <a:rPr i="0" lang="en-US" sz="900" u="none" cap="none" strike="noStrike">
                          <a:solidFill>
                            <a:schemeClr val="dk1"/>
                          </a:solidFill>
                          <a:latin typeface="Calibri"/>
                          <a:ea typeface="Calibri"/>
                          <a:cs typeface="Calibri"/>
                          <a:sym typeface="Calibri"/>
                        </a:rPr>
                        <a:t>anual stow areas must be clean before introducing items to the system.</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1947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C. Never overfill stow areas. If it is dirty, clean it.</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C</a:t>
                      </a:r>
                      <a:r>
                        <a:rPr i="0" lang="en-US" sz="900" u="none" cap="none" strike="noStrike">
                          <a:solidFill>
                            <a:schemeClr val="dk1"/>
                          </a:solidFill>
                          <a:latin typeface="Calibri"/>
                          <a:ea typeface="Calibri"/>
                          <a:cs typeface="Calibri"/>
                          <a:sym typeface="Calibri"/>
                        </a:rPr>
                        <a:t>. </a:t>
                      </a:r>
                      <a:r>
                        <a:rPr lang="en-US" sz="900" u="none" cap="none" strike="noStrike">
                          <a:solidFill>
                            <a:schemeClr val="dk1"/>
                          </a:solidFill>
                          <a:latin typeface="Calibri"/>
                          <a:ea typeface="Calibri"/>
                          <a:cs typeface="Calibri"/>
                          <a:sym typeface="Calibri"/>
                        </a:rPr>
                        <a:t>Always verify the quality of the product throughout the process flow.</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8582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D. </a:t>
                      </a:r>
                      <a:r>
                        <a:rPr lang="en-US" sz="900" u="none" cap="none" strike="noStrike">
                          <a:solidFill>
                            <a:schemeClr val="dk1"/>
                          </a:solidFill>
                          <a:latin typeface="Calibri"/>
                          <a:ea typeface="Calibri"/>
                          <a:cs typeface="Calibri"/>
                          <a:sym typeface="Calibri"/>
                        </a:rPr>
                        <a:t>Watch your step when walking around manual areas to avoid trips/falls. </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E. Use proper lifting techniques when loading and unloading.</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7350">
                <a:tc gridSpan="4">
                  <a:txBody>
                    <a:bodyPr/>
                    <a:lstStyle/>
                    <a:p>
                      <a:pPr indent="0" lvl="0" marL="0" marR="0" rtl="0" algn="ctr">
                        <a:lnSpc>
                          <a:spcPct val="100000"/>
                        </a:lnSpc>
                        <a:spcBef>
                          <a:spcPts val="0"/>
                        </a:spcBef>
                        <a:spcAft>
                          <a:spcPts val="0"/>
                        </a:spcAft>
                        <a:buClr>
                          <a:schemeClr val="dk1"/>
                        </a:buClr>
                        <a:buSzPts val="1050"/>
                        <a:buFont typeface="Calibri"/>
                        <a:buNone/>
                      </a:pPr>
                      <a:r>
                        <a:rPr b="1" i="1" lang="en-US" sz="1050" u="none" cap="none" strike="noStrike">
                          <a:solidFill>
                            <a:schemeClr val="dk1"/>
                          </a:solidFill>
                          <a:latin typeface="Calibri"/>
                          <a:ea typeface="Calibri"/>
                          <a:cs typeface="Calibri"/>
                          <a:sym typeface="Calibri"/>
                        </a:rPr>
                        <a:t>During Decant</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c hMerge="1"/>
                <a:tc hMerge="1"/>
                <a:tc hMerge="1"/>
              </a:tr>
              <a:tr h="1427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gridSpan="2">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sz="1400" u="none" cap="none" strike="noStrike"/>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hMerge="1"/>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46330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Not in Inbound File/Catalog Item</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gridSpan="2">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Damaged by supplier/Not Fresh/Arrived Expired Items</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hMerge="1"/>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984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Keep in their cases and put aside, with a </a:t>
                      </a:r>
                      <a:r>
                        <a:rPr b="1" i="0" lang="en-US" sz="1000" u="sng" cap="none" strike="noStrike">
                          <a:solidFill>
                            <a:schemeClr val="dk1"/>
                          </a:solidFill>
                          <a:latin typeface="Calibri"/>
                          <a:ea typeface="Calibri"/>
                          <a:cs typeface="Calibri"/>
                          <a:sym typeface="Calibri"/>
                        </a:rPr>
                        <a:t>Not In Inbound File </a:t>
                      </a:r>
                      <a:r>
                        <a:rPr b="0" i="0" lang="en-US" sz="1000" u="none" cap="none" strike="noStrike">
                          <a:solidFill>
                            <a:schemeClr val="dk1"/>
                          </a:solidFill>
                          <a:latin typeface="Calibri"/>
                          <a:ea typeface="Calibri"/>
                          <a:cs typeface="Calibri"/>
                          <a:sym typeface="Calibri"/>
                        </a:rPr>
                        <a:t>sign &amp; name of Supplier.</a:t>
                      </a:r>
                      <a:endParaRPr b="0" i="0" sz="1000" u="none" cap="none" strike="noStrike">
                        <a:solidFill>
                          <a:schemeClr val="dk1"/>
                        </a:solidFill>
                        <a:highlight>
                          <a:srgbClr val="FF0000"/>
                        </a:highlight>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Put item(s) in the designated area.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00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00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49675">
                <a:tc gridSpan="4">
                  <a:txBody>
                    <a:bodyPr/>
                    <a:lstStyle/>
                    <a:p>
                      <a:pPr indent="0" lvl="0" marL="0" marR="0" rtl="0" algn="ctr">
                        <a:lnSpc>
                          <a:spcPct val="100000"/>
                        </a:lnSpc>
                        <a:spcBef>
                          <a:spcPts val="0"/>
                        </a:spcBef>
                        <a:spcAft>
                          <a:spcPts val="0"/>
                        </a:spcAft>
                        <a:buClr>
                          <a:schemeClr val="dk1"/>
                        </a:buClr>
                        <a:buSzPts val="1100"/>
                        <a:buFont typeface="Calibri"/>
                        <a:buNone/>
                      </a:pPr>
                      <a:r>
                        <a:rPr b="1" i="1" lang="en-US" sz="1100" u="none" cap="none" strike="noStrike">
                          <a:solidFill>
                            <a:schemeClr val="dk1"/>
                          </a:solidFill>
                          <a:latin typeface="Calibri"/>
                          <a:ea typeface="Calibri"/>
                          <a:cs typeface="Calibri"/>
                          <a:sym typeface="Calibri"/>
                        </a:rPr>
                        <a:t>After Decant</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c hMerge="1"/>
                <a:tc hMerge="1"/>
                <a:tc hMerge="1"/>
              </a:tr>
              <a:tr h="1677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179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Item damaged or not fresh at Picking/QC at TP</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Exception: </a:t>
                      </a:r>
                      <a:r>
                        <a:rPr b="0" lang="en-US" sz="1000" u="none" cap="none" strike="noStrike">
                          <a:latin typeface="Calibri"/>
                          <a:ea typeface="Calibri"/>
                          <a:cs typeface="Calibri"/>
                          <a:sym typeface="Calibri"/>
                        </a:rPr>
                        <a:t>Physical location </a:t>
                      </a:r>
                      <a:r>
                        <a:rPr lang="en-US" sz="1000" u="none" cap="none" strike="noStrike">
                          <a:latin typeface="Calibri"/>
                          <a:ea typeface="Calibri"/>
                          <a:cs typeface="Calibri"/>
                          <a:sym typeface="Calibri"/>
                        </a:rPr>
                        <a:t>within trolley with rejected items is full</a:t>
                      </a:r>
                      <a:endParaRPr sz="1400" u="none" cap="none" strike="noStrike"/>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Exception: Item is recalled or discontinued </a:t>
                      </a:r>
                      <a:endParaRPr sz="1400" u="none" cap="none" strike="noStrike"/>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213100">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P</a:t>
                      </a:r>
                      <a:r>
                        <a:rPr lang="en-US" sz="1000" u="none" cap="none" strike="noStrike">
                          <a:latin typeface="Calibri"/>
                          <a:ea typeface="Calibri"/>
                          <a:cs typeface="Calibri"/>
                          <a:sym typeface="Calibri"/>
                        </a:rPr>
                        <a:t>ut in an individual, separate </a:t>
                      </a:r>
                      <a:r>
                        <a:rPr b="1" lang="en-US" sz="1000" u="none" cap="none" strike="noStrike">
                          <a:latin typeface="Calibri"/>
                          <a:ea typeface="Calibri"/>
                          <a:cs typeface="Calibri"/>
                          <a:sym typeface="Calibri"/>
                        </a:rPr>
                        <a:t>physical location </a:t>
                      </a:r>
                      <a:r>
                        <a:rPr lang="en-US" sz="1000" u="none" cap="none" strike="noStrike">
                          <a:latin typeface="Calibri"/>
                          <a:ea typeface="Calibri"/>
                          <a:cs typeface="Calibri"/>
                          <a:sym typeface="Calibri"/>
                        </a:rPr>
                        <a:t>within trolley.</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Weight/count items and report through portal (only for external vendors).</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Drop off items from the trolley into “</a:t>
                      </a:r>
                      <a:r>
                        <a:rPr b="0" i="1" lang="en-US" sz="1000" u="none" cap="none" strike="noStrike">
                          <a:solidFill>
                            <a:schemeClr val="dk1"/>
                          </a:solidFill>
                          <a:latin typeface="Calibri"/>
                          <a:ea typeface="Calibri"/>
                          <a:cs typeface="Calibri"/>
                          <a:sym typeface="Calibri"/>
                        </a:rPr>
                        <a:t>Unpickable items” </a:t>
                      </a:r>
                      <a:r>
                        <a:rPr b="0" i="0" lang="en-US" sz="1000" u="none" cap="none" strike="noStrike">
                          <a:solidFill>
                            <a:schemeClr val="dk1"/>
                          </a:solidFill>
                          <a:latin typeface="Calibri"/>
                          <a:ea typeface="Calibri"/>
                          <a:cs typeface="Calibri"/>
                          <a:sym typeface="Calibri"/>
                        </a:rPr>
                        <a:t>area. </a:t>
                      </a:r>
                      <a:r>
                        <a:rPr b="0" i="0" lang="en-US" sz="1000" u="none" cap="none" strike="noStrike">
                          <a:solidFill>
                            <a:srgbClr val="000000"/>
                          </a:solidFill>
                          <a:latin typeface="Calibri"/>
                          <a:ea typeface="Calibri"/>
                          <a:cs typeface="Calibri"/>
                          <a:sym typeface="Calibri"/>
                        </a:rPr>
                        <a:t>Items are logically extracted from the system and message is sent to FD.</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Create QC task at TP with all recalled/discontinued items. Note that Fabric can block stock until FD instructs on how to dispose the item (trash, RTV).</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3812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86750">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highlight>
                          <a:srgbClr val="FFFF00"/>
                        </a:highlight>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highlight>
                          <a:srgbClr val="FFFF00"/>
                        </a:highlight>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260350">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highlight>
                          <a:srgbClr val="FFFF00"/>
                        </a:highlight>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highlight>
                          <a:srgbClr val="FFFF00"/>
                        </a:highlight>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386" name="Google Shape;386;p31"/>
          <p:cNvGraphicFramePr/>
          <p:nvPr/>
        </p:nvGraphicFramePr>
        <p:xfrm>
          <a:off x="79311" y="99505"/>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Inventory Management</a:t>
                      </a:r>
                      <a:r>
                        <a:rPr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Exceptions and Resolutions</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RIN</a:t>
                      </a:r>
                      <a:r>
                        <a:rPr b="0" i="0" lang="en-US" sz="900" u="none" cap="none" strike="noStrike">
                          <a:solidFill>
                            <a:schemeClr val="dk1"/>
                          </a:solidFill>
                          <a:latin typeface="Calibri"/>
                          <a:ea typeface="Calibri"/>
                          <a:cs typeface="Calibri"/>
                          <a:sym typeface="Calibri"/>
                        </a:rPr>
                        <a:t>01</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5/6/2022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All inventory areas</a:t>
                      </a:r>
                      <a:endParaRPr sz="1400" u="none" cap="none" strike="noStrike"/>
                    </a:p>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All inventory changes</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chemeClr val="dk1"/>
                          </a:solidFill>
                          <a:latin typeface="Calibri"/>
                          <a:ea typeface="Calibri"/>
                          <a:cs typeface="Calibri"/>
                          <a:sym typeface="Calibri"/>
                        </a:rPr>
                        <a:t>Site Manager</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All Inventory Management PMVs</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pSp>
        <p:nvGrpSpPr>
          <p:cNvPr id="387" name="Google Shape;387;p31"/>
          <p:cNvGrpSpPr/>
          <p:nvPr/>
        </p:nvGrpSpPr>
        <p:grpSpPr>
          <a:xfrm>
            <a:off x="3931921" y="3585666"/>
            <a:ext cx="1786127" cy="1030700"/>
            <a:chOff x="3742944" y="3998500"/>
            <a:chExt cx="3417759" cy="1348644"/>
          </a:xfrm>
        </p:grpSpPr>
        <p:pic>
          <p:nvPicPr>
            <p:cNvPr id="388" name="Google Shape;388;p31"/>
            <p:cNvPicPr preferRelativeResize="0"/>
            <p:nvPr/>
          </p:nvPicPr>
          <p:blipFill rotWithShape="1">
            <a:blip r:embed="rId3">
              <a:alphaModFix/>
            </a:blip>
            <a:srcRect b="0" l="39080" r="0" t="0"/>
            <a:stretch/>
          </p:blipFill>
          <p:spPr>
            <a:xfrm>
              <a:off x="3742944" y="4613719"/>
              <a:ext cx="3417759" cy="733425"/>
            </a:xfrm>
            <a:prstGeom prst="rect">
              <a:avLst/>
            </a:prstGeom>
            <a:noFill/>
            <a:ln>
              <a:noFill/>
            </a:ln>
          </p:spPr>
        </p:pic>
        <p:pic>
          <p:nvPicPr>
            <p:cNvPr id="389" name="Google Shape;389;p31"/>
            <p:cNvPicPr preferRelativeResize="0"/>
            <p:nvPr/>
          </p:nvPicPr>
          <p:blipFill rotWithShape="1">
            <a:blip r:embed="rId3">
              <a:alphaModFix/>
            </a:blip>
            <a:srcRect b="10364" l="0" r="60920" t="0"/>
            <a:stretch/>
          </p:blipFill>
          <p:spPr>
            <a:xfrm>
              <a:off x="4293679" y="3998500"/>
              <a:ext cx="2192465" cy="657416"/>
            </a:xfrm>
            <a:prstGeom prst="rect">
              <a:avLst/>
            </a:prstGeom>
            <a:noFill/>
            <a:ln>
              <a:noFill/>
            </a:ln>
          </p:spPr>
        </p:pic>
      </p:grpSp>
      <p:pic>
        <p:nvPicPr>
          <p:cNvPr descr="Text, logo&#10;&#10;Description automatically generated with medium confidence" id="390" name="Google Shape;390;p31"/>
          <p:cNvPicPr preferRelativeResize="0"/>
          <p:nvPr/>
        </p:nvPicPr>
        <p:blipFill rotWithShape="1">
          <a:blip r:embed="rId4">
            <a:alphaModFix/>
          </a:blip>
          <a:srcRect b="0" l="0" r="0" t="0"/>
          <a:stretch/>
        </p:blipFill>
        <p:spPr>
          <a:xfrm>
            <a:off x="79248" y="167881"/>
            <a:ext cx="1363399" cy="27267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4" name="Shape 394"/>
        <p:cNvGrpSpPr/>
        <p:nvPr/>
      </p:nvGrpSpPr>
      <p:grpSpPr>
        <a:xfrm>
          <a:off x="0" y="0"/>
          <a:ext cx="0" cy="0"/>
          <a:chOff x="0" y="0"/>
          <a:chExt cx="0" cy="0"/>
        </a:xfrm>
      </p:grpSpPr>
      <p:sp>
        <p:nvSpPr>
          <p:cNvPr id="395" name="Google Shape;395;p32"/>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396" name="Google Shape;396;p32"/>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32"/>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 Pick </a:t>
            </a:r>
            <a:endParaRPr/>
          </a:p>
        </p:txBody>
      </p:sp>
      <p:cxnSp>
        <p:nvCxnSpPr>
          <p:cNvPr id="398" name="Google Shape;398;p32"/>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399" name="Google Shape;399;p32"/>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400" name="Google Shape;400;p3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graphicFrame>
        <p:nvGraphicFramePr>
          <p:cNvPr id="405" name="Google Shape;405;p33"/>
          <p:cNvGraphicFramePr/>
          <p:nvPr/>
        </p:nvGraphicFramePr>
        <p:xfrm>
          <a:off x="79246" y="1549279"/>
          <a:ext cx="3000000" cy="3000000"/>
        </p:xfrm>
        <a:graphic>
          <a:graphicData uri="http://schemas.openxmlformats.org/drawingml/2006/table">
            <a:tbl>
              <a:tblPr>
                <a:noFill/>
                <a:tableStyleId>{532FCE86-39A6-4F77-B355-30FE4D7EA509}</a:tableStyleId>
              </a:tblPr>
              <a:tblGrid>
                <a:gridCol w="1952375"/>
                <a:gridCol w="1900075"/>
                <a:gridCol w="1957500"/>
                <a:gridCol w="1803975"/>
              </a:tblGrid>
              <a:tr h="184025">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7832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use proper PPE.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Conduct a six-sided visual check of all items in order.</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10850">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If using a pallet jack, do not e</a:t>
                      </a:r>
                      <a:r>
                        <a:rPr lang="en-US" sz="900" u="none" cap="none" strike="noStrike">
                          <a:solidFill>
                            <a:schemeClr val="dk1"/>
                          </a:solidFill>
                          <a:latin typeface="Calibri"/>
                          <a:ea typeface="Calibri"/>
                          <a:cs typeface="Calibri"/>
                          <a:sym typeface="Calibri"/>
                        </a:rPr>
                        <a:t>xceed its capacity and </a:t>
                      </a:r>
                      <a:r>
                        <a:rPr b="0" i="0" lang="en-US" sz="900" u="none" cap="none" strike="noStrike">
                          <a:solidFill>
                            <a:schemeClr val="dk1"/>
                          </a:solidFill>
                          <a:latin typeface="Calibri"/>
                          <a:ea typeface="Calibri"/>
                          <a:cs typeface="Calibri"/>
                          <a:sym typeface="Calibri"/>
                        </a:rPr>
                        <a:t>do not place feet under pallet jack.</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Place heavier items in bottom of package with lighter items on top.</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19012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Do not overfill </a:t>
                      </a:r>
                      <a:r>
                        <a:rPr lang="en-US" sz="900" u="none" cap="none" strike="noStrike">
                          <a:solidFill>
                            <a:schemeClr val="dk1"/>
                          </a:solidFill>
                          <a:latin typeface="Calibri"/>
                          <a:ea typeface="Calibri"/>
                          <a:cs typeface="Calibri"/>
                          <a:sym typeface="Calibri"/>
                        </a:rPr>
                        <a:t>packages.</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Always ensure enough space is available for items.</a:t>
                      </a:r>
                      <a:endParaRPr b="0" sz="1600" u="none" cap="none" strike="noStrike">
                        <a:latin typeface="Calibri"/>
                        <a:ea typeface="Calibri"/>
                        <a:cs typeface="Calibri"/>
                        <a:sym typeface="Calibri"/>
                      </a:endParaRPr>
                    </a:p>
                  </a:txBody>
                  <a:tcPr marT="0" marB="0" marR="18750" marL="18750" anchor="ctr">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179300">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Food &amp; Chemicals cannot be packed into the same </a:t>
                      </a:r>
                      <a:r>
                        <a:rPr lang="en-US" sz="900" u="none" cap="none" strike="noStrike">
                          <a:solidFill>
                            <a:schemeClr val="dk1"/>
                          </a:solidFill>
                          <a:latin typeface="Calibri"/>
                          <a:ea typeface="Calibri"/>
                          <a:cs typeface="Calibri"/>
                          <a:sym typeface="Calibri"/>
                        </a:rPr>
                        <a:t>package</a:t>
                      </a:r>
                      <a:r>
                        <a:rPr b="0" i="0" lang="en-US" sz="900" u="none" cap="none" strike="noStrike">
                          <a:solidFill>
                            <a:schemeClr val="dk1"/>
                          </a:solidFill>
                          <a:latin typeface="Calibri"/>
                          <a:ea typeface="Calibri"/>
                          <a:cs typeface="Calibri"/>
                          <a:sym typeface="Calibri"/>
                        </a:rPr>
                        <a:t>.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5075">
                <a:tc gridSpan="2">
                  <a:txBody>
                    <a:bodyPr/>
                    <a:lstStyle/>
                    <a:p>
                      <a:pPr indent="0" lvl="0" marL="0" marR="0" rtl="0" algn="l">
                        <a:lnSpc>
                          <a:spcPct val="100000"/>
                        </a:lnSpc>
                        <a:spcBef>
                          <a:spcPts val="0"/>
                        </a:spcBef>
                        <a:spcAft>
                          <a:spcPts val="0"/>
                        </a:spcAft>
                        <a:buClr>
                          <a:schemeClr val="dk1"/>
                        </a:buClr>
                        <a:buSzPts val="850"/>
                        <a:buFont typeface="Calibri"/>
                        <a:buNone/>
                      </a:pPr>
                      <a:r>
                        <a:rPr lang="en-US" sz="900" u="none" cap="none" strike="noStrike">
                          <a:solidFill>
                            <a:schemeClr val="dk1"/>
                          </a:solidFill>
                          <a:latin typeface="Calibri"/>
                          <a:ea typeface="Calibri"/>
                          <a:cs typeface="Calibri"/>
                          <a:sym typeface="Calibri"/>
                        </a:rPr>
                        <a:t>C. Watch your step when walking around manual areas to avoid trips/falls.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To avoid leakage, liquid items must be up-right.</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36600">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F. </a:t>
                      </a:r>
                      <a:r>
                        <a:rPr lang="en-US" sz="900" u="none" cap="none" strike="noStrike">
                          <a:solidFill>
                            <a:schemeClr val="dk1"/>
                          </a:solidFill>
                          <a:latin typeface="Calibri"/>
                          <a:ea typeface="Calibri"/>
                          <a:cs typeface="Calibri"/>
                          <a:sym typeface="Calibri"/>
                        </a:rPr>
                        <a:t>Do not place boxes on unstable surfaces.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695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2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77100">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9800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Retrieve HHT and metro cart. Verify HHT unit is charged and log in. Select </a:t>
                      </a:r>
                      <a:r>
                        <a:rPr b="1" lang="en-US" sz="1000" u="none" cap="none" strike="noStrike">
                          <a:latin typeface="Calibri"/>
                          <a:ea typeface="Calibri"/>
                          <a:cs typeface="Calibri"/>
                          <a:sym typeface="Calibri"/>
                        </a:rPr>
                        <a:t>Picking Partial </a:t>
                      </a:r>
                      <a:r>
                        <a:rPr b="0" lang="en-US" sz="1000" u="none" cap="none" strike="noStrike">
                          <a:latin typeface="Calibri"/>
                          <a:ea typeface="Calibri"/>
                          <a:cs typeface="Calibri"/>
                          <a:sym typeface="Calibri"/>
                        </a:rPr>
                        <a:t>and select a task. </a:t>
                      </a:r>
                      <a:endParaRPr i="0"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Scan the metro cart pick bin location for order. </a:t>
                      </a:r>
                      <a:endParaRPr b="0" i="0" sz="1000" u="none" cap="none" strike="noStrike">
                        <a:solidFill>
                          <a:srgbClr val="000000"/>
                        </a:solidFill>
                        <a:highlight>
                          <a:srgbClr val="FFFF00"/>
                        </a:highlight>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Go to location listed on HHT.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Scan item pick location.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7852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27100">
                <a:tc>
                  <a:txBody>
                    <a:bodyPr/>
                    <a:lstStyle/>
                    <a:p>
                      <a:pPr indent="0" lvl="0" marL="0" marR="0" rtl="0" algn="l">
                        <a:lnSpc>
                          <a:spcPct val="100000"/>
                        </a:lnSpc>
                        <a:spcBef>
                          <a:spcPts val="0"/>
                        </a:spcBef>
                        <a:spcAft>
                          <a:spcPts val="0"/>
                        </a:spcAft>
                        <a:buClr>
                          <a:schemeClr val="dk1"/>
                        </a:buClr>
                        <a:buSzPts val="300"/>
                        <a:buFont typeface="Calibri"/>
                        <a:buNone/>
                      </a:pPr>
                      <a:r>
                        <a:rPr i="0" lang="en-US" sz="300" u="none" cap="none" strike="noStrike">
                          <a:solidFill>
                            <a:schemeClr val="dk1"/>
                          </a:solidFill>
                          <a:latin typeface="Calibri"/>
                          <a:ea typeface="Calibri"/>
                          <a:cs typeface="Calibri"/>
                          <a:sym typeface="Calibri"/>
                        </a:rPr>
                        <a:t>2</a:t>
                      </a:r>
                      <a:endParaRPr sz="153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803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Scan </a:t>
                      </a:r>
                      <a:r>
                        <a:rPr b="1" i="0" lang="en-US" sz="1000" u="none" cap="none" strike="noStrike">
                          <a:solidFill>
                            <a:srgbClr val="000000"/>
                          </a:solidFill>
                          <a:latin typeface="Calibri"/>
                          <a:ea typeface="Calibri"/>
                          <a:cs typeface="Calibri"/>
                          <a:sym typeface="Calibri"/>
                        </a:rPr>
                        <a:t>Item Code </a:t>
                      </a:r>
                      <a:r>
                        <a:rPr b="0" i="0" lang="en-US" sz="1000" u="none" cap="none" strike="noStrike">
                          <a:solidFill>
                            <a:srgbClr val="000000"/>
                          </a:solidFill>
                          <a:latin typeface="Calibri"/>
                          <a:ea typeface="Calibri"/>
                          <a:cs typeface="Calibri"/>
                          <a:sym typeface="Calibri"/>
                        </a:rPr>
                        <a:t>with HHT.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HHT will show quantity to take. Operator can enter quantity or select the check mark if quantity is correct.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Operator conducts a six-sided quality check of each item. If item(s) are damaged set off to the side and notify Manager.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Place items into correct pick bin location.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695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11</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538800">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10700">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Go to next location if more items are listed on order. Continue this process until all picks are complete.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Once all picks are complete, input </a:t>
                      </a:r>
                      <a:r>
                        <a:rPr b="1" lang="en-US" sz="1000" u="none" cap="none" strike="noStrike">
                          <a:solidFill>
                            <a:schemeClr val="dk1"/>
                          </a:solidFill>
                          <a:latin typeface="Calibri"/>
                          <a:ea typeface="Calibri"/>
                          <a:cs typeface="Calibri"/>
                          <a:sym typeface="Calibri"/>
                        </a:rPr>
                        <a:t>Out </a:t>
                      </a:r>
                      <a:r>
                        <a:rPr b="0" lang="en-US" sz="1000" u="none" cap="none" strike="noStrike">
                          <a:solidFill>
                            <a:schemeClr val="dk1"/>
                          </a:solidFill>
                          <a:latin typeface="Calibri"/>
                          <a:ea typeface="Calibri"/>
                          <a:cs typeface="Calibri"/>
                          <a:sym typeface="Calibri"/>
                        </a:rPr>
                        <a:t>in the location and select </a:t>
                      </a:r>
                      <a:r>
                        <a:rPr b="1" lang="en-US" sz="1000" u="none" cap="none" strike="noStrike">
                          <a:solidFill>
                            <a:schemeClr val="dk1"/>
                          </a:solidFill>
                          <a:latin typeface="Calibri"/>
                          <a:ea typeface="Calibri"/>
                          <a:cs typeface="Calibri"/>
                          <a:sym typeface="Calibri"/>
                        </a:rPr>
                        <a:t>Exit.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Picking Operator takes metro cart to pack station staging area.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Let your shift manager know the item information/ barcode that has the mistake.</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406" name="Google Shape;406;p33"/>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75"/>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latin typeface="Calibri"/>
                          <a:ea typeface="Calibri"/>
                          <a:cs typeface="Calibri"/>
                          <a:sym typeface="Calibri"/>
                        </a:rPr>
                        <a:t>Picking By Order </a:t>
                      </a:r>
                      <a:endParaRPr sz="2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PBO01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5/20/2022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Manual Pick Locations</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During Picking</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Packing a Customer Order</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407" name="Google Shape;407;p33"/>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Open HHT under “Picking partial → Select task → Scan metro cart bin location → Go to and scan pick location → Scan item → Conduct a six-sided quality check → Scan metro cart bin → Input Out as location → Select Exit</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408" name="Google Shape;408;p33"/>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pic>
        <p:nvPicPr>
          <p:cNvPr id="409" name="Google Shape;409;p33"/>
          <p:cNvPicPr preferRelativeResize="0"/>
          <p:nvPr/>
        </p:nvPicPr>
        <p:blipFill rotWithShape="1">
          <a:blip r:embed="rId4">
            <a:alphaModFix/>
          </a:blip>
          <a:srcRect b="0" l="0" r="0" t="0"/>
          <a:stretch/>
        </p:blipFill>
        <p:spPr>
          <a:xfrm>
            <a:off x="4282440" y="5382983"/>
            <a:ext cx="1212562" cy="1077526"/>
          </a:xfrm>
          <a:prstGeom prst="rect">
            <a:avLst/>
          </a:prstGeom>
          <a:noFill/>
          <a:ln>
            <a:noFill/>
          </a:ln>
        </p:spPr>
      </p:pic>
      <p:pic>
        <p:nvPicPr>
          <p:cNvPr id="410" name="Google Shape;410;p33"/>
          <p:cNvPicPr preferRelativeResize="0"/>
          <p:nvPr/>
        </p:nvPicPr>
        <p:blipFill rotWithShape="1">
          <a:blip r:embed="rId5">
            <a:alphaModFix/>
          </a:blip>
          <a:srcRect b="0" l="0" r="0" t="0"/>
          <a:stretch/>
        </p:blipFill>
        <p:spPr>
          <a:xfrm>
            <a:off x="6037152" y="7849885"/>
            <a:ext cx="1553965" cy="1013671"/>
          </a:xfrm>
          <a:prstGeom prst="rect">
            <a:avLst/>
          </a:prstGeom>
          <a:noFill/>
          <a:ln>
            <a:noFill/>
          </a:ln>
        </p:spPr>
      </p:pic>
      <p:pic>
        <p:nvPicPr>
          <p:cNvPr id="411" name="Google Shape;411;p33"/>
          <p:cNvPicPr preferRelativeResize="0"/>
          <p:nvPr/>
        </p:nvPicPr>
        <p:blipFill rotWithShape="1">
          <a:blip r:embed="rId6">
            <a:alphaModFix/>
          </a:blip>
          <a:srcRect b="0" l="0" r="0" t="0"/>
          <a:stretch/>
        </p:blipFill>
        <p:spPr>
          <a:xfrm>
            <a:off x="465700" y="5238667"/>
            <a:ext cx="934257" cy="1136296"/>
          </a:xfrm>
          <a:prstGeom prst="rect">
            <a:avLst/>
          </a:prstGeom>
          <a:noFill/>
          <a:ln>
            <a:noFill/>
          </a:ln>
        </p:spPr>
      </p:pic>
      <p:pic>
        <p:nvPicPr>
          <p:cNvPr descr="A picture containing text, bin, container, blue&#10;&#10;Description automatically generated" id="412" name="Google Shape;412;p33"/>
          <p:cNvPicPr preferRelativeResize="0"/>
          <p:nvPr/>
        </p:nvPicPr>
        <p:blipFill rotWithShape="1">
          <a:blip r:embed="rId7">
            <a:alphaModFix/>
          </a:blip>
          <a:srcRect b="0" l="0" r="0" t="0"/>
          <a:stretch/>
        </p:blipFill>
        <p:spPr>
          <a:xfrm>
            <a:off x="2086312" y="3079863"/>
            <a:ext cx="1717775" cy="1246790"/>
          </a:xfrm>
          <a:prstGeom prst="rect">
            <a:avLst/>
          </a:prstGeom>
          <a:noFill/>
          <a:ln>
            <a:noFill/>
          </a:ln>
        </p:spPr>
      </p:pic>
      <p:pic>
        <p:nvPicPr>
          <p:cNvPr descr="A green sign on a red brick wall&#10;&#10;Description automatically generated with low confidence" id="413" name="Google Shape;413;p33"/>
          <p:cNvPicPr preferRelativeResize="0"/>
          <p:nvPr/>
        </p:nvPicPr>
        <p:blipFill rotWithShape="1">
          <a:blip r:embed="rId8">
            <a:alphaModFix/>
          </a:blip>
          <a:srcRect b="0" l="0" r="0" t="0"/>
          <a:stretch/>
        </p:blipFill>
        <p:spPr>
          <a:xfrm>
            <a:off x="6139465" y="3096594"/>
            <a:ext cx="1329360" cy="1233367"/>
          </a:xfrm>
          <a:prstGeom prst="rect">
            <a:avLst/>
          </a:prstGeom>
          <a:noFill/>
          <a:ln>
            <a:noFill/>
          </a:ln>
        </p:spPr>
      </p:pic>
      <p:pic>
        <p:nvPicPr>
          <p:cNvPr id="414" name="Google Shape;414;p33"/>
          <p:cNvPicPr preferRelativeResize="0"/>
          <p:nvPr/>
        </p:nvPicPr>
        <p:blipFill rotWithShape="1">
          <a:blip r:embed="rId9">
            <a:alphaModFix/>
          </a:blip>
          <a:srcRect b="0" l="0" r="0" t="0"/>
          <a:stretch/>
        </p:blipFill>
        <p:spPr>
          <a:xfrm>
            <a:off x="5928350" y="5268650"/>
            <a:ext cx="1718125" cy="1271636"/>
          </a:xfrm>
          <a:prstGeom prst="rect">
            <a:avLst/>
          </a:prstGeom>
          <a:noFill/>
          <a:ln>
            <a:noFill/>
          </a:ln>
        </p:spPr>
      </p:pic>
      <p:pic>
        <p:nvPicPr>
          <p:cNvPr descr="A picture containing text&#10;&#10;Description automatically generated" id="415" name="Google Shape;415;p33"/>
          <p:cNvPicPr preferRelativeResize="0"/>
          <p:nvPr/>
        </p:nvPicPr>
        <p:blipFill rotWithShape="1">
          <a:blip r:embed="rId10">
            <a:alphaModFix/>
          </a:blip>
          <a:srcRect b="0" l="0" r="0" t="0"/>
          <a:stretch/>
        </p:blipFill>
        <p:spPr>
          <a:xfrm>
            <a:off x="4143533" y="7642860"/>
            <a:ext cx="1617186" cy="1397012"/>
          </a:xfrm>
          <a:prstGeom prst="rect">
            <a:avLst/>
          </a:prstGeom>
          <a:noFill/>
          <a:ln>
            <a:noFill/>
          </a:ln>
        </p:spPr>
      </p:pic>
      <p:sp>
        <p:nvSpPr>
          <p:cNvPr id="416" name="Google Shape;416;p33"/>
          <p:cNvSpPr/>
          <p:nvPr/>
        </p:nvSpPr>
        <p:spPr>
          <a:xfrm>
            <a:off x="4282440" y="8511540"/>
            <a:ext cx="617100" cy="525900"/>
          </a:xfrm>
          <a:prstGeom prst="ellipse">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417" name="Google Shape;417;p33"/>
          <p:cNvPicPr preferRelativeResize="0"/>
          <p:nvPr/>
        </p:nvPicPr>
        <p:blipFill rotWithShape="1">
          <a:blip r:embed="rId11">
            <a:alphaModFix/>
          </a:blip>
          <a:srcRect b="0" l="0" r="0" t="0"/>
          <a:stretch/>
        </p:blipFill>
        <p:spPr>
          <a:xfrm>
            <a:off x="203200" y="3096600"/>
            <a:ext cx="1617200" cy="1213329"/>
          </a:xfrm>
          <a:prstGeom prst="rect">
            <a:avLst/>
          </a:prstGeom>
          <a:noFill/>
          <a:ln>
            <a:noFill/>
          </a:ln>
        </p:spPr>
      </p:pic>
      <p:pic>
        <p:nvPicPr>
          <p:cNvPr id="418" name="Google Shape;418;p33"/>
          <p:cNvPicPr preferRelativeResize="0"/>
          <p:nvPr/>
        </p:nvPicPr>
        <p:blipFill rotWithShape="1">
          <a:blip r:embed="rId12">
            <a:alphaModFix/>
          </a:blip>
          <a:srcRect b="0" l="0" r="0" t="0"/>
          <a:stretch/>
        </p:blipFill>
        <p:spPr>
          <a:xfrm>
            <a:off x="4070001" y="3073026"/>
            <a:ext cx="1718119" cy="1268801"/>
          </a:xfrm>
          <a:prstGeom prst="rect">
            <a:avLst/>
          </a:prstGeom>
          <a:noFill/>
          <a:ln>
            <a:noFill/>
          </a:ln>
        </p:spPr>
      </p:pic>
      <p:pic>
        <p:nvPicPr>
          <p:cNvPr id="419" name="Google Shape;419;p33"/>
          <p:cNvPicPr preferRelativeResize="0"/>
          <p:nvPr/>
        </p:nvPicPr>
        <p:blipFill rotWithShape="1">
          <a:blip r:embed="rId13">
            <a:alphaModFix/>
          </a:blip>
          <a:srcRect b="0" l="0" r="0" t="0"/>
          <a:stretch/>
        </p:blipFill>
        <p:spPr>
          <a:xfrm>
            <a:off x="2131525" y="5232560"/>
            <a:ext cx="1718119" cy="1342284"/>
          </a:xfrm>
          <a:prstGeom prst="rect">
            <a:avLst/>
          </a:prstGeom>
          <a:noFill/>
          <a:ln>
            <a:noFill/>
          </a:ln>
        </p:spPr>
      </p:pic>
      <p:pic>
        <p:nvPicPr>
          <p:cNvPr id="420" name="Google Shape;420;p33"/>
          <p:cNvPicPr preferRelativeResize="0"/>
          <p:nvPr/>
        </p:nvPicPr>
        <p:blipFill rotWithShape="1">
          <a:blip r:embed="rId14">
            <a:alphaModFix/>
          </a:blip>
          <a:srcRect b="0" l="0" r="0" t="0"/>
          <a:stretch/>
        </p:blipFill>
        <p:spPr>
          <a:xfrm>
            <a:off x="2106858" y="7642859"/>
            <a:ext cx="1717757" cy="1397015"/>
          </a:xfrm>
          <a:prstGeom prst="rect">
            <a:avLst/>
          </a:prstGeom>
          <a:noFill/>
          <a:ln>
            <a:noFill/>
          </a:ln>
        </p:spPr>
      </p:pic>
      <p:pic>
        <p:nvPicPr>
          <p:cNvPr id="421" name="Google Shape;421;p33"/>
          <p:cNvPicPr preferRelativeResize="0"/>
          <p:nvPr/>
        </p:nvPicPr>
        <p:blipFill rotWithShape="1">
          <a:blip r:embed="rId12">
            <a:alphaModFix/>
          </a:blip>
          <a:srcRect b="0" l="0" r="0" t="0"/>
          <a:stretch/>
        </p:blipFill>
        <p:spPr>
          <a:xfrm>
            <a:off x="203199" y="7719059"/>
            <a:ext cx="1718119" cy="12688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graphicFrame>
        <p:nvGraphicFramePr>
          <p:cNvPr id="426" name="Google Shape;426;p34"/>
          <p:cNvGraphicFramePr/>
          <p:nvPr/>
        </p:nvGraphicFramePr>
        <p:xfrm>
          <a:off x="79311" y="1229349"/>
          <a:ext cx="3000000" cy="3000000"/>
        </p:xfrm>
        <a:graphic>
          <a:graphicData uri="http://schemas.openxmlformats.org/drawingml/2006/table">
            <a:tbl>
              <a:tblPr>
                <a:noFill/>
                <a:tableStyleId>{532FCE86-39A6-4F77-B355-30FE4D7EA509}</a:tableStyleId>
              </a:tblPr>
              <a:tblGrid>
                <a:gridCol w="1932200"/>
                <a:gridCol w="1880450"/>
                <a:gridCol w="1871100"/>
                <a:gridCol w="19299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530" u="none" cap="none" strike="noStrike">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use proper PPE.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Conduct a six-sided visual check of all items in order.</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19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If using a pallet jack, do not e</a:t>
                      </a:r>
                      <a:r>
                        <a:rPr lang="en-US" sz="900" u="none" cap="none" strike="noStrike">
                          <a:solidFill>
                            <a:schemeClr val="dk1"/>
                          </a:solidFill>
                          <a:latin typeface="Calibri"/>
                          <a:ea typeface="Calibri"/>
                          <a:cs typeface="Calibri"/>
                          <a:sym typeface="Calibri"/>
                        </a:rPr>
                        <a:t>xceed its capacity and </a:t>
                      </a:r>
                      <a:r>
                        <a:rPr b="0" i="0" lang="en-US" sz="900" u="none" cap="none" strike="noStrike">
                          <a:solidFill>
                            <a:schemeClr val="dk1"/>
                          </a:solidFill>
                          <a:latin typeface="Calibri"/>
                          <a:ea typeface="Calibri"/>
                          <a:cs typeface="Calibri"/>
                          <a:sym typeface="Calibri"/>
                        </a:rPr>
                        <a:t>do not place feet under pallet jack.</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Place heavier items in bottom of package with lighter items on top.</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209550">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Do not overfill </a:t>
                      </a:r>
                      <a:r>
                        <a:rPr lang="en-US" sz="900" u="none" cap="none" strike="noStrike">
                          <a:solidFill>
                            <a:schemeClr val="dk1"/>
                          </a:solidFill>
                          <a:latin typeface="Calibri"/>
                          <a:ea typeface="Calibri"/>
                          <a:cs typeface="Calibri"/>
                          <a:sym typeface="Calibri"/>
                        </a:rPr>
                        <a:t>packages.</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Always ensure enough space is available for items.</a:t>
                      </a:r>
                      <a:endParaRPr b="0" sz="1600" u="none" cap="none" strike="noStrike">
                        <a:latin typeface="Calibri"/>
                        <a:ea typeface="Calibri"/>
                        <a:cs typeface="Calibri"/>
                        <a:sym typeface="Calibri"/>
                      </a:endParaRPr>
                    </a:p>
                  </a:txBody>
                  <a:tcPr marT="0" marB="0" marR="18750" marL="18750" anchor="ctr">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18582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Food &amp; Chemicals cannot be packed into the same </a:t>
                      </a:r>
                      <a:r>
                        <a:rPr lang="en-US" sz="900" u="none" cap="none" strike="noStrike">
                          <a:solidFill>
                            <a:schemeClr val="dk1"/>
                          </a:solidFill>
                          <a:latin typeface="Calibri"/>
                          <a:ea typeface="Calibri"/>
                          <a:cs typeface="Calibri"/>
                          <a:sym typeface="Calibri"/>
                        </a:rPr>
                        <a:t>package</a:t>
                      </a:r>
                      <a:r>
                        <a:rPr b="0" i="0" lang="en-US" sz="900" u="none" cap="none" strike="noStrike">
                          <a:solidFill>
                            <a:schemeClr val="dk1"/>
                          </a:solidFill>
                          <a:latin typeface="Calibri"/>
                          <a:ea typeface="Calibri"/>
                          <a:cs typeface="Calibri"/>
                          <a:sym typeface="Calibri"/>
                        </a:rPr>
                        <a:t>.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rPr lang="en-US" sz="900" u="none" cap="none" strike="noStrike">
                          <a:solidFill>
                            <a:schemeClr val="dk1"/>
                          </a:solidFill>
                          <a:latin typeface="Calibri"/>
                          <a:ea typeface="Calibri"/>
                          <a:cs typeface="Calibri"/>
                          <a:sym typeface="Calibri"/>
                        </a:rPr>
                        <a:t>C. Watch your step when walking around manual areas to avoid trips/falls.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To avoid leakage, liquid items must be up-right.</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F. </a:t>
                      </a:r>
                      <a:r>
                        <a:rPr lang="en-US" sz="900" u="none" cap="none" strike="noStrike">
                          <a:solidFill>
                            <a:schemeClr val="dk1"/>
                          </a:solidFill>
                          <a:latin typeface="Calibri"/>
                          <a:ea typeface="Calibri"/>
                          <a:cs typeface="Calibri"/>
                          <a:sym typeface="Calibri"/>
                        </a:rPr>
                        <a:t>Do not place boxes on unstable surfaces.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50150">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2</a:t>
                      </a:r>
                      <a:endParaRPr i="0" sz="110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3</a:t>
                      </a:r>
                      <a:endParaRPr sz="14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4</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8525">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Outbound staging location dirty or damaged</a:t>
                      </a:r>
                      <a:endParaRPr b="1" i="0" sz="1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Wrong SKU in stock bin location</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Damaged or expired/expired marketing items in stock bin location</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Insufficient stock quantity in manual bin location</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98450">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Clean, if possible, otherwise use a different outbound staging location and inform SM.</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Perform manual QC process to confirm actual contents of manual bin location; continue picking from new bin as instructed by HHT</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Calibri"/>
                          <a:ea typeface="Calibri"/>
                          <a:cs typeface="Calibri"/>
                          <a:sym typeface="Calibri"/>
                        </a:rPr>
                        <a:t>Pick alternative undamaged/unexpired items where possible. Otherwise move damaged stock to Damaged rack and/or escalate to SM if required.</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Pick available stock and then report exception via on-screen menu. Continue picking from next location as instructed by HHT. If bin is empty at beginning of pick, report stock exception ‘No items in bin’.</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50150">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5</a:t>
                      </a:r>
                      <a:endParaRPr sz="12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6</a:t>
                      </a:r>
                      <a:endParaRPr sz="12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7</a:t>
                      </a:r>
                      <a:endParaRPr sz="12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2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517950">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Barcode cannot be scanned</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Exception: Barcode is missing (or cannot be read or scanned)</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Bin is empty</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213100">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Type in barcode manually via on-screen numeric keypad.</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Scan a different item of the same SKU or escalate to SM if required.</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Make sure you are scanning the correct bin.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t/>
                      </a:r>
                      <a:endParaRPr b="0" i="0" sz="1000" u="none" cap="none" strike="noStrike">
                        <a:solidFill>
                          <a:srgbClr val="000000"/>
                        </a:solidFill>
                        <a:highlight>
                          <a:srgbClr val="FF00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427" name="Google Shape;427;p34"/>
          <p:cNvGraphicFramePr/>
          <p:nvPr/>
        </p:nvGraphicFramePr>
        <p:xfrm>
          <a:off x="79311" y="99505"/>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406125">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Pick</a:t>
                      </a:r>
                      <a:r>
                        <a:rPr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Exceptions and Resolutions</a:t>
                      </a:r>
                      <a:endParaRPr sz="16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2012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PKE01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87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Manual Pick Locations</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During Picking</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28482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Picking By Order</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Packing a Customer Order</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428" name="Google Shape;428;p34"/>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graphicFrame>
        <p:nvGraphicFramePr>
          <p:cNvPr id="433" name="Google Shape;433;p35"/>
          <p:cNvGraphicFramePr/>
          <p:nvPr/>
        </p:nvGraphicFramePr>
        <p:xfrm>
          <a:off x="79248" y="1196075"/>
          <a:ext cx="3000000" cy="3000000"/>
        </p:xfrm>
        <a:graphic>
          <a:graphicData uri="http://schemas.openxmlformats.org/drawingml/2006/table">
            <a:tbl>
              <a:tblPr>
                <a:noFill/>
                <a:tableStyleId>{532FCE86-39A6-4F77-B355-30FE4D7EA509}</a:tableStyleId>
              </a:tblPr>
              <a:tblGrid>
                <a:gridCol w="2263900"/>
                <a:gridCol w="1761750"/>
                <a:gridCol w="1804425"/>
                <a:gridCol w="17836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53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use proper PPE.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Conduct a six-sided visual check of all items in order.</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8832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If using a pallet jack, do not e</a:t>
                      </a:r>
                      <a:r>
                        <a:rPr lang="en-US" sz="900" u="none" cap="none" strike="noStrike">
                          <a:solidFill>
                            <a:schemeClr val="dk1"/>
                          </a:solidFill>
                          <a:latin typeface="Calibri"/>
                          <a:ea typeface="Calibri"/>
                          <a:cs typeface="Calibri"/>
                          <a:sym typeface="Calibri"/>
                        </a:rPr>
                        <a:t>xceed its capacity and </a:t>
                      </a:r>
                      <a:r>
                        <a:rPr b="0" i="0" lang="en-US" sz="900" u="none" cap="none" strike="noStrike">
                          <a:solidFill>
                            <a:schemeClr val="dk1"/>
                          </a:solidFill>
                          <a:latin typeface="Calibri"/>
                          <a:ea typeface="Calibri"/>
                          <a:cs typeface="Calibri"/>
                          <a:sym typeface="Calibri"/>
                        </a:rPr>
                        <a:t>do not place feet under pallet jack.</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Place heavier items in bottom of package with lighter items on top.</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2194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Do not overfill </a:t>
                      </a:r>
                      <a:r>
                        <a:rPr lang="en-US" sz="900" u="none" cap="none" strike="noStrike">
                          <a:solidFill>
                            <a:schemeClr val="dk1"/>
                          </a:solidFill>
                          <a:latin typeface="Calibri"/>
                          <a:ea typeface="Calibri"/>
                          <a:cs typeface="Calibri"/>
                          <a:sym typeface="Calibri"/>
                        </a:rPr>
                        <a:t>packages.</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Always ensure enough space is available for items.</a:t>
                      </a:r>
                      <a:endParaRPr b="0" sz="1600" u="none" cap="none" strike="noStrike">
                        <a:latin typeface="Calibri"/>
                        <a:ea typeface="Calibri"/>
                        <a:cs typeface="Calibri"/>
                        <a:sym typeface="Calibri"/>
                      </a:endParaRPr>
                    </a:p>
                  </a:txBody>
                  <a:tcPr marT="0" marB="0" marR="18750" marL="18750" anchor="ctr">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18582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Food &amp; Chemicals cannot be packed into the same </a:t>
                      </a:r>
                      <a:r>
                        <a:rPr lang="en-US" sz="900" u="none" cap="none" strike="noStrike">
                          <a:solidFill>
                            <a:schemeClr val="dk1"/>
                          </a:solidFill>
                          <a:latin typeface="Calibri"/>
                          <a:ea typeface="Calibri"/>
                          <a:cs typeface="Calibri"/>
                          <a:sym typeface="Calibri"/>
                        </a:rPr>
                        <a:t>package</a:t>
                      </a:r>
                      <a:r>
                        <a:rPr b="0" i="0" lang="en-US" sz="900" u="none" cap="none" strike="noStrike">
                          <a:solidFill>
                            <a:schemeClr val="dk1"/>
                          </a:solidFill>
                          <a:latin typeface="Calibri"/>
                          <a:ea typeface="Calibri"/>
                          <a:cs typeface="Calibri"/>
                          <a:sym typeface="Calibri"/>
                        </a:rPr>
                        <a:t>.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rPr lang="en-US" sz="900" u="none" cap="none" strike="noStrike">
                          <a:solidFill>
                            <a:schemeClr val="dk1"/>
                          </a:solidFill>
                          <a:latin typeface="Calibri"/>
                          <a:ea typeface="Calibri"/>
                          <a:cs typeface="Calibri"/>
                          <a:sym typeface="Calibri"/>
                        </a:rPr>
                        <a:t>C. Watch your step when walking around manual areas to avoid trips/falls.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To avoid leakage, liquid items must be up-right.</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F. </a:t>
                      </a:r>
                      <a:r>
                        <a:rPr lang="en-US" sz="900" u="none" cap="none" strike="noStrike">
                          <a:solidFill>
                            <a:schemeClr val="dk1"/>
                          </a:solidFill>
                          <a:latin typeface="Calibri"/>
                          <a:ea typeface="Calibri"/>
                          <a:cs typeface="Calibri"/>
                          <a:sym typeface="Calibri"/>
                        </a:rPr>
                        <a:t>Do not place boxes on unstable surfaces.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50150">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1</a:t>
                      </a:r>
                      <a:endParaRPr sz="1200" u="none" cap="none" strike="noStrike">
                        <a:solidFill>
                          <a:schemeClr val="dk1"/>
                        </a:solidFill>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sz="1200" u="none" cap="none" strike="noStrike">
                        <a:solidFill>
                          <a:schemeClr val="dk1"/>
                        </a:solidFill>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3</a:t>
                      </a:r>
                      <a:endParaRPr sz="1200" u="none" cap="none" strike="noStrike">
                        <a:solidFill>
                          <a:schemeClr val="dk1"/>
                        </a:solidFill>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4</a:t>
                      </a:r>
                      <a:endParaRPr sz="1200" u="none" cap="none" strike="noStrike">
                        <a:solidFill>
                          <a:schemeClr val="dk1"/>
                        </a:solidFill>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8525">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Risk: Picker picks from wrong source manual bin location</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Risk: Picker picks wrong SKU</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Risk: Picker picks incorrect quantity</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Risk: Picker does not package correctly</a:t>
                      </a:r>
                      <a:endParaRPr sz="10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973275">
                <a:tc>
                  <a:txBody>
                    <a:bodyPr/>
                    <a:lstStyle/>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chemeClr val="dk1"/>
                          </a:solidFill>
                          <a:latin typeface="Calibri"/>
                          <a:ea typeface="Calibri"/>
                          <a:cs typeface="Calibri"/>
                          <a:sym typeface="Calibri"/>
                        </a:rPr>
                        <a:t>On-screen indication on HHT of correct manual stock bin provides clear direction to operator, and system validates by scanning.  If wrong bin is scanned, HHT displays error message.</a:t>
                      </a:r>
                      <a:endParaRPr sz="10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System validates correct SKU by scanning, in addition to on-screen SKU image providing visual indication.</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chemeClr val="dk1"/>
                          </a:solidFill>
                          <a:latin typeface="Calibri"/>
                          <a:ea typeface="Calibri"/>
                          <a:cs typeface="Calibri"/>
                          <a:sym typeface="Calibri"/>
                        </a:rPr>
                        <a:t>HHT indicates quantity, and the operator is required to confirm quantity.</a:t>
                      </a:r>
                      <a:endParaRPr sz="100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chemeClr val="dk1"/>
                          </a:solidFill>
                          <a:latin typeface="Calibri"/>
                          <a:ea typeface="Calibri"/>
                          <a:cs typeface="Calibri"/>
                          <a:sym typeface="Calibri"/>
                        </a:rPr>
                        <a:t>On-screen instructions and operator training.</a:t>
                      </a:r>
                      <a:endParaRPr sz="1000" u="none" cap="none" strike="noStrike"/>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3200">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5</a:t>
                      </a:r>
                      <a:endParaRPr sz="1200" u="none" cap="none" strike="noStrike">
                        <a:solidFill>
                          <a:schemeClr val="dk1"/>
                        </a:solidFill>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sz="1200" u="none" cap="none" strike="noStrike">
                        <a:solidFill>
                          <a:schemeClr val="dk1"/>
                        </a:solidFill>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7</a:t>
                      </a:r>
                      <a:endParaRPr sz="1200" u="none" cap="none" strike="noStrike">
                        <a:solidFill>
                          <a:schemeClr val="dk1"/>
                        </a:solidFill>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8</a:t>
                      </a:r>
                      <a:endParaRPr sz="1200" u="none" cap="none" strike="noStrike">
                        <a:solidFill>
                          <a:schemeClr val="dk1"/>
                        </a:solidFill>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729050">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Risk: Packaging materials depleted</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Risk: Weighing scale station malfunction</a:t>
                      </a:r>
                      <a:endParaRPr b="0" i="0" sz="1000" u="none" cap="none" strike="noStrike">
                        <a:solidFill>
                          <a:srgbClr val="00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Risk: Depletion of labels on weighing scale station, unable to scan weight</a:t>
                      </a:r>
                      <a:endParaRPr b="0" i="0" sz="1000" u="none" cap="none" strike="noStrike">
                        <a:solidFill>
                          <a:srgbClr val="00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Risk: Depletion of HHT batteries</a:t>
                      </a:r>
                      <a:endParaRPr b="0" i="0" sz="1000" u="none" cap="none" strike="noStrike">
                        <a:solidFill>
                          <a:srgbClr val="00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2601925">
                <a:tc>
                  <a:txBody>
                    <a:bodyPr/>
                    <a:lstStyle/>
                    <a:p>
                      <a:pPr indent="0" lvl="0" marL="0" marR="0" rtl="0" algn="l">
                        <a:lnSpc>
                          <a:spcPct val="100000"/>
                        </a:lnSpc>
                        <a:spcBef>
                          <a:spcPts val="0"/>
                        </a:spcBef>
                        <a:spcAft>
                          <a:spcPts val="0"/>
                        </a:spcAft>
                        <a:buClr>
                          <a:schemeClr val="dk1"/>
                        </a:buClr>
                        <a:buSzPts val="1200"/>
                        <a:buFont typeface="Calibri"/>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rgbClr val="000000"/>
                          </a:solidFill>
                          <a:latin typeface="Calibri"/>
                          <a:ea typeface="Calibri"/>
                          <a:cs typeface="Calibri"/>
                          <a:sym typeface="Calibri"/>
                        </a:rPr>
                        <a:t>SM ensures full stock of packaging materials at beginning of shift. Dual storage ensures continuity of operations during mid-operation replenishment by SM.</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Escalate to SM.</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Shift manager to ensure sufficient labels loaded at shift start.</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Use a different HHT. Ensure HHTs are fully charged before use and placed on charge at the end of the shift. The chargers are located on the manager’s station.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434" name="Google Shape;434;p35"/>
          <p:cNvGraphicFramePr/>
          <p:nvPr/>
        </p:nvGraphicFramePr>
        <p:xfrm>
          <a:off x="79248" y="69026"/>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80325">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Pick</a:t>
                      </a:r>
                      <a:r>
                        <a:rPr lang="en-US" sz="2000" u="none" cap="none" strike="noStrike">
                          <a:solidFill>
                            <a:schemeClr val="dk1"/>
                          </a:solidFill>
                          <a:latin typeface="Calibri"/>
                          <a:ea typeface="Calibri"/>
                          <a:cs typeface="Calibri"/>
                          <a:sym typeface="Calibri"/>
                        </a:rPr>
                        <a:t>:</a:t>
                      </a:r>
                      <a:r>
                        <a:rPr b="0" i="0" lang="en-US" sz="2000" u="none" cap="none" strike="noStrike">
                          <a:solidFill>
                            <a:schemeClr val="dk1"/>
                          </a:solidFill>
                          <a:latin typeface="Calibri"/>
                          <a:ea typeface="Calibri"/>
                          <a:cs typeface="Calibri"/>
                          <a:sym typeface="Calibri"/>
                        </a:rPr>
                        <a:t> Risks and Resolutions</a:t>
                      </a:r>
                      <a:endParaRPr sz="16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2525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PRR01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25250">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Manual Picking Locations</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During Picking</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2962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All Picking PMVs</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435" name="Google Shape;435;p35"/>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9" name="Shape 439"/>
        <p:cNvGrpSpPr/>
        <p:nvPr/>
      </p:nvGrpSpPr>
      <p:grpSpPr>
        <a:xfrm>
          <a:off x="0" y="0"/>
          <a:ext cx="0" cy="0"/>
          <a:chOff x="0" y="0"/>
          <a:chExt cx="0" cy="0"/>
        </a:xfrm>
      </p:grpSpPr>
      <p:sp>
        <p:nvSpPr>
          <p:cNvPr id="440" name="Google Shape;440;p36"/>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441" name="Google Shape;441;p36"/>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2" name="Google Shape;442;p36"/>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  Pack</a:t>
            </a:r>
            <a:endParaRPr/>
          </a:p>
        </p:txBody>
      </p:sp>
      <p:cxnSp>
        <p:nvCxnSpPr>
          <p:cNvPr id="443" name="Google Shape;443;p36"/>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444" name="Google Shape;444;p36"/>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445" name="Google Shape;445;p3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graphicFrame>
        <p:nvGraphicFramePr>
          <p:cNvPr id="450" name="Google Shape;450;p37"/>
          <p:cNvGraphicFramePr/>
          <p:nvPr/>
        </p:nvGraphicFramePr>
        <p:xfrm>
          <a:off x="79246" y="1669775"/>
          <a:ext cx="3000000" cy="3000000"/>
        </p:xfrm>
        <a:graphic>
          <a:graphicData uri="http://schemas.openxmlformats.org/drawingml/2006/table">
            <a:tbl>
              <a:tblPr>
                <a:noFill/>
                <a:tableStyleId>{23694E27-8603-4874-80E1-C653FE6FC90E}</a:tableStyleId>
              </a:tblPr>
              <a:tblGrid>
                <a:gridCol w="1932275"/>
                <a:gridCol w="1880500"/>
                <a:gridCol w="1937350"/>
                <a:gridCol w="1863775"/>
              </a:tblGrid>
              <a:tr h="17675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712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use proper PPE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Conduct a six-sided visual check of all items in order</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72700">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If using a pallet jack, do not place feet under pallet jack</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Place heavier items in bottom of package with lighter items on top</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21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Do not overfill totes and distribute weight across </a:t>
                      </a:r>
                      <a:r>
                        <a:rPr b="0" lang="en-US" sz="900" u="none" cap="none" strike="noStrike">
                          <a:solidFill>
                            <a:schemeClr val="dk1"/>
                          </a:solidFill>
                          <a:latin typeface="Calibri"/>
                          <a:ea typeface="Calibri"/>
                          <a:cs typeface="Calibri"/>
                          <a:sym typeface="Calibri"/>
                        </a:rPr>
                        <a:t>the tote</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565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21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000">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rgbClr val="000000"/>
                        </a:buClr>
                        <a:buSzPts val="900"/>
                        <a:buFont typeface="Arial"/>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650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03500">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8180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At pack station, the Packing Operator will ensure that the HHT is charged and sign in. Select </a:t>
                      </a:r>
                      <a:r>
                        <a:rPr b="1" i="0" lang="en-US" sz="1000" u="none" cap="none" strike="noStrike">
                          <a:solidFill>
                            <a:schemeClr val="dk1"/>
                          </a:solidFill>
                          <a:latin typeface="Calibri"/>
                          <a:ea typeface="Calibri"/>
                          <a:cs typeface="Calibri"/>
                          <a:sym typeface="Calibri"/>
                        </a:rPr>
                        <a:t>Packing </a:t>
                      </a:r>
                      <a:r>
                        <a:rPr b="0" i="0" lang="en-US" sz="1000" u="none" cap="none" strike="noStrike">
                          <a:solidFill>
                            <a:schemeClr val="dk1"/>
                          </a:solidFill>
                          <a:latin typeface="Calibri"/>
                          <a:ea typeface="Calibri"/>
                          <a:cs typeface="Calibri"/>
                          <a:sym typeface="Calibri"/>
                        </a:rPr>
                        <a:t>from the menu. </a:t>
                      </a:r>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Select an order to pack. </a:t>
                      </a:r>
                      <a:endParaRPr/>
                    </a:p>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Scan the metro cart bin that is staging that customer order.</a:t>
                      </a:r>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Perform a six-sided visual quality check of each item. </a:t>
                      </a:r>
                      <a:r>
                        <a:rPr b="0" i="0" lang="en-US" sz="1000" u="none" cap="none" strike="noStrike">
                          <a:solidFill>
                            <a:srgbClr val="0E1F41"/>
                          </a:solidFill>
                          <a:latin typeface="Calibri"/>
                          <a:ea typeface="Calibri"/>
                          <a:cs typeface="Calibri"/>
                          <a:sym typeface="Calibri"/>
                        </a:rPr>
                        <a:t>If damaged repick the item(s), replace damaged items and inform Shift Manager. </a:t>
                      </a:r>
                      <a:endParaRPr b="0" i="0" sz="1000" u="none" cap="none" strike="noStrike">
                        <a:solidFill>
                          <a:srgbClr val="0E1F4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Place all units from a single order on the scale. If the weight of the total order is under one pound, continue to step six.</a:t>
                      </a:r>
                      <a:endParaRPr sz="1000" u="none" cap="none" strike="noStrike">
                        <a:latin typeface="Arial"/>
                        <a:ea typeface="Arial"/>
                        <a:cs typeface="Arial"/>
                        <a:sym typeface="Arial"/>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71475">
                <a:tc>
                  <a:txBody>
                    <a:bodyPr/>
                    <a:lstStyle/>
                    <a:p>
                      <a:pPr indent="0" lvl="0" marL="0" marR="0" rtl="0" algn="l">
                        <a:lnSpc>
                          <a:spcPct val="100000"/>
                        </a:lnSpc>
                        <a:spcBef>
                          <a:spcPts val="0"/>
                        </a:spcBef>
                        <a:spcAft>
                          <a:spcPts val="0"/>
                        </a:spcAft>
                        <a:buClr>
                          <a:schemeClr val="dk1"/>
                        </a:buClr>
                        <a:buSzPts val="1300"/>
                        <a:buFont typeface="Calibri"/>
                        <a:buNone/>
                      </a:pPr>
                      <a:r>
                        <a:rPr b="1" lang="en-US" sz="1100" u="none" cap="none" strike="noStrike">
                          <a:latin typeface="Calibri"/>
                          <a:ea typeface="Calibri"/>
                          <a:cs typeface="Calibri"/>
                          <a:sym typeface="Calibri"/>
                        </a:rPr>
                        <a:t>5</a:t>
                      </a:r>
                      <a:endParaRPr b="1"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lang="en-US" sz="1100" u="none" cap="none" strike="noStrike">
                          <a:latin typeface="Calibri"/>
                          <a:ea typeface="Calibri"/>
                          <a:cs typeface="Calibri"/>
                          <a:sym typeface="Calibri"/>
                        </a:rPr>
                        <a:t>7</a:t>
                      </a:r>
                      <a:endParaRPr b="1"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lang="en-US" sz="1100" u="none" cap="none" strike="noStrike">
                          <a:latin typeface="Calibri"/>
                          <a:ea typeface="Calibri"/>
                          <a:cs typeface="Calibri"/>
                          <a:sym typeface="Calibri"/>
                        </a:rPr>
                        <a:t>8</a:t>
                      </a:r>
                      <a:endParaRPr b="1"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274550">
                <a:tc>
                  <a:txBody>
                    <a:bodyPr/>
                    <a:lstStyle/>
                    <a:p>
                      <a:pPr indent="0" lvl="0" marL="0" marR="0" rtl="0" algn="l">
                        <a:lnSpc>
                          <a:spcPct val="100000"/>
                        </a:lnSpc>
                        <a:spcBef>
                          <a:spcPts val="0"/>
                        </a:spcBef>
                        <a:spcAft>
                          <a:spcPts val="0"/>
                        </a:spcAft>
                        <a:buClr>
                          <a:schemeClr val="dk1"/>
                        </a:buClr>
                        <a:buSzPts val="300"/>
                        <a:buFont typeface="Calibri"/>
                        <a:buNone/>
                      </a:pPr>
                      <a:r>
                        <a:t/>
                      </a:r>
                      <a:endParaRPr sz="14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530"/>
                        <a:buFont typeface="Arial"/>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53150">
                <a:tc>
                  <a:txBody>
                    <a:bodyPr/>
                    <a:lstStyle/>
                    <a:p>
                      <a:pPr indent="0" lvl="0" marL="0" marR="0" rtl="0" algn="l">
                        <a:lnSpc>
                          <a:spcPct val="100000"/>
                        </a:lnSpc>
                        <a:spcBef>
                          <a:spcPts val="0"/>
                        </a:spcBef>
                        <a:spcAft>
                          <a:spcPts val="0"/>
                        </a:spcAft>
                        <a:buClr>
                          <a:schemeClr val="dk1"/>
                        </a:buClr>
                        <a:buSzPts val="1000"/>
                        <a:buFont typeface="Calibri"/>
                        <a:buNone/>
                      </a:pPr>
                      <a:r>
                        <a:rPr b="0" lang="en-US" sz="1000" u="none" cap="none" strike="noStrike">
                          <a:latin typeface="Calibri"/>
                          <a:ea typeface="Calibri"/>
                          <a:cs typeface="Calibri"/>
                          <a:sym typeface="Calibri"/>
                        </a:rPr>
                        <a:t>If the total order weight exceeds one pound, you will need to split the order. Remove items from the scale until the weight is under one pound. </a:t>
                      </a:r>
                      <a:endParaRPr b="0"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Scan the items that remain on the scale. Again, this weight cannot exceed one pound. </a:t>
                      </a:r>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Arial"/>
                          <a:ea typeface="Arial"/>
                          <a:cs typeface="Arial"/>
                          <a:sym typeface="Arial"/>
                        </a:rPr>
                        <a:t>Select a package type to ship the item(s). Select </a:t>
                      </a:r>
                      <a:r>
                        <a:rPr b="1" i="0" lang="en-US" sz="1000" u="none" cap="none" strike="noStrike">
                          <a:solidFill>
                            <a:schemeClr val="dk1"/>
                          </a:solidFill>
                          <a:latin typeface="Arial"/>
                          <a:ea typeface="Arial"/>
                          <a:cs typeface="Arial"/>
                          <a:sym typeface="Arial"/>
                        </a:rPr>
                        <a:t>Confirm Parcel. </a:t>
                      </a:r>
                      <a:r>
                        <a:rPr lang="en-US" sz="1000" u="none" cap="none" strike="noStrike">
                          <a:latin typeface="Arial"/>
                          <a:ea typeface="Arial"/>
                          <a:cs typeface="Arial"/>
                          <a:sym typeface="Arial"/>
                        </a:rPr>
                        <a:t>Once complete select </a:t>
                      </a:r>
                      <a:r>
                        <a:rPr b="1" lang="en-US" sz="1000" u="none" cap="none" strike="noStrike">
                          <a:latin typeface="Arial"/>
                          <a:ea typeface="Arial"/>
                          <a:cs typeface="Arial"/>
                          <a:sym typeface="Arial"/>
                        </a:rPr>
                        <a:t>Confirm. </a:t>
                      </a:r>
                      <a:endParaRPr sz="10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Arial"/>
                          <a:ea typeface="Arial"/>
                          <a:cs typeface="Arial"/>
                          <a:sym typeface="Arial"/>
                        </a:rPr>
                        <a:t>Place products in bubble mailer and seal the package. Go to label printer and retrieve shipping label. </a:t>
                      </a:r>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650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11</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071150">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90377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Arial"/>
                          <a:ea typeface="Arial"/>
                          <a:cs typeface="Arial"/>
                          <a:sym typeface="Arial"/>
                        </a:rPr>
                        <a:t>Place shipping label on bubble mailer. </a:t>
                      </a:r>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Arial"/>
                          <a:ea typeface="Arial"/>
                          <a:cs typeface="Arial"/>
                          <a:sym typeface="Arial"/>
                        </a:rPr>
                        <a:t>Place bubble mailer on outbound pallet next to pack station. </a:t>
                      </a:r>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Arial"/>
                        <a:ea typeface="Arial"/>
                        <a:cs typeface="Arial"/>
                        <a:sym typeface="Arial"/>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Arial"/>
                          <a:ea typeface="Arial"/>
                          <a:cs typeface="Arial"/>
                          <a:sym typeface="Arial"/>
                        </a:rPr>
                        <a:t>If there are more items in the order, you will return to step six and repeat the process until all items are scanned and associated with a parcel. </a:t>
                      </a:r>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chemeClr val="dk1"/>
                        </a:solidFill>
                        <a:latin typeface="Arial"/>
                        <a:ea typeface="Arial"/>
                        <a:cs typeface="Arial"/>
                        <a:sym typeface="Arial"/>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i="0" lang="en-US" sz="1000" u="none" cap="none" strike="noStrike">
                          <a:solidFill>
                            <a:schemeClr val="dk1"/>
                          </a:solidFill>
                          <a:latin typeface="Arial"/>
                          <a:ea typeface="Arial"/>
                          <a:cs typeface="Arial"/>
                          <a:sym typeface="Arial"/>
                        </a:rPr>
                        <a:t>Did you make a mistake? </a:t>
                      </a:r>
                      <a:endParaRPr/>
                    </a:p>
                    <a:p>
                      <a:pPr indent="0" lvl="0" marL="0" marR="0" rtl="0" algn="l">
                        <a:lnSpc>
                          <a:spcPct val="100000"/>
                        </a:lnSpc>
                        <a:spcBef>
                          <a:spcPts val="0"/>
                        </a:spcBef>
                        <a:spcAft>
                          <a:spcPts val="0"/>
                        </a:spcAft>
                        <a:buClr>
                          <a:schemeClr val="dk1"/>
                        </a:buClr>
                        <a:buSzPts val="1000"/>
                        <a:buFont typeface="Calibri"/>
                        <a:buNone/>
                      </a:pPr>
                      <a:r>
                        <a:rPr i="0" lang="en-US" sz="1000" u="none" cap="none" strike="noStrike">
                          <a:solidFill>
                            <a:schemeClr val="dk1"/>
                          </a:solidFill>
                          <a:latin typeface="Arial"/>
                          <a:ea typeface="Arial"/>
                          <a:cs typeface="Arial"/>
                          <a:sym typeface="Arial"/>
                        </a:rPr>
                        <a:t>Let your shift manager know the item information/ barcode that has the mistake.</a:t>
                      </a:r>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451" name="Google Shape;451;p37"/>
          <p:cNvGraphicFramePr/>
          <p:nvPr/>
        </p:nvGraphicFramePr>
        <p:xfrm>
          <a:off x="79375" y="112131"/>
          <a:ext cx="3000000" cy="3000000"/>
        </p:xfrm>
        <a:graphic>
          <a:graphicData uri="http://schemas.openxmlformats.org/drawingml/2006/table">
            <a:tbl>
              <a:tblPr>
                <a:noFill/>
                <a:tableStyleId>{23694E27-8603-4874-80E1-C653FE6FC90E}</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lang="en-US" sz="1400" u="none" cap="none" strike="noStrike"/>
                        <a:t>Split Packaging For Customer Order: Weight Limited to One Pound</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WOP01</a:t>
                      </a:r>
                      <a:endParaRPr b="0"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02</a:t>
                      </a:r>
                      <a:endParaRPr b="0"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Location and Freq.</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DAL01</a:t>
                      </a:r>
                      <a:endParaRPr b="0"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5/19/2022</a:t>
                      </a:r>
                      <a:endParaRPr b="0"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Date</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Pack Station</a:t>
                      </a:r>
                      <a:endParaRPr/>
                    </a:p>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Every outbound order</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b="1"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b="0"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15000"/>
                        </a:lnSpc>
                        <a:spcBef>
                          <a:spcPts val="0"/>
                        </a:spcBef>
                        <a:spcAft>
                          <a:spcPts val="0"/>
                        </a:spcAft>
                        <a:buClr>
                          <a:schemeClr val="dk1"/>
                        </a:buClr>
                        <a:buSzPts val="900"/>
                        <a:buFont typeface="Calibri"/>
                        <a:buNone/>
                      </a:pPr>
                      <a:r>
                        <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452" name="Google Shape;452;p37"/>
          <p:cNvGraphicFramePr/>
          <p:nvPr/>
        </p:nvGraphicFramePr>
        <p:xfrm>
          <a:off x="79246" y="1254719"/>
          <a:ext cx="3000000" cy="3000000"/>
        </p:xfrm>
        <a:graphic>
          <a:graphicData uri="http://schemas.openxmlformats.org/drawingml/2006/table">
            <a:tbl>
              <a:tblPr>
                <a:noFill/>
                <a:tableStyleId>{23694E27-8603-4874-80E1-C653FE6FC90E}</a:tableStyleId>
              </a:tblPr>
              <a:tblGrid>
                <a:gridCol w="926475"/>
                <a:gridCol w="6687300"/>
              </a:tblGrid>
              <a:tr h="2726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Sign into HHT → Select tasks list  → Scan metro cart bin → Conduct a six-sided quality check → Select package type → Select confirm parcel → Ensure enough of each item is in order → Pack order → Place shipping label on package → Place package on carrier pallet</a:t>
                      </a:r>
                      <a:endParaRPr/>
                    </a:p>
                    <a:p>
                      <a:pPr indent="0" lvl="0" marL="0" marR="0" rtl="0" algn="l">
                        <a:lnSpc>
                          <a:spcPct val="100000"/>
                        </a:lnSpc>
                        <a:spcBef>
                          <a:spcPts val="0"/>
                        </a:spcBef>
                        <a:spcAft>
                          <a:spcPts val="0"/>
                        </a:spcAft>
                        <a:buClr>
                          <a:schemeClr val="dk1"/>
                        </a:buClr>
                        <a:buSzPts val="1000"/>
                        <a:buFont typeface="Calibri"/>
                        <a:buNone/>
                      </a:pPr>
                      <a:r>
                        <a:t/>
                      </a:r>
                      <a:endParaRPr sz="900" u="none" cap="none" strike="noStrike">
                        <a:latin typeface="Arial"/>
                        <a:ea typeface="Arial"/>
                        <a:cs typeface="Arial"/>
                        <a:sym typeface="Arial"/>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id="453" name="Google Shape;453;p37"/>
          <p:cNvPicPr preferRelativeResize="0"/>
          <p:nvPr/>
        </p:nvPicPr>
        <p:blipFill rotWithShape="1">
          <a:blip r:embed="rId3">
            <a:alphaModFix/>
          </a:blip>
          <a:srcRect b="0" l="0" r="0" t="0"/>
          <a:stretch/>
        </p:blipFill>
        <p:spPr>
          <a:xfrm>
            <a:off x="4129975" y="3547696"/>
            <a:ext cx="1420272" cy="1134496"/>
          </a:xfrm>
          <a:prstGeom prst="rect">
            <a:avLst/>
          </a:prstGeom>
          <a:noFill/>
          <a:ln>
            <a:noFill/>
          </a:ln>
        </p:spPr>
      </p:pic>
      <p:pic>
        <p:nvPicPr>
          <p:cNvPr id="454" name="Google Shape;454;p37"/>
          <p:cNvPicPr preferRelativeResize="0"/>
          <p:nvPr/>
        </p:nvPicPr>
        <p:blipFill rotWithShape="1">
          <a:blip r:embed="rId4">
            <a:alphaModFix/>
          </a:blip>
          <a:srcRect b="0" l="0" r="0" t="0"/>
          <a:stretch/>
        </p:blipFill>
        <p:spPr>
          <a:xfrm>
            <a:off x="6001802" y="8066806"/>
            <a:ext cx="1481432" cy="844232"/>
          </a:xfrm>
          <a:prstGeom prst="rect">
            <a:avLst/>
          </a:prstGeom>
          <a:noFill/>
          <a:ln>
            <a:noFill/>
          </a:ln>
        </p:spPr>
      </p:pic>
      <p:pic>
        <p:nvPicPr>
          <p:cNvPr descr="Text, logo&#10;&#10;Description automatically generated with medium confidence" id="455" name="Google Shape;455;p37"/>
          <p:cNvPicPr preferRelativeResize="0"/>
          <p:nvPr/>
        </p:nvPicPr>
        <p:blipFill rotWithShape="1">
          <a:blip r:embed="rId5">
            <a:alphaModFix/>
          </a:blip>
          <a:srcRect b="0" l="0" r="0" t="0"/>
          <a:stretch/>
        </p:blipFill>
        <p:spPr>
          <a:xfrm>
            <a:off x="92225" y="181445"/>
            <a:ext cx="1363399" cy="272679"/>
          </a:xfrm>
          <a:prstGeom prst="rect">
            <a:avLst/>
          </a:prstGeom>
          <a:noFill/>
          <a:ln>
            <a:noFill/>
          </a:ln>
        </p:spPr>
      </p:pic>
      <p:pic>
        <p:nvPicPr>
          <p:cNvPr id="456" name="Google Shape;456;p37"/>
          <p:cNvPicPr preferRelativeResize="0"/>
          <p:nvPr/>
        </p:nvPicPr>
        <p:blipFill rotWithShape="1">
          <a:blip r:embed="rId6">
            <a:alphaModFix/>
          </a:blip>
          <a:srcRect b="0" l="0" r="0" t="0"/>
          <a:stretch/>
        </p:blipFill>
        <p:spPr>
          <a:xfrm>
            <a:off x="3970453" y="5760211"/>
            <a:ext cx="1771333" cy="1222323"/>
          </a:xfrm>
          <a:prstGeom prst="rect">
            <a:avLst/>
          </a:prstGeom>
          <a:noFill/>
          <a:ln>
            <a:noFill/>
          </a:ln>
        </p:spPr>
      </p:pic>
      <p:pic>
        <p:nvPicPr>
          <p:cNvPr descr="A picture containing text, bin, container, blue&#10;&#10;Description automatically generated" id="457" name="Google Shape;457;p37"/>
          <p:cNvPicPr preferRelativeResize="0"/>
          <p:nvPr/>
        </p:nvPicPr>
        <p:blipFill rotWithShape="1">
          <a:blip r:embed="rId7">
            <a:alphaModFix/>
          </a:blip>
          <a:srcRect b="0" l="0" r="0" t="0"/>
          <a:stretch/>
        </p:blipFill>
        <p:spPr>
          <a:xfrm>
            <a:off x="2100193" y="3496646"/>
            <a:ext cx="1716612" cy="1222323"/>
          </a:xfrm>
          <a:prstGeom prst="rect">
            <a:avLst/>
          </a:prstGeom>
          <a:noFill/>
          <a:ln>
            <a:noFill/>
          </a:ln>
        </p:spPr>
      </p:pic>
      <p:pic>
        <p:nvPicPr>
          <p:cNvPr id="458" name="Google Shape;458;p37"/>
          <p:cNvPicPr preferRelativeResize="0"/>
          <p:nvPr/>
        </p:nvPicPr>
        <p:blipFill rotWithShape="1">
          <a:blip r:embed="rId8">
            <a:alphaModFix/>
          </a:blip>
          <a:srcRect b="0" l="0" r="0" t="0"/>
          <a:stretch/>
        </p:blipFill>
        <p:spPr>
          <a:xfrm>
            <a:off x="182358" y="7976409"/>
            <a:ext cx="1716612" cy="1003974"/>
          </a:xfrm>
          <a:prstGeom prst="rect">
            <a:avLst/>
          </a:prstGeom>
          <a:noFill/>
          <a:ln>
            <a:noFill/>
          </a:ln>
        </p:spPr>
      </p:pic>
      <p:pic>
        <p:nvPicPr>
          <p:cNvPr id="459" name="Google Shape;459;p37"/>
          <p:cNvPicPr preferRelativeResize="0"/>
          <p:nvPr/>
        </p:nvPicPr>
        <p:blipFill rotWithShape="1">
          <a:blip r:embed="rId9">
            <a:alphaModFix/>
          </a:blip>
          <a:srcRect b="0" l="0" r="0" t="0"/>
          <a:stretch/>
        </p:blipFill>
        <p:spPr>
          <a:xfrm>
            <a:off x="214125" y="3497884"/>
            <a:ext cx="1653078" cy="1222323"/>
          </a:xfrm>
          <a:prstGeom prst="rect">
            <a:avLst/>
          </a:prstGeom>
          <a:noFill/>
          <a:ln>
            <a:noFill/>
          </a:ln>
        </p:spPr>
      </p:pic>
      <p:pic>
        <p:nvPicPr>
          <p:cNvPr id="460" name="Google Shape;460;p37"/>
          <p:cNvPicPr preferRelativeResize="0"/>
          <p:nvPr/>
        </p:nvPicPr>
        <p:blipFill rotWithShape="1">
          <a:blip r:embed="rId10">
            <a:alphaModFix/>
          </a:blip>
          <a:srcRect b="0" l="0" r="0" t="0"/>
          <a:stretch/>
        </p:blipFill>
        <p:spPr>
          <a:xfrm rot="5400000">
            <a:off x="4372272" y="7676927"/>
            <a:ext cx="967693" cy="1612714"/>
          </a:xfrm>
          <a:prstGeom prst="rect">
            <a:avLst/>
          </a:prstGeom>
          <a:noFill/>
          <a:ln>
            <a:noFill/>
          </a:ln>
        </p:spPr>
      </p:pic>
      <p:pic>
        <p:nvPicPr>
          <p:cNvPr id="461" name="Google Shape;461;p37"/>
          <p:cNvPicPr preferRelativeResize="0"/>
          <p:nvPr/>
        </p:nvPicPr>
        <p:blipFill rotWithShape="1">
          <a:blip r:embed="rId11">
            <a:alphaModFix/>
          </a:blip>
          <a:srcRect b="0" l="0" r="0" t="0"/>
          <a:stretch/>
        </p:blipFill>
        <p:spPr>
          <a:xfrm>
            <a:off x="6008327" y="5869821"/>
            <a:ext cx="1485855" cy="1003102"/>
          </a:xfrm>
          <a:prstGeom prst="rect">
            <a:avLst/>
          </a:prstGeom>
          <a:noFill/>
          <a:ln>
            <a:noFill/>
          </a:ln>
        </p:spPr>
      </p:pic>
      <p:pic>
        <p:nvPicPr>
          <p:cNvPr id="462" name="Google Shape;462;p37"/>
          <p:cNvPicPr preferRelativeResize="0"/>
          <p:nvPr/>
        </p:nvPicPr>
        <p:blipFill rotWithShape="1">
          <a:blip r:embed="rId12">
            <a:alphaModFix/>
          </a:blip>
          <a:srcRect b="0" l="0" r="0" t="0"/>
          <a:stretch/>
        </p:blipFill>
        <p:spPr>
          <a:xfrm>
            <a:off x="2360592" y="5844572"/>
            <a:ext cx="1169310" cy="1053600"/>
          </a:xfrm>
          <a:prstGeom prst="rect">
            <a:avLst/>
          </a:prstGeom>
          <a:noFill/>
          <a:ln>
            <a:noFill/>
          </a:ln>
        </p:spPr>
      </p:pic>
      <p:pic>
        <p:nvPicPr>
          <p:cNvPr descr="Kern Weighing Scale, 10kg Weight Capacity Type B - North American 3-pin,  Type C - European Plug, Type G - British 3-pin - RS Components Indonesia" id="463" name="Google Shape;463;p37"/>
          <p:cNvPicPr preferRelativeResize="0"/>
          <p:nvPr/>
        </p:nvPicPr>
        <p:blipFill rotWithShape="1">
          <a:blip r:embed="rId13">
            <a:alphaModFix/>
          </a:blip>
          <a:srcRect b="0" l="0" r="0" t="0"/>
          <a:stretch/>
        </p:blipFill>
        <p:spPr>
          <a:xfrm>
            <a:off x="6096006" y="3523150"/>
            <a:ext cx="1293024" cy="1152788"/>
          </a:xfrm>
          <a:prstGeom prst="rect">
            <a:avLst/>
          </a:prstGeom>
          <a:noFill/>
          <a:ln>
            <a:noFill/>
          </a:ln>
        </p:spPr>
      </p:pic>
      <p:pic>
        <p:nvPicPr>
          <p:cNvPr descr="A picture containing floor, ground, furniture&#10;&#10;Description automatically generated" id="464" name="Google Shape;464;p37"/>
          <p:cNvPicPr preferRelativeResize="0"/>
          <p:nvPr/>
        </p:nvPicPr>
        <p:blipFill rotWithShape="1">
          <a:blip r:embed="rId14">
            <a:alphaModFix/>
          </a:blip>
          <a:srcRect b="0" l="0" r="0" t="0"/>
          <a:stretch/>
        </p:blipFill>
        <p:spPr>
          <a:xfrm>
            <a:off x="2192703" y="7997591"/>
            <a:ext cx="1513959" cy="967694"/>
          </a:xfrm>
          <a:prstGeom prst="rect">
            <a:avLst/>
          </a:prstGeom>
          <a:noFill/>
          <a:ln>
            <a:noFill/>
          </a:ln>
        </p:spPr>
      </p:pic>
      <p:pic>
        <p:nvPicPr>
          <p:cNvPr descr="Download Free png Attention Clipart - ClipartPost - DLPNG.com" id="465" name="Google Shape;465;p37"/>
          <p:cNvPicPr preferRelativeResize="0"/>
          <p:nvPr/>
        </p:nvPicPr>
        <p:blipFill rotWithShape="1">
          <a:blip r:embed="rId15">
            <a:alphaModFix/>
          </a:blip>
          <a:srcRect b="0" l="0" r="0" t="0"/>
          <a:stretch/>
        </p:blipFill>
        <p:spPr>
          <a:xfrm>
            <a:off x="342967" y="5791111"/>
            <a:ext cx="1380647" cy="115166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graphicFrame>
        <p:nvGraphicFramePr>
          <p:cNvPr id="470" name="Google Shape;470;p38"/>
          <p:cNvGraphicFramePr/>
          <p:nvPr/>
        </p:nvGraphicFramePr>
        <p:xfrm>
          <a:off x="79311" y="1229349"/>
          <a:ext cx="3000000" cy="3000000"/>
        </p:xfrm>
        <a:graphic>
          <a:graphicData uri="http://schemas.openxmlformats.org/drawingml/2006/table">
            <a:tbl>
              <a:tblPr>
                <a:noFill/>
                <a:tableStyleId>{532FCE86-39A6-4F77-B355-30FE4D7EA509}</a:tableStyleId>
              </a:tblPr>
              <a:tblGrid>
                <a:gridCol w="1932200"/>
                <a:gridCol w="1880450"/>
                <a:gridCol w="1871100"/>
                <a:gridCol w="19299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530" u="none" cap="none" strike="noStrike">
                        <a:latin typeface="Calibri"/>
                        <a:ea typeface="Calibri"/>
                        <a:cs typeface="Calibri"/>
                        <a:sym typeface="Calibri"/>
                      </a:endParaRPr>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use proper PPE.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Conduct a six-sided visual check of all items in order.</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8832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If using a pallet jack, do not e</a:t>
                      </a:r>
                      <a:r>
                        <a:rPr lang="en-US" sz="900" u="none" cap="none" strike="noStrike">
                          <a:solidFill>
                            <a:schemeClr val="dk1"/>
                          </a:solidFill>
                          <a:latin typeface="Calibri"/>
                          <a:ea typeface="Calibri"/>
                          <a:cs typeface="Calibri"/>
                          <a:sym typeface="Calibri"/>
                        </a:rPr>
                        <a:t>xceed its capacity and </a:t>
                      </a:r>
                      <a:r>
                        <a:rPr b="0" i="0" lang="en-US" sz="900" u="none" cap="none" strike="noStrike">
                          <a:solidFill>
                            <a:schemeClr val="dk1"/>
                          </a:solidFill>
                          <a:latin typeface="Calibri"/>
                          <a:ea typeface="Calibri"/>
                          <a:cs typeface="Calibri"/>
                          <a:sym typeface="Calibri"/>
                        </a:rPr>
                        <a:t>do not place feet under pallet jack.</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Place heavier items in bottom of package with lighter items on top.</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21947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Do not overfill </a:t>
                      </a:r>
                      <a:r>
                        <a:rPr lang="en-US" sz="900" u="none" cap="none" strike="noStrike">
                          <a:solidFill>
                            <a:schemeClr val="dk1"/>
                          </a:solidFill>
                          <a:latin typeface="Calibri"/>
                          <a:ea typeface="Calibri"/>
                          <a:cs typeface="Calibri"/>
                          <a:sym typeface="Calibri"/>
                        </a:rPr>
                        <a:t>packages.</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A. Always ensure enough space is available for items.</a:t>
                      </a:r>
                      <a:endParaRPr b="0" sz="1600" u="none" cap="none" strike="noStrike">
                        <a:latin typeface="Calibri"/>
                        <a:ea typeface="Calibri"/>
                        <a:cs typeface="Calibri"/>
                        <a:sym typeface="Calibri"/>
                      </a:endParaRPr>
                    </a:p>
                  </a:txBody>
                  <a:tcPr marT="0" marB="0" marR="18750" marL="18750" anchor="ctr">
                    <a:lnL cap="flat" cmpd="sng" w="952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r>
              <a:tr h="185825">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B. Food &amp; Chemicals cannot be packed into the same </a:t>
                      </a:r>
                      <a:r>
                        <a:rPr lang="en-US" sz="900" u="none" cap="none" strike="noStrike">
                          <a:solidFill>
                            <a:schemeClr val="dk1"/>
                          </a:solidFill>
                          <a:latin typeface="Calibri"/>
                          <a:ea typeface="Calibri"/>
                          <a:cs typeface="Calibri"/>
                          <a:sym typeface="Calibri"/>
                        </a:rPr>
                        <a:t>package</a:t>
                      </a:r>
                      <a:r>
                        <a:rPr b="0" i="0" lang="en-US" sz="900" u="none" cap="none" strike="noStrike">
                          <a:solidFill>
                            <a:schemeClr val="dk1"/>
                          </a:solidFill>
                          <a:latin typeface="Calibri"/>
                          <a:ea typeface="Calibri"/>
                          <a:cs typeface="Calibri"/>
                          <a:sym typeface="Calibri"/>
                        </a:rPr>
                        <a:t>.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rPr lang="en-US" sz="900" u="none" cap="none" strike="noStrike">
                          <a:solidFill>
                            <a:schemeClr val="dk1"/>
                          </a:solidFill>
                          <a:latin typeface="Calibri"/>
                          <a:ea typeface="Calibri"/>
                          <a:cs typeface="Calibri"/>
                          <a:sym typeface="Calibri"/>
                        </a:rPr>
                        <a:t>C. Watch your step when walking around manual areas to avoid trips/falls.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rPr b="0" i="0" lang="en-US" sz="900" u="none" cap="none" strike="noStrike">
                          <a:solidFill>
                            <a:schemeClr val="dk1"/>
                          </a:solidFill>
                          <a:latin typeface="Calibri"/>
                          <a:ea typeface="Calibri"/>
                          <a:cs typeface="Calibri"/>
                          <a:sym typeface="Calibri"/>
                        </a:rPr>
                        <a:t>C. To avoid leakage, liquid items must be up-right.</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sz="9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50150">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1</a:t>
                      </a:r>
                      <a:endParaRPr b="1"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1" sz="14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8525">
                <a:tc>
                  <a:txBody>
                    <a:bodyPr/>
                    <a:lstStyle/>
                    <a:p>
                      <a:pPr indent="0" lvl="0" marL="0" marR="0" rtl="0" algn="l">
                        <a:lnSpc>
                          <a:spcPct val="100000"/>
                        </a:lnSpc>
                        <a:spcBef>
                          <a:spcPts val="0"/>
                        </a:spcBef>
                        <a:spcAft>
                          <a:spcPts val="0"/>
                        </a:spcAft>
                        <a:buClr>
                          <a:schemeClr val="dk1"/>
                        </a:buClr>
                        <a:buSzPts val="1200"/>
                        <a:buFont typeface="Calibri"/>
                        <a:buNone/>
                      </a:pPr>
                      <a:r>
                        <a:rPr b="0" i="0" lang="en-US" sz="1000" u="none" cap="none" strike="noStrike">
                          <a:solidFill>
                            <a:schemeClr val="dk1"/>
                          </a:solidFill>
                          <a:latin typeface="Calibri"/>
                          <a:ea typeface="Calibri"/>
                          <a:cs typeface="Calibri"/>
                          <a:sym typeface="Calibri"/>
                        </a:rPr>
                        <a:t>Exception: Damaged items</a:t>
                      </a:r>
                      <a:endParaRPr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984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Determine if there is available stock to replace damaged item or locate a substitute. Replace damaged items if possible. If not, report issue to SM.</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50150">
                <a:tc>
                  <a:txBody>
                    <a:bodyPr/>
                    <a:lstStyle/>
                    <a:p>
                      <a:pPr indent="0" lvl="0" marL="0" marR="0" rtl="0" algn="l">
                        <a:lnSpc>
                          <a:spcPct val="115000"/>
                        </a:lnSpc>
                        <a:spcBef>
                          <a:spcPts val="0"/>
                        </a:spcBef>
                        <a:spcAft>
                          <a:spcPts val="0"/>
                        </a:spcAft>
                        <a:buClr>
                          <a:schemeClr val="dk1"/>
                        </a:buClr>
                        <a:buSzPts val="1200"/>
                        <a:buFont typeface="Calibri"/>
                        <a:buNone/>
                      </a:pPr>
                      <a:r>
                        <a:t/>
                      </a:r>
                      <a:endParaRPr b="1"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200"/>
                        <a:buFont typeface="Calibri"/>
                        <a:buNone/>
                      </a:pPr>
                      <a:r>
                        <a:t/>
                      </a:r>
                      <a:endParaRPr b="1"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200"/>
                        <a:buFont typeface="Calibri"/>
                        <a:buNone/>
                      </a:pPr>
                      <a:r>
                        <a:t/>
                      </a:r>
                      <a:endParaRPr b="1"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200"/>
                        <a:buFont typeface="Calibri"/>
                        <a:buNone/>
                      </a:pPr>
                      <a:r>
                        <a:t/>
                      </a:r>
                      <a:endParaRPr b="1"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17950">
                <a:tc>
                  <a:txBody>
                    <a:bodyPr/>
                    <a:lstStyle/>
                    <a:p>
                      <a:pPr indent="0" lvl="0" marL="0" marR="0" rtl="0" algn="ctr">
                        <a:lnSpc>
                          <a:spcPct val="115000"/>
                        </a:lnSpc>
                        <a:spcBef>
                          <a:spcPts val="0"/>
                        </a:spcBef>
                        <a:spcAft>
                          <a:spcPts val="0"/>
                        </a:spcAft>
                        <a:buClr>
                          <a:schemeClr val="dk1"/>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chemeClr val="dk1"/>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chemeClr val="dk1"/>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213100">
                <a:tc>
                  <a:txBody>
                    <a:bodyPr/>
                    <a:lstStyle/>
                    <a:p>
                      <a:pPr indent="0" lvl="0" marL="0" marR="0" rtl="0" algn="ctr">
                        <a:lnSpc>
                          <a:spcPct val="100000"/>
                        </a:lnSpc>
                        <a:spcBef>
                          <a:spcPts val="0"/>
                        </a:spcBef>
                        <a:spcAft>
                          <a:spcPts val="0"/>
                        </a:spcAft>
                        <a:buClr>
                          <a:srgbClr val="000000"/>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Calibri"/>
                        <a:buNone/>
                      </a:pPr>
                      <a:r>
                        <a:t/>
                      </a:r>
                      <a:endParaRPr i="0" sz="1200" u="none" cap="none" strike="noStrike">
                        <a:solidFill>
                          <a:srgbClr val="000000"/>
                        </a:solidFill>
                        <a:highlight>
                          <a:srgbClr val="FF0000"/>
                        </a:highlight>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3350">
                <a:tc>
                  <a:txBody>
                    <a:bodyPr/>
                    <a:lstStyle/>
                    <a:p>
                      <a:pPr indent="0" lvl="0" marL="0" marR="0" rtl="0" algn="l">
                        <a:lnSpc>
                          <a:spcPct val="115000"/>
                        </a:lnSpc>
                        <a:spcBef>
                          <a:spcPts val="0"/>
                        </a:spcBef>
                        <a:spcAft>
                          <a:spcPts val="0"/>
                        </a:spcAft>
                        <a:buClr>
                          <a:schemeClr val="dk1"/>
                        </a:buClr>
                        <a:buSzPts val="1200"/>
                        <a:buFont typeface="Calibri"/>
                        <a:buNone/>
                      </a:pPr>
                      <a:r>
                        <a:rPr b="1" lang="en-US" sz="1100" u="none" cap="none" strike="noStrike">
                          <a:latin typeface="Calibri"/>
                          <a:ea typeface="Calibri"/>
                          <a:cs typeface="Calibri"/>
                          <a:sym typeface="Calibri"/>
                        </a:rPr>
                        <a:t>9</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200"/>
                        <a:buFont typeface="Calibri"/>
                        <a:buNone/>
                      </a:pPr>
                      <a:r>
                        <a:rPr b="1" lang="en-US" sz="1100" u="none" cap="none" strike="noStrike">
                          <a:latin typeface="Calibri"/>
                          <a:ea typeface="Calibri"/>
                          <a:cs typeface="Calibri"/>
                          <a:sym typeface="Calibri"/>
                        </a:rPr>
                        <a:t>10</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200"/>
                        <a:buFont typeface="Calibri"/>
                        <a:buNone/>
                      </a:pPr>
                      <a:r>
                        <a:rPr b="1" lang="en-US" sz="1100" u="none" cap="none" strike="noStrike">
                          <a:latin typeface="Calibri"/>
                          <a:ea typeface="Calibri"/>
                          <a:cs typeface="Calibri"/>
                          <a:sym typeface="Calibri"/>
                        </a:rPr>
                        <a:t>11</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15000"/>
                        </a:lnSpc>
                        <a:spcBef>
                          <a:spcPts val="0"/>
                        </a:spcBef>
                        <a:spcAft>
                          <a:spcPts val="0"/>
                        </a:spcAft>
                        <a:buClr>
                          <a:schemeClr val="dk1"/>
                        </a:buClr>
                        <a:buSzPts val="1200"/>
                        <a:buFont typeface="Calibri"/>
                        <a:buNone/>
                      </a:pPr>
                      <a:r>
                        <a:rPr b="1" lang="en-US" sz="1100" u="none" cap="none" strike="noStrike">
                          <a:latin typeface="Calibri"/>
                          <a:ea typeface="Calibri"/>
                          <a:cs typeface="Calibri"/>
                          <a:sym typeface="Calibri"/>
                        </a:rPr>
                        <a:t>12</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586750">
                <a:tc>
                  <a:txBody>
                    <a:bodyPr/>
                    <a:lstStyle/>
                    <a:p>
                      <a:pPr indent="0" lvl="0" marL="0" marR="0" rtl="0" algn="ctr">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chemeClr val="dk1"/>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chemeClr val="dk1"/>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sz="12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60350">
                <a:tc>
                  <a:txBody>
                    <a:bodyPr/>
                    <a:lstStyle/>
                    <a:p>
                      <a:pPr indent="0" lvl="0" marL="0" marR="0" rtl="0" algn="ctr">
                        <a:lnSpc>
                          <a:spcPct val="100000"/>
                        </a:lnSpc>
                        <a:spcBef>
                          <a:spcPts val="0"/>
                        </a:spcBef>
                        <a:spcAft>
                          <a:spcPts val="0"/>
                        </a:spcAft>
                        <a:buClr>
                          <a:schemeClr val="dk1"/>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Calibri"/>
                        <a:buNone/>
                      </a:pPr>
                      <a:r>
                        <a:t/>
                      </a:r>
                      <a:endParaRPr sz="153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Calibri"/>
                        <a:buNone/>
                      </a:pPr>
                      <a:r>
                        <a:t/>
                      </a:r>
                      <a:endParaRPr i="0" sz="12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200"/>
                        <a:buFont typeface="Calibri"/>
                        <a:buNone/>
                      </a:pPr>
                      <a:r>
                        <a:t/>
                      </a:r>
                      <a:endParaRPr sz="12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471" name="Google Shape;471;p38"/>
          <p:cNvGraphicFramePr/>
          <p:nvPr/>
        </p:nvGraphicFramePr>
        <p:xfrm>
          <a:off x="79311" y="99506"/>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80875">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1800"/>
                        <a:buFont typeface="Calibri"/>
                        <a:buNone/>
                      </a:pPr>
                      <a:r>
                        <a:rPr b="0" i="0" lang="en-US" sz="2000" u="none" cap="none" strike="noStrike">
                          <a:solidFill>
                            <a:schemeClr val="dk1"/>
                          </a:solidFill>
                          <a:latin typeface="Calibri"/>
                          <a:ea typeface="Calibri"/>
                          <a:cs typeface="Calibri"/>
                          <a:sym typeface="Calibri"/>
                        </a:rPr>
                        <a:t>Pack</a:t>
                      </a:r>
                      <a:r>
                        <a:rPr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Exceptions and Resolutions</a:t>
                      </a:r>
                      <a:endParaRPr sz="16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255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PCE01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255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Pack Stations</a:t>
                      </a:r>
                      <a:endParaRPr sz="1400" u="none" cap="none" strike="noStrike"/>
                    </a:p>
                    <a:p>
                      <a:pPr indent="0" lvl="0" marL="0" marR="0" rtl="0" algn="ctr">
                        <a:lnSpc>
                          <a:spcPct val="115000"/>
                        </a:lnSpc>
                        <a:spcBef>
                          <a:spcPts val="0"/>
                        </a:spcBef>
                        <a:spcAft>
                          <a:spcPts val="0"/>
                        </a:spcAft>
                        <a:buClr>
                          <a:schemeClr val="dk1"/>
                        </a:buClr>
                        <a:buSzPts val="1000"/>
                        <a:buFont typeface="Calibri"/>
                        <a:buNone/>
                      </a:pPr>
                      <a:r>
                        <a:rPr lang="en-US" sz="900" u="none" cap="none" strike="noStrike">
                          <a:latin typeface="Calibri"/>
                          <a:ea typeface="Calibri"/>
                          <a:cs typeface="Calibri"/>
                          <a:sym typeface="Calibri"/>
                        </a:rPr>
                        <a:t>Any Packing Exceptions</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29785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All Packing PMVs</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472" name="Google Shape;472;p38"/>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6" name="Shape 476"/>
        <p:cNvGrpSpPr/>
        <p:nvPr/>
      </p:nvGrpSpPr>
      <p:grpSpPr>
        <a:xfrm>
          <a:off x="0" y="0"/>
          <a:ext cx="0" cy="0"/>
          <a:chOff x="0" y="0"/>
          <a:chExt cx="0" cy="0"/>
        </a:xfrm>
      </p:grpSpPr>
      <p:sp>
        <p:nvSpPr>
          <p:cNvPr id="477" name="Google Shape;477;p39"/>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478" name="Google Shape;478;p39"/>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39"/>
          <p:cNvSpPr txBox="1"/>
          <p:nvPr>
            <p:ph type="title"/>
          </p:nvPr>
        </p:nvSpPr>
        <p:spPr>
          <a:xfrm>
            <a:off x="634014" y="7835703"/>
            <a:ext cx="6504372"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200"/>
              <a:buFont typeface="Calibri"/>
              <a:buNone/>
            </a:pPr>
            <a:r>
              <a:rPr b="1" lang="en-US" sz="3200">
                <a:solidFill>
                  <a:schemeClr val="accent1"/>
                </a:solidFill>
                <a:latin typeface="Calibri"/>
                <a:ea typeface="Calibri"/>
                <a:cs typeface="Calibri"/>
                <a:sym typeface="Calibri"/>
              </a:rPr>
              <a:t>Shipping/Dispatch</a:t>
            </a:r>
            <a:endParaRPr/>
          </a:p>
        </p:txBody>
      </p:sp>
      <p:cxnSp>
        <p:nvCxnSpPr>
          <p:cNvPr id="480" name="Google Shape;480;p39"/>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481" name="Google Shape;481;p39"/>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482" name="Google Shape;482;p3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graphicFrame>
        <p:nvGraphicFramePr>
          <p:cNvPr id="487" name="Google Shape;487;p40"/>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820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642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0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Go to desktop computer and sign into LEA platform.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Interplant </a:t>
                      </a:r>
                      <a:r>
                        <a:rPr b="0" i="0" lang="en-US" sz="1000" u="none" cap="none" strike="noStrike">
                          <a:latin typeface="Calibri"/>
                          <a:ea typeface="Calibri"/>
                          <a:cs typeface="Calibri"/>
                          <a:sym typeface="Calibri"/>
                        </a:rPr>
                        <a:t>from the menu.</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Resources.</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Journey Template.</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33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76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USPS </a:t>
                      </a:r>
                      <a:r>
                        <a:rPr b="0" lang="en-US" sz="1000" u="none" cap="none" strike="noStrike">
                          <a:latin typeface="Calibri"/>
                          <a:ea typeface="Calibri"/>
                          <a:cs typeface="Calibri"/>
                          <a:sym typeface="Calibri"/>
                        </a:rPr>
                        <a:t>template</a:t>
                      </a:r>
                      <a:r>
                        <a:rPr lang="en-US" sz="1000" u="none" cap="none" strike="noStrike">
                          <a:latin typeface="Calibri"/>
                          <a:ea typeface="Calibri"/>
                          <a:cs typeface="Calibri"/>
                          <a:sym typeface="Calibri"/>
                        </a:rPr>
                        <a:t>.</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Click on </a:t>
                      </a:r>
                      <a:r>
                        <a:rPr b="1" lang="en-US" sz="1000" u="none" cap="none" strike="noStrike">
                          <a:latin typeface="Calibri"/>
                          <a:ea typeface="Calibri"/>
                          <a:cs typeface="Calibri"/>
                          <a:sym typeface="Calibri"/>
                        </a:rPr>
                        <a:t>Create Journey.</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In the </a:t>
                      </a:r>
                      <a:r>
                        <a:rPr b="1" i="0" lang="en-US" sz="1000" u="none" cap="none" strike="noStrike">
                          <a:latin typeface="Calibri"/>
                          <a:ea typeface="Calibri"/>
                          <a:cs typeface="Calibri"/>
                          <a:sym typeface="Calibri"/>
                        </a:rPr>
                        <a:t>Journey Template, </a:t>
                      </a:r>
                      <a:r>
                        <a:rPr b="0" i="0" lang="en-US" sz="1000" u="none" cap="none" strike="noStrike">
                          <a:latin typeface="Calibri"/>
                          <a:ea typeface="Calibri"/>
                          <a:cs typeface="Calibri"/>
                          <a:sym typeface="Calibri"/>
                        </a:rPr>
                        <a:t>enter the departure date and time in the </a:t>
                      </a:r>
                      <a:r>
                        <a:rPr b="1" i="0" lang="en-US" sz="1000" u="none" cap="none" strike="noStrike">
                          <a:latin typeface="Calibri"/>
                          <a:ea typeface="Calibri"/>
                          <a:cs typeface="Calibri"/>
                          <a:sym typeface="Calibri"/>
                        </a:rPr>
                        <a:t>Date </a:t>
                      </a:r>
                      <a:r>
                        <a:rPr b="0" i="0" lang="en-US" sz="1000" u="none" cap="none" strike="noStrike">
                          <a:latin typeface="Calibri"/>
                          <a:ea typeface="Calibri"/>
                          <a:cs typeface="Calibri"/>
                          <a:sym typeface="Calibri"/>
                        </a:rPr>
                        <a:t>box.</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Execute, </a:t>
                      </a:r>
                      <a:r>
                        <a:rPr b="0" lang="en-US" sz="1000" u="none" cap="none" strike="noStrike">
                          <a:latin typeface="Calibri"/>
                          <a:ea typeface="Calibri"/>
                          <a:cs typeface="Calibri"/>
                          <a:sym typeface="Calibri"/>
                        </a:rPr>
                        <a:t>the journey is now created.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10</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3987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6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If completed properly a message saying </a:t>
                      </a:r>
                      <a:r>
                        <a:rPr b="1" lang="en-US" sz="1000" u="none" cap="none" strike="noStrike">
                          <a:solidFill>
                            <a:schemeClr val="dk1"/>
                          </a:solidFill>
                          <a:latin typeface="Calibri"/>
                          <a:ea typeface="Calibri"/>
                          <a:cs typeface="Calibri"/>
                          <a:sym typeface="Calibri"/>
                        </a:rPr>
                        <a:t>Action executed properly </a:t>
                      </a:r>
                      <a:r>
                        <a:rPr lang="en-US" sz="1000" u="none" cap="none" strike="noStrike">
                          <a:solidFill>
                            <a:schemeClr val="dk1"/>
                          </a:solidFill>
                          <a:latin typeface="Calibri"/>
                          <a:ea typeface="Calibri"/>
                          <a:cs typeface="Calibri"/>
                          <a:sym typeface="Calibri"/>
                        </a:rPr>
                        <a:t>will appear.</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488" name="Google Shape;488;p40"/>
          <p:cNvPicPr preferRelativeResize="0"/>
          <p:nvPr/>
        </p:nvPicPr>
        <p:blipFill rotWithShape="1">
          <a:blip r:embed="rId3">
            <a:alphaModFix/>
          </a:blip>
          <a:srcRect b="0" l="0" r="0" t="0"/>
          <a:stretch/>
        </p:blipFill>
        <p:spPr>
          <a:xfrm>
            <a:off x="2149478" y="7880010"/>
            <a:ext cx="1553965" cy="1013671"/>
          </a:xfrm>
          <a:prstGeom prst="rect">
            <a:avLst/>
          </a:prstGeom>
          <a:noFill/>
          <a:ln>
            <a:noFill/>
          </a:ln>
        </p:spPr>
      </p:pic>
      <p:graphicFrame>
        <p:nvGraphicFramePr>
          <p:cNvPr id="489" name="Google Shape;489;p40"/>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Journey Creation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R</a:t>
                      </a:r>
                      <a:r>
                        <a:rPr i="0" lang="en-US" sz="900" u="none" cap="none" strike="noStrike">
                          <a:solidFill>
                            <a:schemeClr val="dk1"/>
                          </a:solidFill>
                          <a:latin typeface="Calibri"/>
                          <a:ea typeface="Calibri"/>
                          <a:cs typeface="Calibri"/>
                          <a:sym typeface="Calibri"/>
                        </a:rPr>
                        <a:t>JC01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Outbound Order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Packing a Customer Order</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Start Journey</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490" name="Google Shape;490;p40"/>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Select Interplant → Select Resources → Select Journey Template → Select Template → Select Create Journey → Input date and time → Select Execute</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491" name="Google Shape;491;p40"/>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492" name="Google Shape;492;p40"/>
          <p:cNvPicPr preferRelativeResize="0"/>
          <p:nvPr/>
        </p:nvPicPr>
        <p:blipFill rotWithShape="1">
          <a:blip r:embed="rId5">
            <a:alphaModFix/>
          </a:blip>
          <a:srcRect b="0" l="0" r="0" t="0"/>
          <a:stretch/>
        </p:blipFill>
        <p:spPr>
          <a:xfrm>
            <a:off x="2255754" y="5805439"/>
            <a:ext cx="1162212" cy="695422"/>
          </a:xfrm>
          <a:prstGeom prst="rect">
            <a:avLst/>
          </a:prstGeom>
          <a:noFill/>
          <a:ln>
            <a:noFill/>
          </a:ln>
        </p:spPr>
      </p:pic>
      <p:pic>
        <p:nvPicPr>
          <p:cNvPr id="493" name="Google Shape;493;p40"/>
          <p:cNvPicPr preferRelativeResize="0"/>
          <p:nvPr/>
        </p:nvPicPr>
        <p:blipFill rotWithShape="1">
          <a:blip r:embed="rId6">
            <a:alphaModFix/>
          </a:blip>
          <a:srcRect b="0" l="0" r="0" t="0"/>
          <a:stretch/>
        </p:blipFill>
        <p:spPr>
          <a:xfrm>
            <a:off x="152400" y="5559937"/>
            <a:ext cx="1809750" cy="1186426"/>
          </a:xfrm>
          <a:prstGeom prst="rect">
            <a:avLst/>
          </a:prstGeom>
          <a:noFill/>
          <a:ln>
            <a:noFill/>
          </a:ln>
        </p:spPr>
      </p:pic>
      <p:pic>
        <p:nvPicPr>
          <p:cNvPr id="494" name="Google Shape;494;p40"/>
          <p:cNvPicPr preferRelativeResize="0"/>
          <p:nvPr/>
        </p:nvPicPr>
        <p:blipFill rotWithShape="1">
          <a:blip r:embed="rId7">
            <a:alphaModFix/>
          </a:blip>
          <a:srcRect b="0" l="0" r="0" t="0"/>
          <a:stretch/>
        </p:blipFill>
        <p:spPr>
          <a:xfrm>
            <a:off x="3971384" y="5697564"/>
            <a:ext cx="1676634" cy="943107"/>
          </a:xfrm>
          <a:prstGeom prst="rect">
            <a:avLst/>
          </a:prstGeom>
          <a:noFill/>
          <a:ln>
            <a:noFill/>
          </a:ln>
        </p:spPr>
      </p:pic>
      <p:pic>
        <p:nvPicPr>
          <p:cNvPr id="495" name="Google Shape;495;p40"/>
          <p:cNvPicPr preferRelativeResize="0"/>
          <p:nvPr/>
        </p:nvPicPr>
        <p:blipFill rotWithShape="1">
          <a:blip r:embed="rId8">
            <a:alphaModFix/>
          </a:blip>
          <a:srcRect b="0" l="0" r="0" t="0"/>
          <a:stretch/>
        </p:blipFill>
        <p:spPr>
          <a:xfrm>
            <a:off x="5935598" y="5697564"/>
            <a:ext cx="1400370" cy="838317"/>
          </a:xfrm>
          <a:prstGeom prst="rect">
            <a:avLst/>
          </a:prstGeom>
          <a:noFill/>
          <a:ln>
            <a:noFill/>
          </a:ln>
        </p:spPr>
      </p:pic>
      <p:pic>
        <p:nvPicPr>
          <p:cNvPr id="496" name="Google Shape;496;p40"/>
          <p:cNvPicPr preferRelativeResize="0"/>
          <p:nvPr/>
        </p:nvPicPr>
        <p:blipFill rotWithShape="1">
          <a:blip r:embed="rId9">
            <a:alphaModFix/>
          </a:blip>
          <a:srcRect b="0" l="0" r="0" t="0"/>
          <a:stretch/>
        </p:blipFill>
        <p:spPr>
          <a:xfrm>
            <a:off x="134848" y="3489956"/>
            <a:ext cx="1844854" cy="1161819"/>
          </a:xfrm>
          <a:prstGeom prst="rect">
            <a:avLst/>
          </a:prstGeom>
          <a:noFill/>
          <a:ln>
            <a:noFill/>
          </a:ln>
        </p:spPr>
      </p:pic>
      <p:pic>
        <p:nvPicPr>
          <p:cNvPr id="497" name="Google Shape;497;p40"/>
          <p:cNvPicPr preferRelativeResize="0"/>
          <p:nvPr/>
        </p:nvPicPr>
        <p:blipFill rotWithShape="1">
          <a:blip r:embed="rId10">
            <a:alphaModFix/>
          </a:blip>
          <a:srcRect b="0" l="0" r="0" t="0"/>
          <a:stretch/>
        </p:blipFill>
        <p:spPr>
          <a:xfrm>
            <a:off x="2035303" y="3676482"/>
            <a:ext cx="1782317" cy="800212"/>
          </a:xfrm>
          <a:prstGeom prst="rect">
            <a:avLst/>
          </a:prstGeom>
          <a:noFill/>
          <a:ln>
            <a:noFill/>
          </a:ln>
        </p:spPr>
      </p:pic>
      <p:pic>
        <p:nvPicPr>
          <p:cNvPr id="498" name="Google Shape;498;p40"/>
          <p:cNvPicPr preferRelativeResize="0"/>
          <p:nvPr/>
        </p:nvPicPr>
        <p:blipFill rotWithShape="1">
          <a:blip r:embed="rId11">
            <a:alphaModFix/>
          </a:blip>
          <a:srcRect b="0" l="0" r="0" t="0"/>
          <a:stretch/>
        </p:blipFill>
        <p:spPr>
          <a:xfrm>
            <a:off x="4054053" y="3699342"/>
            <a:ext cx="1593966" cy="733527"/>
          </a:xfrm>
          <a:prstGeom prst="rect">
            <a:avLst/>
          </a:prstGeom>
          <a:noFill/>
          <a:ln>
            <a:noFill/>
          </a:ln>
        </p:spPr>
      </p:pic>
      <p:pic>
        <p:nvPicPr>
          <p:cNvPr id="499" name="Google Shape;499;p40"/>
          <p:cNvPicPr preferRelativeResize="0"/>
          <p:nvPr/>
        </p:nvPicPr>
        <p:blipFill rotWithShape="1">
          <a:blip r:embed="rId12">
            <a:alphaModFix/>
          </a:blip>
          <a:srcRect b="0" l="0" r="0" t="0"/>
          <a:stretch/>
        </p:blipFill>
        <p:spPr>
          <a:xfrm>
            <a:off x="5884453" y="3699343"/>
            <a:ext cx="1689828" cy="733526"/>
          </a:xfrm>
          <a:prstGeom prst="rect">
            <a:avLst/>
          </a:prstGeom>
          <a:noFill/>
          <a:ln>
            <a:noFill/>
          </a:ln>
        </p:spPr>
      </p:pic>
      <p:pic>
        <p:nvPicPr>
          <p:cNvPr id="500" name="Google Shape;500;p40"/>
          <p:cNvPicPr preferRelativeResize="0"/>
          <p:nvPr/>
        </p:nvPicPr>
        <p:blipFill rotWithShape="1">
          <a:blip r:embed="rId13">
            <a:alphaModFix/>
          </a:blip>
          <a:srcRect b="0" l="0" r="0" t="0"/>
          <a:stretch/>
        </p:blipFill>
        <p:spPr>
          <a:xfrm>
            <a:off x="179466" y="7839081"/>
            <a:ext cx="1722509" cy="109552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graphicFrame>
        <p:nvGraphicFramePr>
          <p:cNvPr id="505" name="Google Shape;505;p41"/>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820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642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0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Go to desktop computer and sign into LEA platform.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Interplant </a:t>
                      </a:r>
                      <a:r>
                        <a:rPr b="0" i="0" lang="en-US" sz="1000" u="none" cap="none" strike="noStrike">
                          <a:latin typeface="Calibri"/>
                          <a:ea typeface="Calibri"/>
                          <a:cs typeface="Calibri"/>
                          <a:sym typeface="Calibri"/>
                        </a:rPr>
                        <a:t>from the menu</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Resources</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Journey</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33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76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the journey that was created.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Click on the </a:t>
                      </a:r>
                      <a:r>
                        <a:rPr b="1" lang="en-US" sz="1000" u="none" cap="none" strike="noStrike">
                          <a:latin typeface="Calibri"/>
                          <a:ea typeface="Calibri"/>
                          <a:cs typeface="Calibri"/>
                          <a:sym typeface="Calibri"/>
                        </a:rPr>
                        <a:t>Actions </a:t>
                      </a:r>
                      <a:r>
                        <a:rPr b="0" lang="en-US" sz="1000" u="none" cap="none" strike="noStrike">
                          <a:latin typeface="Calibri"/>
                          <a:ea typeface="Calibri"/>
                          <a:cs typeface="Calibri"/>
                          <a:sym typeface="Calibri"/>
                        </a:rPr>
                        <a:t>drop-down menu.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Start Journey </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3987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6750">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506" name="Google Shape;506;p41"/>
          <p:cNvPicPr preferRelativeResize="0"/>
          <p:nvPr/>
        </p:nvPicPr>
        <p:blipFill rotWithShape="1">
          <a:blip r:embed="rId3">
            <a:alphaModFix/>
          </a:blip>
          <a:srcRect b="0" l="0" r="0" t="0"/>
          <a:stretch/>
        </p:blipFill>
        <p:spPr>
          <a:xfrm>
            <a:off x="5896151" y="5635734"/>
            <a:ext cx="1553965" cy="1013671"/>
          </a:xfrm>
          <a:prstGeom prst="rect">
            <a:avLst/>
          </a:prstGeom>
          <a:noFill/>
          <a:ln>
            <a:noFill/>
          </a:ln>
        </p:spPr>
      </p:pic>
      <p:graphicFrame>
        <p:nvGraphicFramePr>
          <p:cNvPr id="507" name="Google Shape;507;p41"/>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Start Journey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SJ01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Outbound Order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Journey Creation</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Journey Preparation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508" name="Google Shape;508;p41"/>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Select Interplant → Select Resources → Select Journey → Select the Journey created → Select Actions drop-down menu → Select Start Journey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509" name="Google Shape;509;p41"/>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510" name="Google Shape;510;p41"/>
          <p:cNvPicPr preferRelativeResize="0"/>
          <p:nvPr/>
        </p:nvPicPr>
        <p:blipFill rotWithShape="1">
          <a:blip r:embed="rId5">
            <a:alphaModFix/>
          </a:blip>
          <a:srcRect b="0" l="0" r="0" t="0"/>
          <a:stretch/>
        </p:blipFill>
        <p:spPr>
          <a:xfrm>
            <a:off x="4245755" y="5484307"/>
            <a:ext cx="1047896" cy="1196032"/>
          </a:xfrm>
          <a:prstGeom prst="rect">
            <a:avLst/>
          </a:prstGeom>
          <a:noFill/>
          <a:ln>
            <a:noFill/>
          </a:ln>
        </p:spPr>
      </p:pic>
      <p:pic>
        <p:nvPicPr>
          <p:cNvPr id="511" name="Google Shape;511;p41"/>
          <p:cNvPicPr preferRelativeResize="0"/>
          <p:nvPr/>
        </p:nvPicPr>
        <p:blipFill rotWithShape="1">
          <a:blip r:embed="rId6">
            <a:alphaModFix/>
          </a:blip>
          <a:srcRect b="0" l="0" r="0" t="0"/>
          <a:stretch/>
        </p:blipFill>
        <p:spPr>
          <a:xfrm>
            <a:off x="202907" y="5518089"/>
            <a:ext cx="1720833" cy="1196032"/>
          </a:xfrm>
          <a:prstGeom prst="rect">
            <a:avLst/>
          </a:prstGeom>
          <a:noFill/>
          <a:ln>
            <a:noFill/>
          </a:ln>
        </p:spPr>
      </p:pic>
      <p:pic>
        <p:nvPicPr>
          <p:cNvPr id="512" name="Google Shape;512;p41"/>
          <p:cNvPicPr preferRelativeResize="0"/>
          <p:nvPr/>
        </p:nvPicPr>
        <p:blipFill rotWithShape="1">
          <a:blip r:embed="rId7">
            <a:alphaModFix/>
          </a:blip>
          <a:srcRect b="0" l="0" r="0" t="0"/>
          <a:stretch/>
        </p:blipFill>
        <p:spPr>
          <a:xfrm>
            <a:off x="2421882" y="6076555"/>
            <a:ext cx="933580" cy="466790"/>
          </a:xfrm>
          <a:prstGeom prst="rect">
            <a:avLst/>
          </a:prstGeom>
          <a:noFill/>
          <a:ln>
            <a:noFill/>
          </a:ln>
        </p:spPr>
      </p:pic>
      <p:pic>
        <p:nvPicPr>
          <p:cNvPr id="513" name="Google Shape;513;p41"/>
          <p:cNvPicPr preferRelativeResize="0"/>
          <p:nvPr/>
        </p:nvPicPr>
        <p:blipFill rotWithShape="1">
          <a:blip r:embed="rId8">
            <a:alphaModFix/>
          </a:blip>
          <a:srcRect b="0" l="0" r="0" t="0"/>
          <a:stretch/>
        </p:blipFill>
        <p:spPr>
          <a:xfrm>
            <a:off x="140896" y="3489956"/>
            <a:ext cx="1844854" cy="1161819"/>
          </a:xfrm>
          <a:prstGeom prst="rect">
            <a:avLst/>
          </a:prstGeom>
          <a:noFill/>
          <a:ln>
            <a:noFill/>
          </a:ln>
        </p:spPr>
      </p:pic>
      <p:pic>
        <p:nvPicPr>
          <p:cNvPr id="514" name="Google Shape;514;p41"/>
          <p:cNvPicPr preferRelativeResize="0"/>
          <p:nvPr/>
        </p:nvPicPr>
        <p:blipFill rotWithShape="1">
          <a:blip r:embed="rId9">
            <a:alphaModFix/>
          </a:blip>
          <a:srcRect b="0" l="0" r="0" t="0"/>
          <a:stretch/>
        </p:blipFill>
        <p:spPr>
          <a:xfrm>
            <a:off x="2035303" y="3752682"/>
            <a:ext cx="1782317" cy="800212"/>
          </a:xfrm>
          <a:prstGeom prst="rect">
            <a:avLst/>
          </a:prstGeom>
          <a:noFill/>
          <a:ln>
            <a:noFill/>
          </a:ln>
        </p:spPr>
      </p:pic>
      <p:pic>
        <p:nvPicPr>
          <p:cNvPr id="515" name="Google Shape;515;p41"/>
          <p:cNvPicPr preferRelativeResize="0"/>
          <p:nvPr/>
        </p:nvPicPr>
        <p:blipFill rotWithShape="1">
          <a:blip r:embed="rId10">
            <a:alphaModFix/>
          </a:blip>
          <a:srcRect b="0" l="0" r="0" t="0"/>
          <a:stretch/>
        </p:blipFill>
        <p:spPr>
          <a:xfrm>
            <a:off x="4054053" y="3775542"/>
            <a:ext cx="1593966" cy="733527"/>
          </a:xfrm>
          <a:prstGeom prst="rect">
            <a:avLst/>
          </a:prstGeom>
          <a:noFill/>
          <a:ln>
            <a:noFill/>
          </a:ln>
        </p:spPr>
      </p:pic>
      <p:pic>
        <p:nvPicPr>
          <p:cNvPr id="516" name="Google Shape;516;p41"/>
          <p:cNvPicPr preferRelativeResize="0"/>
          <p:nvPr/>
        </p:nvPicPr>
        <p:blipFill rotWithShape="1">
          <a:blip r:embed="rId11">
            <a:alphaModFix/>
          </a:blip>
          <a:srcRect b="0" l="0" r="0" t="0"/>
          <a:stretch/>
        </p:blipFill>
        <p:spPr>
          <a:xfrm>
            <a:off x="5770500" y="3541101"/>
            <a:ext cx="1782317" cy="102884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graphicFrame>
        <p:nvGraphicFramePr>
          <p:cNvPr id="521" name="Google Shape;521;p42"/>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820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642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0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Go to desktop computer and sign into LEA platform.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Interplant </a:t>
                      </a:r>
                      <a:r>
                        <a:rPr b="0" i="0" lang="en-US" sz="1000" u="none" cap="none" strike="noStrike">
                          <a:latin typeface="Calibri"/>
                          <a:ea typeface="Calibri"/>
                          <a:cs typeface="Calibri"/>
                          <a:sym typeface="Calibri"/>
                        </a:rPr>
                        <a:t>from the menu.</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Operations.</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Journey Preparations (Parcel).</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33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76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The screen shows all parcels ready to ship and journeys that have been created.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the parcel or hold Ctrl to select multiple parcels.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Drag and drop the parcel(s) to the Journey at the right of the screen. </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rgbClr val="FF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3987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6750">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522" name="Google Shape;522;p42"/>
          <p:cNvPicPr preferRelativeResize="0"/>
          <p:nvPr/>
        </p:nvPicPr>
        <p:blipFill rotWithShape="1">
          <a:blip r:embed="rId3">
            <a:alphaModFix/>
          </a:blip>
          <a:srcRect b="0" l="0" r="0" t="0"/>
          <a:stretch/>
        </p:blipFill>
        <p:spPr>
          <a:xfrm>
            <a:off x="5888690" y="5686133"/>
            <a:ext cx="1553965" cy="1013671"/>
          </a:xfrm>
          <a:prstGeom prst="rect">
            <a:avLst/>
          </a:prstGeom>
          <a:noFill/>
          <a:ln>
            <a:noFill/>
          </a:ln>
        </p:spPr>
      </p:pic>
      <p:graphicFrame>
        <p:nvGraphicFramePr>
          <p:cNvPr id="523" name="Google Shape;523;p42"/>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Journey Preparation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JP01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Outbound Order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Start Journey</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Journey Loading</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524" name="Google Shape;524;p42"/>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Select Interplant → Select Operations → Select Journey Preparations (Parcel) → Select the Journey created → Select parcel(s) to add → Drag and drop to Journey →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525" name="Google Shape;525;p42"/>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526" name="Google Shape;526;p42"/>
          <p:cNvPicPr preferRelativeResize="0"/>
          <p:nvPr/>
        </p:nvPicPr>
        <p:blipFill rotWithShape="1">
          <a:blip r:embed="rId5">
            <a:alphaModFix/>
          </a:blip>
          <a:srcRect b="0" l="0" r="0" t="0"/>
          <a:stretch/>
        </p:blipFill>
        <p:spPr>
          <a:xfrm>
            <a:off x="2109584" y="5686133"/>
            <a:ext cx="1714740" cy="885949"/>
          </a:xfrm>
          <a:prstGeom prst="rect">
            <a:avLst/>
          </a:prstGeom>
          <a:noFill/>
          <a:ln>
            <a:noFill/>
          </a:ln>
        </p:spPr>
      </p:pic>
      <p:pic>
        <p:nvPicPr>
          <p:cNvPr id="527" name="Google Shape;527;p42"/>
          <p:cNvPicPr preferRelativeResize="0"/>
          <p:nvPr/>
        </p:nvPicPr>
        <p:blipFill rotWithShape="1">
          <a:blip r:embed="rId6">
            <a:alphaModFix/>
          </a:blip>
          <a:srcRect b="0" l="0" r="0" t="0"/>
          <a:stretch/>
        </p:blipFill>
        <p:spPr>
          <a:xfrm>
            <a:off x="3965709" y="5686133"/>
            <a:ext cx="1672739" cy="937874"/>
          </a:xfrm>
          <a:prstGeom prst="rect">
            <a:avLst/>
          </a:prstGeom>
          <a:noFill/>
          <a:ln>
            <a:noFill/>
          </a:ln>
        </p:spPr>
      </p:pic>
      <p:pic>
        <p:nvPicPr>
          <p:cNvPr id="528" name="Google Shape;528;p42"/>
          <p:cNvPicPr preferRelativeResize="0"/>
          <p:nvPr/>
        </p:nvPicPr>
        <p:blipFill rotWithShape="1">
          <a:blip r:embed="rId7">
            <a:alphaModFix/>
          </a:blip>
          <a:srcRect b="0" l="0" r="0" t="0"/>
          <a:stretch/>
        </p:blipFill>
        <p:spPr>
          <a:xfrm>
            <a:off x="186763" y="5667069"/>
            <a:ext cx="1663469" cy="936661"/>
          </a:xfrm>
          <a:prstGeom prst="rect">
            <a:avLst/>
          </a:prstGeom>
          <a:noFill/>
          <a:ln>
            <a:noFill/>
          </a:ln>
        </p:spPr>
      </p:pic>
      <p:pic>
        <p:nvPicPr>
          <p:cNvPr id="529" name="Google Shape;529;p42"/>
          <p:cNvPicPr preferRelativeResize="0"/>
          <p:nvPr/>
        </p:nvPicPr>
        <p:blipFill rotWithShape="1">
          <a:blip r:embed="rId8">
            <a:alphaModFix/>
          </a:blip>
          <a:srcRect b="0" l="0" r="0" t="0"/>
          <a:stretch/>
        </p:blipFill>
        <p:spPr>
          <a:xfrm>
            <a:off x="102337" y="3413756"/>
            <a:ext cx="1844854" cy="1161819"/>
          </a:xfrm>
          <a:prstGeom prst="rect">
            <a:avLst/>
          </a:prstGeom>
          <a:noFill/>
          <a:ln>
            <a:noFill/>
          </a:ln>
        </p:spPr>
      </p:pic>
      <p:pic>
        <p:nvPicPr>
          <p:cNvPr id="530" name="Google Shape;530;p42"/>
          <p:cNvPicPr preferRelativeResize="0"/>
          <p:nvPr/>
        </p:nvPicPr>
        <p:blipFill rotWithShape="1">
          <a:blip r:embed="rId9">
            <a:alphaModFix/>
          </a:blip>
          <a:srcRect b="0" l="0" r="0" t="0"/>
          <a:stretch/>
        </p:blipFill>
        <p:spPr>
          <a:xfrm>
            <a:off x="2035302" y="3746958"/>
            <a:ext cx="1782317" cy="800212"/>
          </a:xfrm>
          <a:prstGeom prst="rect">
            <a:avLst/>
          </a:prstGeom>
          <a:noFill/>
          <a:ln>
            <a:noFill/>
          </a:ln>
        </p:spPr>
      </p:pic>
      <p:pic>
        <p:nvPicPr>
          <p:cNvPr id="531" name="Google Shape;531;p42"/>
          <p:cNvPicPr preferRelativeResize="0"/>
          <p:nvPr/>
        </p:nvPicPr>
        <p:blipFill rotWithShape="1">
          <a:blip r:embed="rId10">
            <a:alphaModFix/>
          </a:blip>
          <a:srcRect b="0" l="0" r="0" t="0"/>
          <a:stretch/>
        </p:blipFill>
        <p:spPr>
          <a:xfrm>
            <a:off x="5825211" y="3625967"/>
            <a:ext cx="1734766" cy="1042195"/>
          </a:xfrm>
          <a:prstGeom prst="rect">
            <a:avLst/>
          </a:prstGeom>
          <a:noFill/>
          <a:ln>
            <a:noFill/>
          </a:ln>
        </p:spPr>
      </p:pic>
      <p:pic>
        <p:nvPicPr>
          <p:cNvPr id="532" name="Google Shape;532;p42"/>
          <p:cNvPicPr preferRelativeResize="0"/>
          <p:nvPr/>
        </p:nvPicPr>
        <p:blipFill rotWithShape="1">
          <a:blip r:embed="rId11">
            <a:alphaModFix/>
          </a:blip>
          <a:srcRect b="0" l="0" r="0" t="0"/>
          <a:stretch/>
        </p:blipFill>
        <p:spPr>
          <a:xfrm>
            <a:off x="3954782" y="3625967"/>
            <a:ext cx="1714741" cy="104789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graphicFrame>
        <p:nvGraphicFramePr>
          <p:cNvPr id="537" name="Google Shape;537;p43"/>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820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0">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642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0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Go to desktop computer and sign into LEA platform.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Interplant </a:t>
                      </a:r>
                      <a:r>
                        <a:rPr b="0" i="0" lang="en-US" sz="1000" u="none" cap="none" strike="noStrike">
                          <a:latin typeface="Calibri"/>
                          <a:ea typeface="Calibri"/>
                          <a:cs typeface="Calibri"/>
                          <a:sym typeface="Calibri"/>
                        </a:rPr>
                        <a:t>from the menu.</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Operations.</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Journey Preparations (Parcel).</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33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76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the journey that contains the parcels ready for shipment.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Units to Pick Up.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the parcel(s) that need removed from the Journey. </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Delete </a:t>
                      </a:r>
                      <a:r>
                        <a:rPr b="0" lang="en-US" sz="1000" u="none" cap="none" strike="noStrike">
                          <a:latin typeface="Calibri"/>
                          <a:ea typeface="Calibri"/>
                          <a:cs typeface="Calibri"/>
                          <a:sym typeface="Calibri"/>
                        </a:rPr>
                        <a:t>at the top of the screen.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3987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675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538" name="Google Shape;538;p43"/>
          <p:cNvPicPr preferRelativeResize="0"/>
          <p:nvPr/>
        </p:nvPicPr>
        <p:blipFill rotWithShape="1">
          <a:blip r:embed="rId3">
            <a:alphaModFix/>
          </a:blip>
          <a:srcRect b="0" l="0" r="0" t="0"/>
          <a:stretch/>
        </p:blipFill>
        <p:spPr>
          <a:xfrm>
            <a:off x="241516" y="7803810"/>
            <a:ext cx="1553965" cy="1013671"/>
          </a:xfrm>
          <a:prstGeom prst="rect">
            <a:avLst/>
          </a:prstGeom>
          <a:noFill/>
          <a:ln>
            <a:noFill/>
          </a:ln>
        </p:spPr>
      </p:pic>
      <p:graphicFrame>
        <p:nvGraphicFramePr>
          <p:cNvPr id="539" name="Google Shape;539;p43"/>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Remove Parcel From Journey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RPJ01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5/9/2022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Any Parcel(s) that need removed</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Start Journey </a:t>
                      </a:r>
                      <a:endParaRPr b="0" i="0" sz="9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Journey Loading</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540" name="Google Shape;540;p43"/>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Select Interplant → Select Operations → Select Journey Preparations (Parcel) → Select the Journey created → Select Units to Pick Up → Select the parcel(s) to be removed → Select Delete </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541" name="Google Shape;541;p43"/>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542" name="Google Shape;542;p43"/>
          <p:cNvPicPr preferRelativeResize="0"/>
          <p:nvPr/>
        </p:nvPicPr>
        <p:blipFill rotWithShape="1">
          <a:blip r:embed="rId5">
            <a:alphaModFix/>
          </a:blip>
          <a:srcRect b="0" l="0" r="0" t="0"/>
          <a:stretch/>
        </p:blipFill>
        <p:spPr>
          <a:xfrm>
            <a:off x="2319163" y="5530079"/>
            <a:ext cx="1295581" cy="1186426"/>
          </a:xfrm>
          <a:prstGeom prst="rect">
            <a:avLst/>
          </a:prstGeom>
          <a:noFill/>
          <a:ln>
            <a:noFill/>
          </a:ln>
        </p:spPr>
      </p:pic>
      <p:pic>
        <p:nvPicPr>
          <p:cNvPr id="543" name="Google Shape;543;p43"/>
          <p:cNvPicPr preferRelativeResize="0"/>
          <p:nvPr/>
        </p:nvPicPr>
        <p:blipFill rotWithShape="1">
          <a:blip r:embed="rId6">
            <a:alphaModFix/>
          </a:blip>
          <a:srcRect b="0" l="0" r="0" t="0"/>
          <a:stretch/>
        </p:blipFill>
        <p:spPr>
          <a:xfrm>
            <a:off x="186763" y="5590869"/>
            <a:ext cx="1663469" cy="936661"/>
          </a:xfrm>
          <a:prstGeom prst="rect">
            <a:avLst/>
          </a:prstGeom>
          <a:noFill/>
          <a:ln>
            <a:noFill/>
          </a:ln>
        </p:spPr>
      </p:pic>
      <p:pic>
        <p:nvPicPr>
          <p:cNvPr id="544" name="Google Shape;544;p43"/>
          <p:cNvPicPr preferRelativeResize="0"/>
          <p:nvPr/>
        </p:nvPicPr>
        <p:blipFill rotWithShape="1">
          <a:blip r:embed="rId7">
            <a:alphaModFix/>
          </a:blip>
          <a:srcRect b="0" l="0" r="0" t="0"/>
          <a:stretch/>
        </p:blipFill>
        <p:spPr>
          <a:xfrm>
            <a:off x="3984369" y="5530079"/>
            <a:ext cx="1590897" cy="1186426"/>
          </a:xfrm>
          <a:prstGeom prst="rect">
            <a:avLst/>
          </a:prstGeom>
          <a:noFill/>
          <a:ln>
            <a:noFill/>
          </a:ln>
        </p:spPr>
      </p:pic>
      <p:pic>
        <p:nvPicPr>
          <p:cNvPr id="545" name="Google Shape;545;p43"/>
          <p:cNvPicPr preferRelativeResize="0"/>
          <p:nvPr/>
        </p:nvPicPr>
        <p:blipFill rotWithShape="1">
          <a:blip r:embed="rId8">
            <a:alphaModFix/>
          </a:blip>
          <a:srcRect b="0" l="0" r="0" t="0"/>
          <a:stretch/>
        </p:blipFill>
        <p:spPr>
          <a:xfrm>
            <a:off x="6246596" y="5735293"/>
            <a:ext cx="1028844" cy="800212"/>
          </a:xfrm>
          <a:prstGeom prst="rect">
            <a:avLst/>
          </a:prstGeom>
          <a:noFill/>
          <a:ln>
            <a:noFill/>
          </a:ln>
        </p:spPr>
      </p:pic>
      <p:pic>
        <p:nvPicPr>
          <p:cNvPr id="546" name="Google Shape;546;p43"/>
          <p:cNvPicPr preferRelativeResize="0"/>
          <p:nvPr/>
        </p:nvPicPr>
        <p:blipFill rotWithShape="1">
          <a:blip r:embed="rId9">
            <a:alphaModFix/>
          </a:blip>
          <a:srcRect b="0" l="0" r="0" t="0"/>
          <a:stretch/>
        </p:blipFill>
        <p:spPr>
          <a:xfrm>
            <a:off x="141953" y="3406357"/>
            <a:ext cx="1844854" cy="1161819"/>
          </a:xfrm>
          <a:prstGeom prst="rect">
            <a:avLst/>
          </a:prstGeom>
          <a:noFill/>
          <a:ln>
            <a:noFill/>
          </a:ln>
        </p:spPr>
      </p:pic>
      <p:pic>
        <p:nvPicPr>
          <p:cNvPr id="547" name="Google Shape;547;p43"/>
          <p:cNvPicPr preferRelativeResize="0"/>
          <p:nvPr/>
        </p:nvPicPr>
        <p:blipFill rotWithShape="1">
          <a:blip r:embed="rId10">
            <a:alphaModFix/>
          </a:blip>
          <a:srcRect b="0" l="0" r="0" t="0"/>
          <a:stretch/>
        </p:blipFill>
        <p:spPr>
          <a:xfrm>
            <a:off x="2035302" y="3594558"/>
            <a:ext cx="1782317" cy="800212"/>
          </a:xfrm>
          <a:prstGeom prst="rect">
            <a:avLst/>
          </a:prstGeom>
          <a:noFill/>
          <a:ln>
            <a:noFill/>
          </a:ln>
        </p:spPr>
      </p:pic>
      <p:pic>
        <p:nvPicPr>
          <p:cNvPr id="548" name="Google Shape;548;p43"/>
          <p:cNvPicPr preferRelativeResize="0"/>
          <p:nvPr/>
        </p:nvPicPr>
        <p:blipFill rotWithShape="1">
          <a:blip r:embed="rId11">
            <a:alphaModFix/>
          </a:blip>
          <a:srcRect b="0" l="0" r="0" t="0"/>
          <a:stretch/>
        </p:blipFill>
        <p:spPr>
          <a:xfrm>
            <a:off x="3954782" y="3473567"/>
            <a:ext cx="1714741" cy="1047897"/>
          </a:xfrm>
          <a:prstGeom prst="rect">
            <a:avLst/>
          </a:prstGeom>
          <a:noFill/>
          <a:ln>
            <a:noFill/>
          </a:ln>
        </p:spPr>
      </p:pic>
      <p:pic>
        <p:nvPicPr>
          <p:cNvPr id="549" name="Google Shape;549;p43"/>
          <p:cNvPicPr preferRelativeResize="0"/>
          <p:nvPr/>
        </p:nvPicPr>
        <p:blipFill rotWithShape="1">
          <a:blip r:embed="rId12">
            <a:alphaModFix/>
          </a:blip>
          <a:srcRect b="0" l="0" r="0" t="0"/>
          <a:stretch/>
        </p:blipFill>
        <p:spPr>
          <a:xfrm>
            <a:off x="5825211" y="3473567"/>
            <a:ext cx="1734766" cy="104219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graphicFrame>
        <p:nvGraphicFramePr>
          <p:cNvPr id="554" name="Google Shape;554;p44"/>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820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642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0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Go to desktop computer and sign into LEA platform.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Interplant </a:t>
                      </a:r>
                      <a:r>
                        <a:rPr b="0" i="0" lang="en-US" sz="1000" u="none" cap="none" strike="noStrike">
                          <a:latin typeface="Calibri"/>
                          <a:ea typeface="Calibri"/>
                          <a:cs typeface="Calibri"/>
                          <a:sym typeface="Calibri"/>
                        </a:rPr>
                        <a:t>from the menu.</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Tasks.</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Journey Stop Loading.</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33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76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the journey to complete, these will show a status of </a:t>
                      </a:r>
                      <a:r>
                        <a:rPr b="1" lang="en-US" sz="1000" u="none" cap="none" strike="noStrike">
                          <a:latin typeface="Calibri"/>
                          <a:ea typeface="Calibri"/>
                          <a:cs typeface="Calibri"/>
                          <a:sym typeface="Calibri"/>
                        </a:rPr>
                        <a:t>To Do.</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Actions </a:t>
                      </a:r>
                      <a:r>
                        <a:rPr b="0" lang="en-US" sz="1000" u="none" cap="none" strike="noStrike">
                          <a:latin typeface="Calibri"/>
                          <a:ea typeface="Calibri"/>
                          <a:cs typeface="Calibri"/>
                          <a:sym typeface="Calibri"/>
                        </a:rPr>
                        <a:t>drop-down menu.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Start Task.</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If completed properly a message saying </a:t>
                      </a:r>
                      <a:r>
                        <a:rPr b="1" lang="en-US" sz="1000" u="none" cap="none" strike="noStrike">
                          <a:solidFill>
                            <a:schemeClr val="dk1"/>
                          </a:solidFill>
                          <a:latin typeface="Calibri"/>
                          <a:ea typeface="Calibri"/>
                          <a:cs typeface="Calibri"/>
                          <a:sym typeface="Calibri"/>
                        </a:rPr>
                        <a:t>Action executed properly </a:t>
                      </a:r>
                      <a:r>
                        <a:rPr lang="en-US" sz="1000" u="none" cap="none" strike="noStrike">
                          <a:solidFill>
                            <a:schemeClr val="dk1"/>
                          </a:solidFill>
                          <a:latin typeface="Calibri"/>
                          <a:ea typeface="Calibri"/>
                          <a:cs typeface="Calibri"/>
                          <a:sym typeface="Calibri"/>
                        </a:rPr>
                        <a:t>will appear.</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100"/>
                        <a:buFont typeface="Calibri"/>
                        <a:buNone/>
                      </a:pPr>
                      <a:r>
                        <a:rPr b="1" lang="en-US" sz="1100" u="none" cap="none" strike="noStrike">
                          <a:latin typeface="Calibri"/>
                          <a:ea typeface="Calibri"/>
                          <a:cs typeface="Calibri"/>
                          <a:sym typeface="Calibri"/>
                        </a:rPr>
                        <a:t>9</a:t>
                      </a:r>
                      <a:endParaRPr b="1"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3987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6750">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555" name="Google Shape;555;p44"/>
          <p:cNvPicPr preferRelativeResize="0"/>
          <p:nvPr/>
        </p:nvPicPr>
        <p:blipFill rotWithShape="1">
          <a:blip r:embed="rId3">
            <a:alphaModFix/>
          </a:blip>
          <a:srcRect b="0" l="0" r="0" t="0"/>
          <a:stretch/>
        </p:blipFill>
        <p:spPr>
          <a:xfrm>
            <a:off x="274770" y="8002285"/>
            <a:ext cx="1553965" cy="1013671"/>
          </a:xfrm>
          <a:prstGeom prst="rect">
            <a:avLst/>
          </a:prstGeom>
          <a:noFill/>
          <a:ln>
            <a:noFill/>
          </a:ln>
        </p:spPr>
      </p:pic>
      <p:graphicFrame>
        <p:nvGraphicFramePr>
          <p:cNvPr id="556" name="Google Shape;556;p44"/>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Journey Stop Loading </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RJS01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5/9/2022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Outbound Order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 Journey Preparation</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Load Ready for Shipping/Dispatch</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557" name="Google Shape;557;p44"/>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Select Interplant → Select Tasks → Select Journey Stop Loading → Select the Journey → Select Actions → Select Start Task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558" name="Google Shape;558;p44"/>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559" name="Google Shape;559;p44"/>
          <p:cNvPicPr preferRelativeResize="0"/>
          <p:nvPr/>
        </p:nvPicPr>
        <p:blipFill rotWithShape="1">
          <a:blip r:embed="rId5">
            <a:alphaModFix/>
          </a:blip>
          <a:srcRect b="0" l="0" r="0" t="0"/>
          <a:stretch/>
        </p:blipFill>
        <p:spPr>
          <a:xfrm>
            <a:off x="129326" y="5726669"/>
            <a:ext cx="1867996" cy="922828"/>
          </a:xfrm>
          <a:prstGeom prst="rect">
            <a:avLst/>
          </a:prstGeom>
          <a:noFill/>
          <a:ln>
            <a:noFill/>
          </a:ln>
        </p:spPr>
      </p:pic>
      <p:pic>
        <p:nvPicPr>
          <p:cNvPr id="560" name="Google Shape;560;p44"/>
          <p:cNvPicPr preferRelativeResize="0"/>
          <p:nvPr/>
        </p:nvPicPr>
        <p:blipFill rotWithShape="1">
          <a:blip r:embed="rId6">
            <a:alphaModFix/>
          </a:blip>
          <a:srcRect b="0" l="0" r="0" t="0"/>
          <a:stretch/>
        </p:blipFill>
        <p:spPr>
          <a:xfrm>
            <a:off x="2255754" y="5848865"/>
            <a:ext cx="1422399" cy="700215"/>
          </a:xfrm>
          <a:prstGeom prst="rect">
            <a:avLst/>
          </a:prstGeom>
          <a:noFill/>
          <a:ln>
            <a:noFill/>
          </a:ln>
        </p:spPr>
      </p:pic>
      <p:pic>
        <p:nvPicPr>
          <p:cNvPr id="561" name="Google Shape;561;p44"/>
          <p:cNvPicPr preferRelativeResize="0"/>
          <p:nvPr/>
        </p:nvPicPr>
        <p:blipFill rotWithShape="1">
          <a:blip r:embed="rId7">
            <a:alphaModFix/>
          </a:blip>
          <a:srcRect b="0" l="0" r="0" t="0"/>
          <a:stretch/>
        </p:blipFill>
        <p:spPr>
          <a:xfrm>
            <a:off x="4216048" y="5848866"/>
            <a:ext cx="1253876" cy="700214"/>
          </a:xfrm>
          <a:prstGeom prst="rect">
            <a:avLst/>
          </a:prstGeom>
          <a:noFill/>
          <a:ln>
            <a:noFill/>
          </a:ln>
        </p:spPr>
      </p:pic>
      <p:pic>
        <p:nvPicPr>
          <p:cNvPr id="562" name="Google Shape;562;p44"/>
          <p:cNvPicPr preferRelativeResize="0"/>
          <p:nvPr/>
        </p:nvPicPr>
        <p:blipFill rotWithShape="1">
          <a:blip r:embed="rId8">
            <a:alphaModFix/>
          </a:blip>
          <a:srcRect b="0" l="0" r="0" t="0"/>
          <a:stretch/>
        </p:blipFill>
        <p:spPr>
          <a:xfrm>
            <a:off x="129326" y="3566156"/>
            <a:ext cx="1844854" cy="1161819"/>
          </a:xfrm>
          <a:prstGeom prst="rect">
            <a:avLst/>
          </a:prstGeom>
          <a:noFill/>
          <a:ln>
            <a:noFill/>
          </a:ln>
        </p:spPr>
      </p:pic>
      <p:pic>
        <p:nvPicPr>
          <p:cNvPr id="563" name="Google Shape;563;p44"/>
          <p:cNvPicPr preferRelativeResize="0"/>
          <p:nvPr/>
        </p:nvPicPr>
        <p:blipFill rotWithShape="1">
          <a:blip r:embed="rId9">
            <a:alphaModFix/>
          </a:blip>
          <a:srcRect b="0" l="0" r="0" t="0"/>
          <a:stretch/>
        </p:blipFill>
        <p:spPr>
          <a:xfrm>
            <a:off x="2035302" y="3746958"/>
            <a:ext cx="1782317" cy="800212"/>
          </a:xfrm>
          <a:prstGeom prst="rect">
            <a:avLst/>
          </a:prstGeom>
          <a:noFill/>
          <a:ln>
            <a:noFill/>
          </a:ln>
        </p:spPr>
      </p:pic>
      <p:pic>
        <p:nvPicPr>
          <p:cNvPr id="564" name="Google Shape;564;p44"/>
          <p:cNvPicPr preferRelativeResize="0"/>
          <p:nvPr/>
        </p:nvPicPr>
        <p:blipFill rotWithShape="1">
          <a:blip r:embed="rId10">
            <a:alphaModFix/>
          </a:blip>
          <a:srcRect b="0" l="0" r="0" t="0"/>
          <a:stretch/>
        </p:blipFill>
        <p:spPr>
          <a:xfrm>
            <a:off x="4068199" y="3822514"/>
            <a:ext cx="1422398" cy="695422"/>
          </a:xfrm>
          <a:prstGeom prst="rect">
            <a:avLst/>
          </a:prstGeom>
          <a:noFill/>
          <a:ln>
            <a:noFill/>
          </a:ln>
        </p:spPr>
      </p:pic>
      <p:pic>
        <p:nvPicPr>
          <p:cNvPr id="565" name="Google Shape;565;p44"/>
          <p:cNvPicPr preferRelativeResize="0"/>
          <p:nvPr/>
        </p:nvPicPr>
        <p:blipFill rotWithShape="1">
          <a:blip r:embed="rId11">
            <a:alphaModFix/>
          </a:blip>
          <a:srcRect b="0" l="0" r="0" t="0"/>
          <a:stretch/>
        </p:blipFill>
        <p:spPr>
          <a:xfrm>
            <a:off x="5798223" y="3450154"/>
            <a:ext cx="1844852" cy="1201621"/>
          </a:xfrm>
          <a:prstGeom prst="rect">
            <a:avLst/>
          </a:prstGeom>
          <a:noFill/>
          <a:ln>
            <a:noFill/>
          </a:ln>
        </p:spPr>
      </p:pic>
      <p:pic>
        <p:nvPicPr>
          <p:cNvPr id="566" name="Google Shape;566;p44"/>
          <p:cNvPicPr preferRelativeResize="0"/>
          <p:nvPr/>
        </p:nvPicPr>
        <p:blipFill rotWithShape="1">
          <a:blip r:embed="rId12">
            <a:alphaModFix/>
          </a:blip>
          <a:srcRect b="0" l="0" r="0" t="0"/>
          <a:stretch/>
        </p:blipFill>
        <p:spPr>
          <a:xfrm>
            <a:off x="5859394" y="5575008"/>
            <a:ext cx="1722509" cy="109552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graphicFrame>
        <p:nvGraphicFramePr>
          <p:cNvPr id="571" name="Google Shape;571;p45"/>
          <p:cNvGraphicFramePr/>
          <p:nvPr/>
        </p:nvGraphicFramePr>
        <p:xfrm>
          <a:off x="79247" y="1698604"/>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4225">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2993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45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450">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45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450">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450">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462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58500">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100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Parcel Driver arrives on site. Inform the Driver what dock to use and where the parcel(s) are located.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Ensure all TDR procedures are followed during trailer docking. </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Go to desktop computer and sign into LEA platform.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Interplant </a:t>
                      </a:r>
                      <a:r>
                        <a:rPr b="0" lang="en-US" sz="1000" u="none" cap="none" strike="noStrike">
                          <a:latin typeface="Calibri"/>
                          <a:ea typeface="Calibri"/>
                          <a:cs typeface="Calibri"/>
                          <a:sym typeface="Calibri"/>
                        </a:rPr>
                        <a:t>from the menu.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6462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2832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868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Task.</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Journey Stop Loading.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the </a:t>
                      </a:r>
                      <a:r>
                        <a:rPr b="1" i="0" lang="en-US" sz="1000" u="none" cap="none" strike="noStrike">
                          <a:latin typeface="Calibri"/>
                          <a:ea typeface="Calibri"/>
                          <a:cs typeface="Calibri"/>
                          <a:sym typeface="Calibri"/>
                        </a:rPr>
                        <a:t>Journey </a:t>
                      </a:r>
                      <a:r>
                        <a:rPr b="0" i="0" lang="en-US" sz="1000" u="none" cap="none" strike="noStrike">
                          <a:latin typeface="Calibri"/>
                          <a:ea typeface="Calibri"/>
                          <a:cs typeface="Calibri"/>
                          <a:sym typeface="Calibri"/>
                        </a:rPr>
                        <a:t>task for the Parcel Driver. </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Actions </a:t>
                      </a:r>
                      <a:r>
                        <a:rPr b="0" lang="en-US" sz="1000" u="none" cap="none" strike="noStrike">
                          <a:latin typeface="Calibri"/>
                          <a:ea typeface="Calibri"/>
                          <a:cs typeface="Calibri"/>
                          <a:sym typeface="Calibri"/>
                        </a:rPr>
                        <a:t>drop-down menu.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462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10</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11</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lang="en-US" sz="1100" u="none" cap="none" strike="noStrike">
                          <a:latin typeface="Calibri"/>
                          <a:ea typeface="Calibri"/>
                          <a:cs typeface="Calibri"/>
                          <a:sym typeface="Calibri"/>
                        </a:rPr>
                        <a:t>12</a:t>
                      </a:r>
                      <a:endParaRPr b="1"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1395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48275">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Select </a:t>
                      </a:r>
                      <a:r>
                        <a:rPr b="1" i="0" lang="en-US" sz="1000" u="none" cap="none" strike="noStrike">
                          <a:solidFill>
                            <a:schemeClr val="dk1"/>
                          </a:solidFill>
                          <a:latin typeface="Calibri"/>
                          <a:ea typeface="Calibri"/>
                          <a:cs typeface="Calibri"/>
                          <a:sym typeface="Calibri"/>
                        </a:rPr>
                        <a:t>Load All Units</a:t>
                      </a:r>
                      <a:r>
                        <a:rPr b="0" i="0" lang="en-US" sz="1000" u="none" cap="none" strike="noStrike">
                          <a:solidFill>
                            <a:schemeClr val="dk1"/>
                          </a:solidFill>
                          <a:latin typeface="Calibri"/>
                          <a:ea typeface="Calibri"/>
                          <a:cs typeface="Calibri"/>
                          <a:sym typeface="Calibri"/>
                        </a:rPr>
                        <a:t>, the task is now complete.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If completed properly a message saying </a:t>
                      </a:r>
                      <a:r>
                        <a:rPr b="1" lang="en-US" sz="1000" u="none" cap="none" strike="noStrike">
                          <a:solidFill>
                            <a:schemeClr val="dk1"/>
                          </a:solidFill>
                          <a:latin typeface="Calibri"/>
                          <a:ea typeface="Calibri"/>
                          <a:cs typeface="Calibri"/>
                          <a:sym typeface="Calibri"/>
                        </a:rPr>
                        <a:t>Action executed properly </a:t>
                      </a:r>
                      <a:r>
                        <a:rPr lang="en-US" sz="1000" u="none" cap="none" strike="noStrike">
                          <a:solidFill>
                            <a:schemeClr val="dk1"/>
                          </a:solidFill>
                          <a:latin typeface="Calibri"/>
                          <a:ea typeface="Calibri"/>
                          <a:cs typeface="Calibri"/>
                          <a:sym typeface="Calibri"/>
                        </a:rPr>
                        <a:t>will appear.</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The Parcel Driver may now load the parcel(s).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572" name="Google Shape;572;p45"/>
          <p:cNvPicPr preferRelativeResize="0"/>
          <p:nvPr/>
        </p:nvPicPr>
        <p:blipFill rotWithShape="1">
          <a:blip r:embed="rId3">
            <a:alphaModFix/>
          </a:blip>
          <a:srcRect b="0" l="0" r="0" t="0"/>
          <a:stretch/>
        </p:blipFill>
        <p:spPr>
          <a:xfrm>
            <a:off x="5891844" y="7856304"/>
            <a:ext cx="1553965" cy="1013671"/>
          </a:xfrm>
          <a:prstGeom prst="rect">
            <a:avLst/>
          </a:prstGeom>
          <a:noFill/>
          <a:ln>
            <a:noFill/>
          </a:ln>
        </p:spPr>
      </p:pic>
      <p:graphicFrame>
        <p:nvGraphicFramePr>
          <p:cNvPr id="573" name="Google Shape;573;p45"/>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Load Ready For Shipping/Dispatch</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LRS01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5/9/2022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Outbound Order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Journey Loading</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Journey Closure</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574" name="Google Shape;574;p45"/>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Greet Driver → Follow TDR procedures → Sign into LEA on desktop computer → Select Interplant → Select Resources → Select Site Freight → Select the Journey → Select Actions → Select load all units → Message will appear if correctly completed→ Driver may now load the parcels</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575" name="Google Shape;575;p45"/>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576" name="Google Shape;576;p45"/>
          <p:cNvPicPr preferRelativeResize="0"/>
          <p:nvPr/>
        </p:nvPicPr>
        <p:blipFill rotWithShape="1">
          <a:blip r:embed="rId5">
            <a:alphaModFix/>
          </a:blip>
          <a:srcRect b="0" l="0" r="0" t="0"/>
          <a:stretch/>
        </p:blipFill>
        <p:spPr>
          <a:xfrm>
            <a:off x="3949505" y="5726669"/>
            <a:ext cx="1711462" cy="1019317"/>
          </a:xfrm>
          <a:prstGeom prst="rect">
            <a:avLst/>
          </a:prstGeom>
          <a:noFill/>
          <a:ln>
            <a:noFill/>
          </a:ln>
        </p:spPr>
      </p:pic>
      <p:pic>
        <p:nvPicPr>
          <p:cNvPr id="577" name="Google Shape;577;p45"/>
          <p:cNvPicPr preferRelativeResize="0"/>
          <p:nvPr/>
        </p:nvPicPr>
        <p:blipFill rotWithShape="1">
          <a:blip r:embed="rId6">
            <a:alphaModFix/>
          </a:blip>
          <a:srcRect b="0" l="0" r="0" t="0"/>
          <a:stretch/>
        </p:blipFill>
        <p:spPr>
          <a:xfrm>
            <a:off x="6136580" y="5919886"/>
            <a:ext cx="1080703" cy="632882"/>
          </a:xfrm>
          <a:prstGeom prst="rect">
            <a:avLst/>
          </a:prstGeom>
          <a:noFill/>
          <a:ln>
            <a:noFill/>
          </a:ln>
        </p:spPr>
      </p:pic>
      <p:pic>
        <p:nvPicPr>
          <p:cNvPr id="578" name="Google Shape;578;p45"/>
          <p:cNvPicPr preferRelativeResize="0"/>
          <p:nvPr/>
        </p:nvPicPr>
        <p:blipFill rotWithShape="1">
          <a:blip r:embed="rId7">
            <a:alphaModFix/>
          </a:blip>
          <a:srcRect b="0" l="0" r="0" t="0"/>
          <a:stretch/>
        </p:blipFill>
        <p:spPr>
          <a:xfrm>
            <a:off x="3957101" y="3619829"/>
            <a:ext cx="1703866" cy="1161819"/>
          </a:xfrm>
          <a:prstGeom prst="rect">
            <a:avLst/>
          </a:prstGeom>
          <a:noFill/>
          <a:ln>
            <a:noFill/>
          </a:ln>
        </p:spPr>
      </p:pic>
      <p:pic>
        <p:nvPicPr>
          <p:cNvPr id="579" name="Google Shape;579;p45"/>
          <p:cNvPicPr preferRelativeResize="0"/>
          <p:nvPr/>
        </p:nvPicPr>
        <p:blipFill rotWithShape="1">
          <a:blip r:embed="rId8">
            <a:alphaModFix/>
          </a:blip>
          <a:srcRect b="0" l="0" r="0" t="0"/>
          <a:stretch/>
        </p:blipFill>
        <p:spPr>
          <a:xfrm>
            <a:off x="5830369" y="3746958"/>
            <a:ext cx="1782317" cy="800212"/>
          </a:xfrm>
          <a:prstGeom prst="rect">
            <a:avLst/>
          </a:prstGeom>
          <a:noFill/>
          <a:ln>
            <a:noFill/>
          </a:ln>
        </p:spPr>
      </p:pic>
      <p:pic>
        <p:nvPicPr>
          <p:cNvPr id="580" name="Google Shape;580;p45"/>
          <p:cNvPicPr preferRelativeResize="0"/>
          <p:nvPr/>
        </p:nvPicPr>
        <p:blipFill rotWithShape="1">
          <a:blip r:embed="rId9">
            <a:alphaModFix/>
          </a:blip>
          <a:srcRect b="0" l="0" r="0" t="0"/>
          <a:stretch/>
        </p:blipFill>
        <p:spPr>
          <a:xfrm>
            <a:off x="2114399" y="7812032"/>
            <a:ext cx="1722509" cy="1095528"/>
          </a:xfrm>
          <a:prstGeom prst="rect">
            <a:avLst/>
          </a:prstGeom>
          <a:noFill/>
          <a:ln>
            <a:noFill/>
          </a:ln>
        </p:spPr>
      </p:pic>
      <p:pic>
        <p:nvPicPr>
          <p:cNvPr id="581" name="Google Shape;581;p45"/>
          <p:cNvPicPr preferRelativeResize="0"/>
          <p:nvPr/>
        </p:nvPicPr>
        <p:blipFill rotWithShape="1">
          <a:blip r:embed="rId10">
            <a:alphaModFix/>
          </a:blip>
          <a:srcRect b="0" l="0" r="0" t="0"/>
          <a:stretch/>
        </p:blipFill>
        <p:spPr>
          <a:xfrm>
            <a:off x="326591" y="8071466"/>
            <a:ext cx="1422398" cy="620347"/>
          </a:xfrm>
          <a:prstGeom prst="rect">
            <a:avLst/>
          </a:prstGeom>
          <a:noFill/>
          <a:ln>
            <a:noFill/>
          </a:ln>
        </p:spPr>
      </p:pic>
      <p:pic>
        <p:nvPicPr>
          <p:cNvPr id="582" name="Google Shape;582;p45"/>
          <p:cNvPicPr preferRelativeResize="0"/>
          <p:nvPr/>
        </p:nvPicPr>
        <p:blipFill rotWithShape="1">
          <a:blip r:embed="rId11">
            <a:alphaModFix/>
          </a:blip>
          <a:srcRect b="0" l="0" r="0" t="0"/>
          <a:stretch/>
        </p:blipFill>
        <p:spPr>
          <a:xfrm>
            <a:off x="326591" y="5919886"/>
            <a:ext cx="1422398" cy="695422"/>
          </a:xfrm>
          <a:prstGeom prst="rect">
            <a:avLst/>
          </a:prstGeom>
          <a:noFill/>
          <a:ln>
            <a:noFill/>
          </a:ln>
        </p:spPr>
      </p:pic>
      <p:pic>
        <p:nvPicPr>
          <p:cNvPr id="583" name="Google Shape;583;p45"/>
          <p:cNvPicPr preferRelativeResize="0"/>
          <p:nvPr/>
        </p:nvPicPr>
        <p:blipFill rotWithShape="1">
          <a:blip r:embed="rId12">
            <a:alphaModFix/>
          </a:blip>
          <a:srcRect b="0" l="0" r="0" t="0"/>
          <a:stretch/>
        </p:blipFill>
        <p:spPr>
          <a:xfrm>
            <a:off x="2030561" y="5726145"/>
            <a:ext cx="1722509" cy="1201621"/>
          </a:xfrm>
          <a:prstGeom prst="rect">
            <a:avLst/>
          </a:prstGeom>
          <a:noFill/>
          <a:ln>
            <a:noFill/>
          </a:ln>
        </p:spPr>
      </p:pic>
      <p:pic>
        <p:nvPicPr>
          <p:cNvPr id="584" name="Google Shape;584;p45"/>
          <p:cNvPicPr preferRelativeResize="0"/>
          <p:nvPr/>
        </p:nvPicPr>
        <p:blipFill rotWithShape="1">
          <a:blip r:embed="rId13">
            <a:alphaModFix/>
          </a:blip>
          <a:srcRect b="0" l="0" r="0" t="0"/>
          <a:stretch/>
        </p:blipFill>
        <p:spPr>
          <a:xfrm>
            <a:off x="185863" y="3691053"/>
            <a:ext cx="1703876" cy="1135910"/>
          </a:xfrm>
          <a:prstGeom prst="rect">
            <a:avLst/>
          </a:prstGeom>
          <a:noFill/>
          <a:ln>
            <a:noFill/>
          </a:ln>
        </p:spPr>
      </p:pic>
      <p:pic>
        <p:nvPicPr>
          <p:cNvPr id="585" name="Google Shape;585;p45"/>
          <p:cNvPicPr preferRelativeResize="0"/>
          <p:nvPr/>
        </p:nvPicPr>
        <p:blipFill rotWithShape="1">
          <a:blip r:embed="rId14">
            <a:alphaModFix/>
          </a:blip>
          <a:srcRect b="8368" l="20635" r="20522" t="29864"/>
          <a:stretch/>
        </p:blipFill>
        <p:spPr>
          <a:xfrm>
            <a:off x="4279527" y="7812025"/>
            <a:ext cx="1169693" cy="1227750"/>
          </a:xfrm>
          <a:prstGeom prst="rect">
            <a:avLst/>
          </a:prstGeom>
          <a:noFill/>
          <a:ln>
            <a:noFill/>
          </a:ln>
        </p:spPr>
      </p:pic>
      <p:pic>
        <p:nvPicPr>
          <p:cNvPr id="586" name="Google Shape;586;p45"/>
          <p:cNvPicPr preferRelativeResize="0"/>
          <p:nvPr/>
        </p:nvPicPr>
        <p:blipFill rotWithShape="1">
          <a:blip r:embed="rId15">
            <a:alphaModFix/>
          </a:blip>
          <a:srcRect b="15667" l="27329" r="28795" t="0"/>
          <a:stretch/>
        </p:blipFill>
        <p:spPr>
          <a:xfrm>
            <a:off x="2662413" y="3637725"/>
            <a:ext cx="626469" cy="12041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graphicFrame>
        <p:nvGraphicFramePr>
          <p:cNvPr id="591" name="Google Shape;591;p46"/>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820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642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0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Go to desktop computer and sign into LEA platform.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Interplant </a:t>
                      </a:r>
                      <a:r>
                        <a:rPr b="0" i="0" lang="en-US" sz="1000" u="none" cap="none" strike="noStrike">
                          <a:latin typeface="Calibri"/>
                          <a:ea typeface="Calibri"/>
                          <a:cs typeface="Calibri"/>
                          <a:sym typeface="Calibri"/>
                        </a:rPr>
                        <a:t>from the menu.</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Resources.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Site Freight.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33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527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76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the journey that is ready for departure.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Actions </a:t>
                      </a:r>
                      <a:r>
                        <a:rPr b="0" lang="en-US" sz="1000" u="none" cap="none" strike="noStrike">
                          <a:latin typeface="Calibri"/>
                          <a:ea typeface="Calibri"/>
                          <a:cs typeface="Calibri"/>
                          <a:sym typeface="Calibri"/>
                        </a:rPr>
                        <a:t>drop-down menu.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Departure</a:t>
                      </a:r>
                      <a:r>
                        <a:rPr b="0" i="0" lang="en-US" sz="1000" u="none" cap="none" strike="noStrike">
                          <a:latin typeface="Calibri"/>
                          <a:ea typeface="Calibri"/>
                          <a:cs typeface="Calibri"/>
                          <a:sym typeface="Calibri"/>
                        </a:rPr>
                        <a:t>, then </a:t>
                      </a:r>
                      <a:r>
                        <a:rPr b="1" i="0" lang="en-US" sz="1000" u="none" cap="none" strike="noStrike">
                          <a:latin typeface="Calibri"/>
                          <a:ea typeface="Calibri"/>
                          <a:cs typeface="Calibri"/>
                          <a:sym typeface="Calibri"/>
                        </a:rPr>
                        <a:t>Execute.</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Verify that all TDR procedures are followed before Driver departs.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10</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11</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12</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3987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6750">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Calibri"/>
                          <a:ea typeface="Calibri"/>
                          <a:cs typeface="Calibri"/>
                          <a:sym typeface="Calibri"/>
                        </a:rPr>
                        <a:t>Return any equipment used during loading.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592" name="Google Shape;592;p46"/>
          <p:cNvPicPr preferRelativeResize="0"/>
          <p:nvPr/>
        </p:nvPicPr>
        <p:blipFill rotWithShape="1">
          <a:blip r:embed="rId3">
            <a:alphaModFix/>
          </a:blip>
          <a:srcRect b="0" l="0" r="0" t="0"/>
          <a:stretch/>
        </p:blipFill>
        <p:spPr>
          <a:xfrm>
            <a:off x="2189971" y="7880010"/>
            <a:ext cx="1553965" cy="1013671"/>
          </a:xfrm>
          <a:prstGeom prst="rect">
            <a:avLst/>
          </a:prstGeom>
          <a:noFill/>
          <a:ln>
            <a:noFill/>
          </a:ln>
        </p:spPr>
      </p:pic>
      <p:graphicFrame>
        <p:nvGraphicFramePr>
          <p:cNvPr id="593" name="Google Shape;593;p46"/>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Journey Closure</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JCL01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5/20/2022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Outbound Order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Load Ready for Shipping/Dispatch</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Trailer Dock Release</a:t>
                      </a:r>
                      <a:r>
                        <a:rPr lang="en-US" sz="900" u="none" cap="none" strike="noStrike">
                          <a:latin typeface="Calibri"/>
                          <a:ea typeface="Calibri"/>
                          <a:cs typeface="Calibri"/>
                          <a:sym typeface="Calibri"/>
                        </a:rPr>
                        <a:t>: Inbound or Outbound Delivery</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594" name="Google Shape;594;p46"/>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Select Interplant → Select Resources → Select Site Freight → Select Journey → Select Actions → Select Departure → Follow TDR during departure → Driver may now leave dock</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595" name="Google Shape;595;p46"/>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596" name="Google Shape;596;p46"/>
          <p:cNvPicPr preferRelativeResize="0"/>
          <p:nvPr/>
        </p:nvPicPr>
        <p:blipFill rotWithShape="1">
          <a:blip r:embed="rId5">
            <a:alphaModFix/>
          </a:blip>
          <a:srcRect b="0" l="0" r="0" t="0"/>
          <a:stretch/>
        </p:blipFill>
        <p:spPr>
          <a:xfrm>
            <a:off x="170389" y="5672231"/>
            <a:ext cx="1749851" cy="1028844"/>
          </a:xfrm>
          <a:prstGeom prst="rect">
            <a:avLst/>
          </a:prstGeom>
          <a:noFill/>
          <a:ln>
            <a:noFill/>
          </a:ln>
        </p:spPr>
      </p:pic>
      <p:pic>
        <p:nvPicPr>
          <p:cNvPr id="597" name="Google Shape;597;p46"/>
          <p:cNvPicPr preferRelativeResize="0"/>
          <p:nvPr/>
        </p:nvPicPr>
        <p:blipFill rotWithShape="1">
          <a:blip r:embed="rId6">
            <a:alphaModFix/>
          </a:blip>
          <a:srcRect b="0" l="0" r="0" t="0"/>
          <a:stretch/>
        </p:blipFill>
        <p:spPr>
          <a:xfrm>
            <a:off x="2436858" y="5882640"/>
            <a:ext cx="1060189" cy="646950"/>
          </a:xfrm>
          <a:prstGeom prst="rect">
            <a:avLst/>
          </a:prstGeom>
          <a:noFill/>
          <a:ln>
            <a:noFill/>
          </a:ln>
        </p:spPr>
      </p:pic>
      <p:pic>
        <p:nvPicPr>
          <p:cNvPr id="598" name="Google Shape;598;p46"/>
          <p:cNvPicPr preferRelativeResize="0"/>
          <p:nvPr/>
        </p:nvPicPr>
        <p:blipFill rotWithShape="1">
          <a:blip r:embed="rId7">
            <a:alphaModFix/>
          </a:blip>
          <a:srcRect b="0" l="0" r="0" t="0"/>
          <a:stretch/>
        </p:blipFill>
        <p:spPr>
          <a:xfrm>
            <a:off x="4187902" y="5754776"/>
            <a:ext cx="1263775" cy="902711"/>
          </a:xfrm>
          <a:prstGeom prst="rect">
            <a:avLst/>
          </a:prstGeom>
          <a:noFill/>
          <a:ln>
            <a:noFill/>
          </a:ln>
        </p:spPr>
      </p:pic>
      <p:pic>
        <p:nvPicPr>
          <p:cNvPr id="599" name="Google Shape;599;p46"/>
          <p:cNvPicPr preferRelativeResize="0"/>
          <p:nvPr/>
        </p:nvPicPr>
        <p:blipFill rotWithShape="1">
          <a:blip r:embed="rId8">
            <a:alphaModFix/>
          </a:blip>
          <a:srcRect b="0" l="0" r="0" t="0"/>
          <a:stretch/>
        </p:blipFill>
        <p:spPr>
          <a:xfrm>
            <a:off x="122887" y="3489956"/>
            <a:ext cx="1844854" cy="1161819"/>
          </a:xfrm>
          <a:prstGeom prst="rect">
            <a:avLst/>
          </a:prstGeom>
          <a:noFill/>
          <a:ln>
            <a:noFill/>
          </a:ln>
        </p:spPr>
      </p:pic>
      <p:pic>
        <p:nvPicPr>
          <p:cNvPr id="600" name="Google Shape;600;p46"/>
          <p:cNvPicPr preferRelativeResize="0"/>
          <p:nvPr/>
        </p:nvPicPr>
        <p:blipFill rotWithShape="1">
          <a:blip r:embed="rId9">
            <a:alphaModFix/>
          </a:blip>
          <a:srcRect b="0" l="0" r="0" t="0"/>
          <a:stretch/>
        </p:blipFill>
        <p:spPr>
          <a:xfrm>
            <a:off x="2063523" y="3775654"/>
            <a:ext cx="1782317" cy="800212"/>
          </a:xfrm>
          <a:prstGeom prst="rect">
            <a:avLst/>
          </a:prstGeom>
          <a:noFill/>
          <a:ln>
            <a:noFill/>
          </a:ln>
        </p:spPr>
      </p:pic>
      <p:pic>
        <p:nvPicPr>
          <p:cNvPr id="601" name="Google Shape;601;p46"/>
          <p:cNvPicPr preferRelativeResize="0"/>
          <p:nvPr/>
        </p:nvPicPr>
        <p:blipFill rotWithShape="1">
          <a:blip r:embed="rId10">
            <a:alphaModFix/>
          </a:blip>
          <a:srcRect b="0" l="0" r="0" t="0"/>
          <a:stretch/>
        </p:blipFill>
        <p:spPr>
          <a:xfrm>
            <a:off x="4022797" y="3828889"/>
            <a:ext cx="1593966" cy="733527"/>
          </a:xfrm>
          <a:prstGeom prst="rect">
            <a:avLst/>
          </a:prstGeom>
          <a:noFill/>
          <a:ln>
            <a:noFill/>
          </a:ln>
        </p:spPr>
      </p:pic>
      <p:pic>
        <p:nvPicPr>
          <p:cNvPr id="602" name="Google Shape;602;p46"/>
          <p:cNvPicPr preferRelativeResize="0"/>
          <p:nvPr/>
        </p:nvPicPr>
        <p:blipFill rotWithShape="1">
          <a:blip r:embed="rId11">
            <a:alphaModFix/>
          </a:blip>
          <a:srcRect b="0" l="0" r="0" t="0"/>
          <a:stretch/>
        </p:blipFill>
        <p:spPr>
          <a:xfrm>
            <a:off x="5863439" y="3566156"/>
            <a:ext cx="1708498" cy="1076475"/>
          </a:xfrm>
          <a:prstGeom prst="rect">
            <a:avLst/>
          </a:prstGeom>
          <a:noFill/>
          <a:ln>
            <a:noFill/>
          </a:ln>
        </p:spPr>
      </p:pic>
      <p:pic>
        <p:nvPicPr>
          <p:cNvPr id="603" name="Google Shape;603;p46"/>
          <p:cNvPicPr preferRelativeResize="0"/>
          <p:nvPr/>
        </p:nvPicPr>
        <p:blipFill rotWithShape="1">
          <a:blip r:embed="rId12">
            <a:alphaModFix/>
          </a:blip>
          <a:srcRect b="15667" l="27329" r="28795" t="0"/>
          <a:stretch/>
        </p:blipFill>
        <p:spPr>
          <a:xfrm>
            <a:off x="6404450" y="5527838"/>
            <a:ext cx="626469" cy="1204175"/>
          </a:xfrm>
          <a:prstGeom prst="rect">
            <a:avLst/>
          </a:prstGeom>
          <a:noFill/>
          <a:ln>
            <a:noFill/>
          </a:ln>
        </p:spPr>
      </p:pic>
      <p:pic>
        <p:nvPicPr>
          <p:cNvPr id="604" name="Google Shape;604;p46"/>
          <p:cNvPicPr preferRelativeResize="0"/>
          <p:nvPr/>
        </p:nvPicPr>
        <p:blipFill rotWithShape="1">
          <a:blip r:embed="rId13">
            <a:alphaModFix/>
          </a:blip>
          <a:srcRect b="16307" l="0" r="26756" t="19960"/>
          <a:stretch/>
        </p:blipFill>
        <p:spPr>
          <a:xfrm>
            <a:off x="515221" y="7619646"/>
            <a:ext cx="1060200" cy="122959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graphicFrame>
        <p:nvGraphicFramePr>
          <p:cNvPr id="609" name="Google Shape;609;p47"/>
          <p:cNvGraphicFramePr/>
          <p:nvPr/>
        </p:nvGraphicFramePr>
        <p:xfrm>
          <a:off x="79311" y="1229349"/>
          <a:ext cx="3000000" cy="3000000"/>
        </p:xfrm>
        <a:graphic>
          <a:graphicData uri="http://schemas.openxmlformats.org/drawingml/2006/table">
            <a:tbl>
              <a:tblPr>
                <a:noFill/>
                <a:tableStyleId>{532FCE86-39A6-4F77-B355-30FE4D7EA509}</a:tableStyleId>
              </a:tblPr>
              <a:tblGrid>
                <a:gridCol w="1932200"/>
                <a:gridCol w="1880450"/>
                <a:gridCol w="1871100"/>
                <a:gridCol w="1929900"/>
              </a:tblGrid>
              <a:tr h="1876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883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1947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858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4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4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50150">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2</a:t>
                      </a:r>
                      <a:endParaRPr i="0" sz="110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8525">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Exception: Damaged item at dispatch</a:t>
                      </a:r>
                      <a:endParaRPr b="1" i="0" sz="1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Exception: Order tote arrives at Terminal with very few items</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Exception: Audit exception - e.g., missing item/tote discovered</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98450">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Report to Shift Manager to arrange repick of damaged item and inform FM to alert risk to flow.</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Merge contents into another order tote in order to compact the number of totes and increase outbound shipping density. – Refer to Dispatch Consolidation Merge (DMG01).</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Report to Shift Manager to arrange repick of missing item and inform FM to alert risk to flow; continue with packing &amp; staging of rest of trip whilst exception is resolved.</a:t>
                      </a:r>
                      <a:endParaRPr i="0" sz="1000" u="none" cap="none" strike="noStrike">
                        <a:solidFill>
                          <a:schemeClr val="dk1"/>
                        </a:solidFill>
                        <a:highlight>
                          <a:srgbClr val="FF00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50150">
                <a:tc gridSpan="4">
                  <a:txBody>
                    <a:bodyPr/>
                    <a:lstStyle/>
                    <a:p>
                      <a:pPr indent="0" lvl="0" marL="0" marR="0" rtl="0" algn="ctr">
                        <a:lnSpc>
                          <a:spcPct val="100000"/>
                        </a:lnSpc>
                        <a:spcBef>
                          <a:spcPts val="0"/>
                        </a:spcBef>
                        <a:spcAft>
                          <a:spcPts val="0"/>
                        </a:spcAft>
                        <a:buClr>
                          <a:schemeClr val="lt1"/>
                        </a:buClr>
                        <a:buSzPts val="1200"/>
                        <a:buFont typeface="Calibri"/>
                        <a:buNone/>
                      </a:pPr>
                      <a:r>
                        <a:rPr b="1" i="1" lang="en-US" sz="1050" u="none" cap="none" strike="noStrike">
                          <a:solidFill>
                            <a:schemeClr val="dk1"/>
                          </a:solidFill>
                          <a:latin typeface="Calibri"/>
                          <a:ea typeface="Calibri"/>
                          <a:cs typeface="Calibri"/>
                          <a:sym typeface="Calibri"/>
                        </a:rPr>
                        <a:t>Error Popups and Resolutions</a:t>
                      </a:r>
                      <a:endParaRPr i="1" sz="105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BFBFBF"/>
                    </a:solidFill>
                  </a:tcPr>
                </a:tc>
                <a:tc hMerge="1"/>
                <a:tc hMerge="1"/>
                <a:tc hMerge="1"/>
              </a:tr>
              <a:tr h="95100">
                <a:tc>
                  <a:txBody>
                    <a:bodyPr/>
                    <a:lstStyle/>
                    <a:p>
                      <a:pPr indent="0" lvl="0" marL="0" marR="0" rtl="0" algn="l">
                        <a:lnSpc>
                          <a:spcPct val="100000"/>
                        </a:lnSpc>
                        <a:spcBef>
                          <a:spcPts val="0"/>
                        </a:spcBef>
                        <a:spcAft>
                          <a:spcPts val="0"/>
                        </a:spcAft>
                        <a:buClr>
                          <a:schemeClr val="lt1"/>
                        </a:buClr>
                        <a:buSzPts val="1200"/>
                        <a:buFont typeface="Calibri"/>
                        <a:buNone/>
                      </a:pPr>
                      <a:r>
                        <a:rPr b="1" i="0" lang="en-US" sz="1100" u="none" cap="none" strike="noStrike">
                          <a:solidFill>
                            <a:schemeClr val="dk1"/>
                          </a:solidFill>
                          <a:latin typeface="Calibri"/>
                          <a:ea typeface="Calibri"/>
                          <a:cs typeface="Calibri"/>
                          <a:sym typeface="Calibri"/>
                        </a:rPr>
                        <a:t>1</a:t>
                      </a:r>
                      <a:endParaRPr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200"/>
                        <a:buFont typeface="Calibri"/>
                        <a:buNone/>
                      </a:pPr>
                      <a:r>
                        <a:rPr b="1" i="0" lang="en-US" sz="1100" u="none" cap="none" strike="noStrike">
                          <a:solidFill>
                            <a:schemeClr val="dk1"/>
                          </a:solidFill>
                          <a:latin typeface="Calibri"/>
                          <a:ea typeface="Calibri"/>
                          <a:cs typeface="Calibri"/>
                          <a:sym typeface="Calibri"/>
                        </a:rPr>
                        <a:t>2</a:t>
                      </a:r>
                      <a:endParaRPr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2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200"/>
                        <a:buFont typeface="Calibri"/>
                        <a:buNone/>
                      </a:pPr>
                      <a:r>
                        <a:rPr b="1" i="0" lang="en-US" sz="1100" u="none" cap="none" strike="noStrike">
                          <a:solidFill>
                            <a:schemeClr val="dk1"/>
                          </a:solidFill>
                          <a:latin typeface="Calibri"/>
                          <a:ea typeface="Calibri"/>
                          <a:cs typeface="Calibri"/>
                          <a:sym typeface="Calibri"/>
                        </a:rPr>
                        <a:t>4</a:t>
                      </a:r>
                      <a:endParaRPr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17950">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Error: Order is not ready for packing</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Error: Order is set for Putback</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Error: The traffic light is red</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Error: Waiting for totes for more than two minutes</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213100">
                <a:tc>
                  <a:txBody>
                    <a:bodyPr/>
                    <a:lstStyle/>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There are still order totes on its way to the Terminal from the shelving units. Wait for upcoming totes and verify all order totes are ready for the trip.</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The order has been canceled and it is now designated for Putback. Place the order in the “Putback Area.”</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Press the green button again (repeat twice), it does not resolve contact Shift manager.</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Notify the shift manager while you specify the TM you are working on and the elevator shaft side.</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10925">
                <a:tc>
                  <a:txBody>
                    <a:bodyPr/>
                    <a:lstStyle/>
                    <a:p>
                      <a:pPr indent="0" lvl="0" marL="0" marR="0" rtl="0" algn="l">
                        <a:lnSpc>
                          <a:spcPct val="100000"/>
                        </a:lnSpc>
                        <a:spcBef>
                          <a:spcPts val="0"/>
                        </a:spcBef>
                        <a:spcAft>
                          <a:spcPts val="0"/>
                        </a:spcAft>
                        <a:buClr>
                          <a:schemeClr val="lt1"/>
                        </a:buClr>
                        <a:buSzPts val="12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1"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1"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b="1"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856825">
                <a:tc>
                  <a:txBody>
                    <a:bodyPr/>
                    <a:lstStyle/>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Error: The tote has not come up the shaft</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rgbClr val="000000"/>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rgbClr val="000000"/>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213100">
                <a:tc>
                  <a:txBody>
                    <a:bodyPr/>
                    <a:lstStyle/>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200"/>
                        <a:buFont typeface="Calibri"/>
                        <a:buNone/>
                      </a:pPr>
                      <a:r>
                        <a:rPr i="0" lang="en-US" sz="1000" u="none" cap="none" strike="noStrike">
                          <a:solidFill>
                            <a:srgbClr val="000000"/>
                          </a:solidFill>
                          <a:latin typeface="Calibri"/>
                          <a:ea typeface="Calibri"/>
                          <a:cs typeface="Calibri"/>
                          <a:sym typeface="Calibri"/>
                        </a:rPr>
                        <a:t>Notify the shift manager while you specify the TM you are working on and the elevator shaft side.</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rgbClr val="000000"/>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rgbClr val="000000"/>
                        </a:solidFill>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610" name="Google Shape;610;p47"/>
          <p:cNvGraphicFramePr/>
          <p:nvPr/>
        </p:nvGraphicFramePr>
        <p:xfrm>
          <a:off x="79311" y="99505"/>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Shipping/Dispatch</a:t>
                      </a:r>
                      <a:r>
                        <a:rPr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Exceptions, Errors, and Resolutions</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SDE01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5/9/2022</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During Shipping/Dispatching</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i="0" lang="en-US" sz="900" u="none" cap="none" strike="noStrike">
                          <a:solidFill>
                            <a:srgbClr val="000000"/>
                          </a:solidFill>
                          <a:latin typeface="Calibri"/>
                          <a:ea typeface="Calibri"/>
                          <a:cs typeface="Calibri"/>
                          <a:sym typeface="Calibri"/>
                        </a:rPr>
                        <a:t>All Shipping/Dispatch PMVs</a:t>
                      </a:r>
                      <a:endParaRPr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611" name="Google Shape;611;p47"/>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graphicFrame>
        <p:nvGraphicFramePr>
          <p:cNvPr id="616" name="Google Shape;616;p48"/>
          <p:cNvGraphicFramePr/>
          <p:nvPr/>
        </p:nvGraphicFramePr>
        <p:xfrm>
          <a:off x="79248" y="1196075"/>
          <a:ext cx="3000000" cy="3000000"/>
        </p:xfrm>
        <a:graphic>
          <a:graphicData uri="http://schemas.openxmlformats.org/drawingml/2006/table">
            <a:tbl>
              <a:tblPr>
                <a:noFill/>
                <a:tableStyleId>{532FCE86-39A6-4F77-B355-30FE4D7EA509}</a:tableStyleId>
              </a:tblPr>
              <a:tblGrid>
                <a:gridCol w="2011675"/>
                <a:gridCol w="1847100"/>
                <a:gridCol w="1971300"/>
                <a:gridCol w="1783600"/>
              </a:tblGrid>
              <a:tr h="187600">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Quality Tips/Definitions</a:t>
                      </a:r>
                      <a:endParaRPr sz="153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817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883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1947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858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Verify supplies for dispatch are available for completing orders to avoid delays.</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20050">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1</a:t>
                      </a:r>
                      <a:endParaRPr b="1" sz="1200" u="none" cap="none" strike="noStrike">
                        <a:solidFill>
                          <a:schemeClr val="dk1"/>
                        </a:solidFill>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1" sz="1200" u="none" cap="none" strike="noStrike">
                        <a:solidFill>
                          <a:schemeClr val="dk1"/>
                        </a:solidFill>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3</a:t>
                      </a:r>
                      <a:endParaRPr b="1" sz="1200" u="none" cap="none" strike="noStrike">
                        <a:solidFill>
                          <a:schemeClr val="dk1"/>
                        </a:solidFill>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lt1"/>
                        </a:buClr>
                        <a:buSzPts val="1300"/>
                        <a:buFont typeface="Calibri"/>
                        <a:buNone/>
                      </a:pPr>
                      <a:r>
                        <a:rPr b="1" i="0" lang="en-US" sz="1100" u="none" cap="none" strike="noStrike">
                          <a:solidFill>
                            <a:schemeClr val="dk1"/>
                          </a:solidFill>
                          <a:latin typeface="Calibri"/>
                          <a:ea typeface="Calibri"/>
                          <a:cs typeface="Calibri"/>
                          <a:sym typeface="Calibri"/>
                        </a:rPr>
                        <a:t>4</a:t>
                      </a:r>
                      <a:endParaRPr b="1" sz="1200" u="none" cap="none" strike="noStrike">
                        <a:solidFill>
                          <a:schemeClr val="dk1"/>
                        </a:solidFill>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8525">
                <a:tc>
                  <a:txBody>
                    <a:bodyPr/>
                    <a:lstStyle/>
                    <a:p>
                      <a:pPr indent="0" lvl="0" marL="0" marR="0" rtl="0" algn="l">
                        <a:lnSpc>
                          <a:spcPct val="100000"/>
                        </a:lnSpc>
                        <a:spcBef>
                          <a:spcPts val="0"/>
                        </a:spcBef>
                        <a:spcAft>
                          <a:spcPts val="0"/>
                        </a:spcAft>
                        <a:buClr>
                          <a:srgbClr val="000000"/>
                        </a:buClr>
                        <a:buSzPts val="1300"/>
                        <a:buFont typeface="Calibri"/>
                        <a:buNone/>
                      </a:pPr>
                      <a:r>
                        <a:rPr i="0" lang="en-US" sz="1000" u="none" cap="none" strike="noStrike">
                          <a:solidFill>
                            <a:srgbClr val="000000"/>
                          </a:solidFill>
                          <a:latin typeface="Calibri"/>
                          <a:ea typeface="Calibri"/>
                          <a:cs typeface="Calibri"/>
                          <a:sym typeface="Calibri"/>
                        </a:rPr>
                        <a:t>Risk: Inaccurate staging</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000"/>
                        <a:buFont typeface="Calibri"/>
                        <a:buNone/>
                      </a:pPr>
                      <a:r>
                        <a:rPr i="0" lang="en-US" sz="1000" u="none" cap="none" strike="noStrike">
                          <a:solidFill>
                            <a:srgbClr val="000000"/>
                          </a:solidFill>
                          <a:latin typeface="Calibri"/>
                          <a:ea typeface="Calibri"/>
                          <a:cs typeface="Calibri"/>
                          <a:sym typeface="Calibri"/>
                        </a:rPr>
                        <a:t>Risk: Terminal malfunction during dispatch</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300"/>
                        <a:buFont typeface="Calibri"/>
                        <a:buNone/>
                      </a:pPr>
                      <a:r>
                        <a:rPr i="0" lang="en-US" sz="1000" u="none" cap="none" strike="noStrike">
                          <a:solidFill>
                            <a:srgbClr val="000000"/>
                          </a:solidFill>
                          <a:latin typeface="Calibri"/>
                          <a:ea typeface="Calibri"/>
                          <a:cs typeface="Calibri"/>
                          <a:sym typeface="Calibri"/>
                        </a:rPr>
                        <a:t>Risk: Label printer malfunction</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300"/>
                        <a:buFont typeface="Calibri"/>
                        <a:buNone/>
                      </a:pPr>
                      <a:r>
                        <a:rPr i="0" lang="en-US" sz="1000" u="none" cap="none" strike="noStrike">
                          <a:solidFill>
                            <a:srgbClr val="000000"/>
                          </a:solidFill>
                          <a:latin typeface="Calibri"/>
                          <a:ea typeface="Calibri"/>
                          <a:cs typeface="Calibri"/>
                          <a:sym typeface="Calibri"/>
                        </a:rPr>
                        <a:t>Risk: Depletion of labels</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241500">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Clear designation of shipping lane and load verification to ensure all order totes are in the correct shipping lane.</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Use second terminal for dispatching orders, communication with vendor about possible delay, escalation procedure to repair terminal.</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Use spare label printer, escalation procedure to repair</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200"/>
                        <a:buFont typeface="Calibri"/>
                        <a:buNone/>
                      </a:pPr>
                      <a:r>
                        <a:rPr i="0" lang="en-US" sz="1000" u="none" cap="none" strike="noStrike">
                          <a:solidFill>
                            <a:schemeClr val="dk1"/>
                          </a:solidFill>
                          <a:latin typeface="Calibri"/>
                          <a:ea typeface="Calibri"/>
                          <a:cs typeface="Calibri"/>
                          <a:sym typeface="Calibri"/>
                        </a:rPr>
                        <a:t>SM to ensure periodically that label printer has sufficient labels</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617" name="Google Shape;617;p48"/>
          <p:cNvGraphicFramePr/>
          <p:nvPr/>
        </p:nvGraphicFramePr>
        <p:xfrm>
          <a:off x="79248" y="69025"/>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Shipping/Dispatch</a:t>
                      </a:r>
                      <a:r>
                        <a:rPr lang="en-US" sz="2000" u="none" cap="none" strike="noStrike">
                          <a:solidFill>
                            <a:schemeClr val="dk1"/>
                          </a:solidFill>
                          <a:latin typeface="Calibri"/>
                          <a:ea typeface="Calibri"/>
                          <a:cs typeface="Calibri"/>
                          <a:sym typeface="Calibri"/>
                        </a:rPr>
                        <a:t>:</a:t>
                      </a:r>
                      <a:r>
                        <a:rPr b="0" i="0" lang="en-US" sz="2000" u="none" cap="none" strike="noStrike">
                          <a:solidFill>
                            <a:schemeClr val="dk1"/>
                          </a:solidFill>
                          <a:latin typeface="Calibri"/>
                          <a:ea typeface="Calibri"/>
                          <a:cs typeface="Calibri"/>
                          <a:sym typeface="Calibri"/>
                        </a:rPr>
                        <a:t> Risks and Resolutions</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SDR01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5/9/2022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Outbound</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During Shipping/Dispatching</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i="0" lang="en-US" sz="900" u="none" cap="none" strike="noStrike">
                          <a:solidFill>
                            <a:srgbClr val="000000"/>
                          </a:solidFill>
                          <a:latin typeface="Calibri"/>
                          <a:ea typeface="Calibri"/>
                          <a:cs typeface="Calibri"/>
                          <a:sym typeface="Calibri"/>
                        </a:rPr>
                        <a:t>All Shipping/Dispatch PMVs</a:t>
                      </a:r>
                      <a:endParaRPr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618" name="Google Shape;618;p48"/>
          <p:cNvPicPr preferRelativeResize="0"/>
          <p:nvPr/>
        </p:nvPicPr>
        <p:blipFill rotWithShape="1">
          <a:blip r:embed="rId3">
            <a:alphaModFix/>
          </a:blip>
          <a:srcRect b="0" l="0" r="0" t="0"/>
          <a:stretch/>
        </p:blipFill>
        <p:spPr>
          <a:xfrm>
            <a:off x="92225" y="119660"/>
            <a:ext cx="1363399" cy="27267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2" name="Shape 622"/>
        <p:cNvGrpSpPr/>
        <p:nvPr/>
      </p:nvGrpSpPr>
      <p:grpSpPr>
        <a:xfrm>
          <a:off x="0" y="0"/>
          <a:ext cx="0" cy="0"/>
          <a:chOff x="0" y="0"/>
          <a:chExt cx="0" cy="0"/>
        </a:xfrm>
      </p:grpSpPr>
      <p:sp>
        <p:nvSpPr>
          <p:cNvPr id="623" name="Google Shape;623;p49"/>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624" name="Google Shape;624;p49"/>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5" name="Google Shape;625;p49"/>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 Quality Control</a:t>
            </a:r>
            <a:endParaRPr/>
          </a:p>
        </p:txBody>
      </p:sp>
      <p:cxnSp>
        <p:nvCxnSpPr>
          <p:cNvPr id="626" name="Google Shape;626;p49"/>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627" name="Google Shape;627;p49"/>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628" name="Google Shape;628;p4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graphicFrame>
        <p:nvGraphicFramePr>
          <p:cNvPr id="633" name="Google Shape;633;p50"/>
          <p:cNvGraphicFramePr/>
          <p:nvPr/>
        </p:nvGraphicFramePr>
        <p:xfrm>
          <a:off x="79247" y="1698603"/>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184125">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2692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3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3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3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32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3932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452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57800">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07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Delivery Driver unloads products from trailer.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Delivery Driver places product in Inbound Staging Area. </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Receiving Operator conducts a complete walk around to check for damage to the pallet(s).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Receiving Operator conducts a quality check of carton(s).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6452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2765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4787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If visual damage is noticed, contact the Shift Supervisor right away.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solidFill>
                          <a:srgbClr val="FF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4525">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132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89400">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634" name="Google Shape;634;p50"/>
          <p:cNvPicPr preferRelativeResize="0"/>
          <p:nvPr/>
        </p:nvPicPr>
        <p:blipFill rotWithShape="1">
          <a:blip r:embed="rId3">
            <a:alphaModFix/>
          </a:blip>
          <a:srcRect b="0" l="0" r="0" t="0"/>
          <a:stretch/>
        </p:blipFill>
        <p:spPr>
          <a:xfrm>
            <a:off x="2159561" y="5689332"/>
            <a:ext cx="1553965" cy="1013671"/>
          </a:xfrm>
          <a:prstGeom prst="rect">
            <a:avLst/>
          </a:prstGeom>
          <a:noFill/>
          <a:ln>
            <a:noFill/>
          </a:ln>
        </p:spPr>
      </p:pic>
      <p:graphicFrame>
        <p:nvGraphicFramePr>
          <p:cNvPr id="635" name="Google Shape;635;p50"/>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Quality Control Check During Inbound Deliveries</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QCI01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Inbound</a:t>
                      </a:r>
                      <a:endParaRPr sz="1400" u="none" cap="none" strike="noStrike"/>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Inbound Deliveries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0" i="0" lang="en-US" sz="900" u="none" cap="none" strike="noStrike">
                          <a:solidFill>
                            <a:srgbClr val="000000"/>
                          </a:solidFill>
                          <a:latin typeface="Calibri"/>
                          <a:ea typeface="Calibri"/>
                          <a:cs typeface="Calibri"/>
                          <a:sym typeface="Calibri"/>
                        </a:rPr>
                        <a:t>Trailer Dock Release</a:t>
                      </a:r>
                      <a:r>
                        <a:rPr lang="en-US" sz="900" u="none" cap="none" strike="noStrike">
                          <a:latin typeface="Calibri"/>
                          <a:ea typeface="Calibri"/>
                          <a:cs typeface="Calibri"/>
                          <a:sym typeface="Calibri"/>
                        </a:rPr>
                        <a:t>: Inbound or Outbound Deliveries</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Receive: Driver Arrives Onsite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636" name="Google Shape;636;p50"/>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457200">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Delivery Driver unloads product → Delivery Driver places product in Inbound Staging Area → Receiving Operator does a visual quality check walk around → Check for damaged pallet(s) and product(s) → If damage is noticed, contact Shift Manager</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637" name="Google Shape;637;p50"/>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638" name="Google Shape;638;p50"/>
          <p:cNvPicPr preferRelativeResize="0"/>
          <p:nvPr/>
        </p:nvPicPr>
        <p:blipFill rotWithShape="1">
          <a:blip r:embed="rId5">
            <a:alphaModFix/>
          </a:blip>
          <a:srcRect b="0" l="0" r="0" t="0"/>
          <a:stretch/>
        </p:blipFill>
        <p:spPr>
          <a:xfrm>
            <a:off x="2159561" y="3650710"/>
            <a:ext cx="1422400" cy="1093934"/>
          </a:xfrm>
          <a:prstGeom prst="rect">
            <a:avLst/>
          </a:prstGeom>
          <a:noFill/>
          <a:ln>
            <a:noFill/>
          </a:ln>
        </p:spPr>
      </p:pic>
      <p:pic>
        <p:nvPicPr>
          <p:cNvPr descr="Shape, circle&#10;&#10;Description automatically generated" id="639" name="Google Shape;639;p50"/>
          <p:cNvPicPr preferRelativeResize="0"/>
          <p:nvPr/>
        </p:nvPicPr>
        <p:blipFill rotWithShape="1">
          <a:blip r:embed="rId6">
            <a:alphaModFix/>
          </a:blip>
          <a:srcRect b="0" l="0" r="0" t="0"/>
          <a:stretch/>
        </p:blipFill>
        <p:spPr>
          <a:xfrm>
            <a:off x="6116125" y="3629529"/>
            <a:ext cx="1114016" cy="1136296"/>
          </a:xfrm>
          <a:prstGeom prst="rect">
            <a:avLst/>
          </a:prstGeom>
          <a:noFill/>
          <a:ln>
            <a:noFill/>
          </a:ln>
        </p:spPr>
      </p:pic>
      <p:pic>
        <p:nvPicPr>
          <p:cNvPr id="640" name="Google Shape;640;p50"/>
          <p:cNvPicPr preferRelativeResize="0"/>
          <p:nvPr/>
        </p:nvPicPr>
        <p:blipFill rotWithShape="1">
          <a:blip r:embed="rId7">
            <a:alphaModFix/>
          </a:blip>
          <a:srcRect b="0" l="0" r="0" t="0"/>
          <a:stretch/>
        </p:blipFill>
        <p:spPr>
          <a:xfrm>
            <a:off x="295186" y="5692058"/>
            <a:ext cx="1420272" cy="1134496"/>
          </a:xfrm>
          <a:prstGeom prst="rect">
            <a:avLst/>
          </a:prstGeom>
          <a:noFill/>
          <a:ln>
            <a:noFill/>
          </a:ln>
        </p:spPr>
      </p:pic>
      <p:pic>
        <p:nvPicPr>
          <p:cNvPr id="641" name="Google Shape;641;p50"/>
          <p:cNvPicPr preferRelativeResize="0"/>
          <p:nvPr/>
        </p:nvPicPr>
        <p:blipFill rotWithShape="1">
          <a:blip r:embed="rId8">
            <a:alphaModFix/>
          </a:blip>
          <a:srcRect b="8368" l="20635" r="20522" t="29864"/>
          <a:stretch/>
        </p:blipFill>
        <p:spPr>
          <a:xfrm>
            <a:off x="420465" y="3613450"/>
            <a:ext cx="1169693" cy="1227750"/>
          </a:xfrm>
          <a:prstGeom prst="rect">
            <a:avLst/>
          </a:prstGeom>
          <a:noFill/>
          <a:ln>
            <a:noFill/>
          </a:ln>
        </p:spPr>
      </p:pic>
      <p:pic>
        <p:nvPicPr>
          <p:cNvPr id="642" name="Google Shape;642;p50"/>
          <p:cNvPicPr preferRelativeResize="0"/>
          <p:nvPr/>
        </p:nvPicPr>
        <p:blipFill rotWithShape="1">
          <a:blip r:embed="rId9">
            <a:alphaModFix/>
          </a:blip>
          <a:srcRect b="12348" l="16832" r="17155" t="24291"/>
          <a:stretch/>
        </p:blipFill>
        <p:spPr>
          <a:xfrm>
            <a:off x="4194850" y="3690838"/>
            <a:ext cx="1308386" cy="10136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graphicFrame>
        <p:nvGraphicFramePr>
          <p:cNvPr id="647" name="Google Shape;647;p51"/>
          <p:cNvGraphicFramePr/>
          <p:nvPr/>
        </p:nvGraphicFramePr>
        <p:xfrm>
          <a:off x="79247" y="1549279"/>
          <a:ext cx="3000000" cy="3000000"/>
        </p:xfrm>
        <a:graphic>
          <a:graphicData uri="http://schemas.openxmlformats.org/drawingml/2006/table">
            <a:tbl>
              <a:tblPr>
                <a:noFill/>
                <a:tableStyleId>{532FCE86-39A6-4F77-B355-30FE4D7EA509}</a:tableStyleId>
              </a:tblPr>
              <a:tblGrid>
                <a:gridCol w="1932200"/>
                <a:gridCol w="1880450"/>
                <a:gridCol w="1832500"/>
                <a:gridCol w="1968500"/>
              </a:tblGrid>
              <a:tr h="279525">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820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1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3825">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3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58075">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64275">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2</a:t>
                      </a:r>
                      <a:endParaRPr b="0"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3</a:t>
                      </a:r>
                      <a:endParaRPr sz="153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4</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383425">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407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Receiving operator moves product from Inbound staging area to receiving staging area.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Conduct a six-sided visual damage check of all item(s). </a:t>
                      </a:r>
                      <a:endParaRPr b="0" i="0"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Retrieve HHT, verify that the HHT is charged and sign in.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Scan the item code.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331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5</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6</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7</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8</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81200">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97625">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Quality Status. </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Select </a:t>
                      </a:r>
                      <a:r>
                        <a:rPr b="1" i="0" lang="en-US" sz="1000" u="none" cap="none" strike="noStrike">
                          <a:latin typeface="Calibri"/>
                          <a:ea typeface="Calibri"/>
                          <a:cs typeface="Calibri"/>
                          <a:sym typeface="Calibri"/>
                        </a:rPr>
                        <a:t>Good. </a:t>
                      </a:r>
                      <a:endParaRPr b="0" i="0"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If item(s) are damaged set aside and inform Shift Manager.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Calibri"/>
                          <a:ea typeface="Calibri"/>
                          <a:cs typeface="Calibri"/>
                          <a:sym typeface="Calibri"/>
                        </a:rPr>
                        <a:t>Enter any required information and select </a:t>
                      </a:r>
                      <a:r>
                        <a:rPr b="1" i="0" lang="en-US" sz="1000" u="none" cap="none" strike="noStrike">
                          <a:solidFill>
                            <a:schemeClr val="dk1"/>
                          </a:solidFill>
                          <a:latin typeface="Calibri"/>
                          <a:ea typeface="Calibri"/>
                          <a:cs typeface="Calibri"/>
                          <a:sym typeface="Calibri"/>
                        </a:rPr>
                        <a:t>Confirm.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650">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9</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10</a:t>
                      </a:r>
                      <a:endParaRPr b="0" i="0" sz="1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11</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12</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39875">
                <a:tc>
                  <a:txBody>
                    <a:bodyPr/>
                    <a:lstStyle/>
                    <a:p>
                      <a:pPr indent="0" lvl="0" marL="0" marR="0" rtl="0" algn="l">
                        <a:lnSpc>
                          <a:spcPct val="100000"/>
                        </a:lnSpc>
                        <a:spcBef>
                          <a:spcPts val="0"/>
                        </a:spcBef>
                        <a:spcAft>
                          <a:spcPts val="0"/>
                        </a:spcAft>
                        <a:buClr>
                          <a:schemeClr val="dk1"/>
                        </a:buClr>
                        <a:buSzPts val="300"/>
                        <a:buFont typeface="Calibri"/>
                        <a:buNone/>
                      </a:pPr>
                      <a:r>
                        <a:t/>
                      </a:r>
                      <a:endParaRPr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967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Count the number of items received, input </a:t>
                      </a:r>
                      <a:r>
                        <a:rPr b="1" i="0" lang="en-US" sz="1000" u="none" cap="none" strike="noStrike">
                          <a:solidFill>
                            <a:schemeClr val="dk1"/>
                          </a:solidFill>
                          <a:latin typeface="Calibri"/>
                          <a:ea typeface="Calibri"/>
                          <a:cs typeface="Calibri"/>
                          <a:sym typeface="Calibri"/>
                        </a:rPr>
                        <a:t>Quantity.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Let your shift manager know and include the item information/ barcode.</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648" name="Google Shape;648;p51"/>
          <p:cNvPicPr preferRelativeResize="0"/>
          <p:nvPr/>
        </p:nvPicPr>
        <p:blipFill rotWithShape="1">
          <a:blip r:embed="rId3">
            <a:alphaModFix/>
          </a:blip>
          <a:srcRect b="0" l="0" r="0" t="0"/>
          <a:stretch/>
        </p:blipFill>
        <p:spPr>
          <a:xfrm>
            <a:off x="2163277" y="7548289"/>
            <a:ext cx="1553965" cy="1013671"/>
          </a:xfrm>
          <a:prstGeom prst="rect">
            <a:avLst/>
          </a:prstGeom>
          <a:noFill/>
          <a:ln>
            <a:noFill/>
          </a:ln>
        </p:spPr>
      </p:pic>
      <p:graphicFrame>
        <p:nvGraphicFramePr>
          <p:cNvPr id="649" name="Google Shape;649;p51"/>
          <p:cNvGraphicFramePr/>
          <p:nvPr/>
        </p:nvGraphicFramePr>
        <p:xfrm>
          <a:off x="79375" y="112131"/>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093050"/>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b="0" i="0" lang="en-US" sz="2000" u="none" cap="none" strike="noStrike">
                          <a:solidFill>
                            <a:schemeClr val="dk1"/>
                          </a:solidFill>
                          <a:latin typeface="Calibri"/>
                          <a:ea typeface="Calibri"/>
                          <a:cs typeface="Calibri"/>
                          <a:sym typeface="Calibri"/>
                        </a:rPr>
                        <a:t>Quality Control Check During Receiving</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QCR01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Inbound</a:t>
                      </a:r>
                      <a:endParaRPr sz="1400" u="none" cap="none" strike="noStrike"/>
                    </a:p>
                    <a:p>
                      <a:pPr indent="0" lvl="0" marL="0" marR="0" rtl="0" algn="ctr">
                        <a:lnSpc>
                          <a:spcPct val="115000"/>
                        </a:lnSpc>
                        <a:spcBef>
                          <a:spcPts val="0"/>
                        </a:spcBef>
                        <a:spcAft>
                          <a:spcPts val="0"/>
                        </a:spcAft>
                        <a:buClr>
                          <a:schemeClr val="dk1"/>
                        </a:buClr>
                        <a:buSzPts val="1000"/>
                        <a:buFont typeface="Calibri"/>
                        <a:buNone/>
                      </a:pPr>
                      <a:r>
                        <a:rPr i="0" lang="en-US" sz="900" u="none" cap="none" strike="noStrike">
                          <a:solidFill>
                            <a:schemeClr val="dk1"/>
                          </a:solidFill>
                          <a:latin typeface="Calibri"/>
                          <a:ea typeface="Calibri"/>
                          <a:cs typeface="Calibri"/>
                          <a:sym typeface="Calibri"/>
                        </a:rPr>
                        <a:t>Every Inbound Deliveries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Site Manager</a:t>
                      </a:r>
                      <a:endParaRPr sz="9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chemeClr val="dk1"/>
                        </a:buClr>
                        <a:buSzPts val="900"/>
                        <a:buFont typeface="Arial"/>
                        <a:buNone/>
                      </a:pPr>
                      <a:r>
                        <a:rPr lang="en-US" sz="900" u="none" cap="none" strike="noStrike">
                          <a:solidFill>
                            <a:schemeClr val="dk1"/>
                          </a:solidFill>
                          <a:latin typeface="Calibri"/>
                          <a:ea typeface="Calibri"/>
                          <a:cs typeface="Calibri"/>
                          <a:sym typeface="Calibri"/>
                        </a:rPr>
                        <a:t>Receive: Driver Arrives Onsite</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650" name="Google Shape;650;p51"/>
          <p:cNvGraphicFramePr/>
          <p:nvPr/>
        </p:nvGraphicFramePr>
        <p:xfrm>
          <a:off x="79375" y="1241404"/>
          <a:ext cx="3000000" cy="3000000"/>
        </p:xfrm>
        <a:graphic>
          <a:graphicData uri="http://schemas.openxmlformats.org/drawingml/2006/table">
            <a:tbl>
              <a:tblPr>
                <a:noFill/>
                <a:tableStyleId>{532FCE86-39A6-4F77-B355-30FE4D7EA509}</a:tableStyleId>
              </a:tblPr>
              <a:tblGrid>
                <a:gridCol w="926475"/>
                <a:gridCol w="6687325"/>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chemeClr val="dk1"/>
                        </a:buClr>
                        <a:buSzPts val="900"/>
                        <a:buFont typeface="Calibri"/>
                        <a:buNone/>
                      </a:pPr>
                      <a:r>
                        <a:rPr lang="en-US" sz="1000" u="none" cap="none" strike="noStrike">
                          <a:latin typeface="Calibri"/>
                          <a:ea typeface="Calibri"/>
                          <a:cs typeface="Calibri"/>
                          <a:sym typeface="Calibri"/>
                        </a:rPr>
                        <a:t>Move product from Inbound to Receiving → Conduct a visual check → Retrieve HHT and sign in → Scan item code → Select Quality Status → Select Good → Input any required information → Select confirm → Input the quantity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651" name="Google Shape;651;p51"/>
          <p:cNvPicPr preferRelativeResize="0"/>
          <p:nvPr/>
        </p:nvPicPr>
        <p:blipFill rotWithShape="1">
          <a:blip r:embed="rId4">
            <a:alphaModFix/>
          </a:blip>
          <a:srcRect b="0" l="0" r="0" t="0"/>
          <a:stretch/>
        </p:blipFill>
        <p:spPr>
          <a:xfrm>
            <a:off x="79247" y="173865"/>
            <a:ext cx="1363399" cy="272679"/>
          </a:xfrm>
          <a:prstGeom prst="rect">
            <a:avLst/>
          </a:prstGeom>
          <a:noFill/>
          <a:ln>
            <a:noFill/>
          </a:ln>
        </p:spPr>
      </p:pic>
      <p:pic>
        <p:nvPicPr>
          <p:cNvPr id="652" name="Google Shape;652;p51"/>
          <p:cNvPicPr preferRelativeResize="0"/>
          <p:nvPr/>
        </p:nvPicPr>
        <p:blipFill rotWithShape="1">
          <a:blip r:embed="rId5">
            <a:alphaModFix/>
          </a:blip>
          <a:srcRect b="2962" l="18157" r="12829" t="6110"/>
          <a:stretch/>
        </p:blipFill>
        <p:spPr>
          <a:xfrm>
            <a:off x="4569515" y="3345145"/>
            <a:ext cx="593123" cy="1077525"/>
          </a:xfrm>
          <a:prstGeom prst="rect">
            <a:avLst/>
          </a:prstGeom>
          <a:noFill/>
          <a:ln>
            <a:noFill/>
          </a:ln>
        </p:spPr>
      </p:pic>
      <p:pic>
        <p:nvPicPr>
          <p:cNvPr id="653" name="Google Shape;653;p51"/>
          <p:cNvPicPr preferRelativeResize="0"/>
          <p:nvPr/>
        </p:nvPicPr>
        <p:blipFill rotWithShape="1">
          <a:blip r:embed="rId6">
            <a:alphaModFix/>
          </a:blip>
          <a:srcRect b="0" l="0" r="0" t="0"/>
          <a:stretch/>
        </p:blipFill>
        <p:spPr>
          <a:xfrm>
            <a:off x="6234886" y="3286375"/>
            <a:ext cx="934256" cy="1136294"/>
          </a:xfrm>
          <a:prstGeom prst="rect">
            <a:avLst/>
          </a:prstGeom>
          <a:noFill/>
          <a:ln>
            <a:noFill/>
          </a:ln>
        </p:spPr>
      </p:pic>
      <p:pic>
        <p:nvPicPr>
          <p:cNvPr id="654" name="Google Shape;654;p51"/>
          <p:cNvPicPr preferRelativeResize="0"/>
          <p:nvPr/>
        </p:nvPicPr>
        <p:blipFill rotWithShape="1">
          <a:blip r:embed="rId7">
            <a:alphaModFix/>
          </a:blip>
          <a:srcRect b="0" l="0" r="0" t="0"/>
          <a:stretch/>
        </p:blipFill>
        <p:spPr>
          <a:xfrm>
            <a:off x="152714" y="5594404"/>
            <a:ext cx="1785198" cy="743054"/>
          </a:xfrm>
          <a:prstGeom prst="rect">
            <a:avLst/>
          </a:prstGeom>
          <a:noFill/>
          <a:ln>
            <a:noFill/>
          </a:ln>
        </p:spPr>
      </p:pic>
      <p:pic>
        <p:nvPicPr>
          <p:cNvPr id="655" name="Google Shape;655;p51"/>
          <p:cNvPicPr preferRelativeResize="0"/>
          <p:nvPr/>
        </p:nvPicPr>
        <p:blipFill rotWithShape="1">
          <a:blip r:embed="rId8">
            <a:alphaModFix/>
          </a:blip>
          <a:srcRect b="0" l="0" r="0" t="0"/>
          <a:stretch/>
        </p:blipFill>
        <p:spPr>
          <a:xfrm>
            <a:off x="2081275" y="5486308"/>
            <a:ext cx="1717971" cy="959246"/>
          </a:xfrm>
          <a:prstGeom prst="rect">
            <a:avLst/>
          </a:prstGeom>
          <a:noFill/>
          <a:ln>
            <a:noFill/>
          </a:ln>
        </p:spPr>
      </p:pic>
      <p:pic>
        <p:nvPicPr>
          <p:cNvPr descr="Shape, circle&#10;&#10;Description automatically generated" id="656" name="Google Shape;656;p51"/>
          <p:cNvPicPr preferRelativeResize="0"/>
          <p:nvPr/>
        </p:nvPicPr>
        <p:blipFill rotWithShape="1">
          <a:blip r:embed="rId9">
            <a:alphaModFix/>
          </a:blip>
          <a:srcRect b="0" l="0" r="0" t="0"/>
          <a:stretch/>
        </p:blipFill>
        <p:spPr>
          <a:xfrm>
            <a:off x="2383253" y="3345145"/>
            <a:ext cx="1114015" cy="1136296"/>
          </a:xfrm>
          <a:prstGeom prst="rect">
            <a:avLst/>
          </a:prstGeom>
          <a:noFill/>
          <a:ln>
            <a:noFill/>
          </a:ln>
        </p:spPr>
      </p:pic>
      <p:pic>
        <p:nvPicPr>
          <p:cNvPr id="657" name="Google Shape;657;p51"/>
          <p:cNvPicPr preferRelativeResize="0"/>
          <p:nvPr/>
        </p:nvPicPr>
        <p:blipFill rotWithShape="1">
          <a:blip r:embed="rId10">
            <a:alphaModFix/>
          </a:blip>
          <a:srcRect b="0" l="0" r="0" t="0"/>
          <a:stretch/>
        </p:blipFill>
        <p:spPr>
          <a:xfrm>
            <a:off x="5813654" y="5296160"/>
            <a:ext cx="1515649" cy="1244607"/>
          </a:xfrm>
          <a:prstGeom prst="rect">
            <a:avLst/>
          </a:prstGeom>
          <a:noFill/>
          <a:ln>
            <a:noFill/>
          </a:ln>
        </p:spPr>
      </p:pic>
      <p:pic>
        <p:nvPicPr>
          <p:cNvPr id="658" name="Google Shape;658;p51"/>
          <p:cNvPicPr preferRelativeResize="0"/>
          <p:nvPr/>
        </p:nvPicPr>
        <p:blipFill rotWithShape="1">
          <a:blip r:embed="rId11">
            <a:alphaModFix/>
          </a:blip>
          <a:srcRect b="0" l="0" r="0" t="0"/>
          <a:stretch/>
        </p:blipFill>
        <p:spPr>
          <a:xfrm>
            <a:off x="262237" y="7560601"/>
            <a:ext cx="1566153" cy="1135039"/>
          </a:xfrm>
          <a:prstGeom prst="rect">
            <a:avLst/>
          </a:prstGeom>
          <a:noFill/>
          <a:ln>
            <a:noFill/>
          </a:ln>
        </p:spPr>
      </p:pic>
      <p:pic>
        <p:nvPicPr>
          <p:cNvPr id="659" name="Google Shape;659;p51"/>
          <p:cNvPicPr preferRelativeResize="0"/>
          <p:nvPr/>
        </p:nvPicPr>
        <p:blipFill rotWithShape="1">
          <a:blip r:embed="rId12">
            <a:alphaModFix/>
          </a:blip>
          <a:srcRect b="0" l="0" r="0" t="0"/>
          <a:stretch/>
        </p:blipFill>
        <p:spPr>
          <a:xfrm>
            <a:off x="4107834" y="5311058"/>
            <a:ext cx="1420272" cy="1134496"/>
          </a:xfrm>
          <a:prstGeom prst="rect">
            <a:avLst/>
          </a:prstGeom>
          <a:noFill/>
          <a:ln>
            <a:noFill/>
          </a:ln>
        </p:spPr>
      </p:pic>
      <p:pic>
        <p:nvPicPr>
          <p:cNvPr id="660" name="Google Shape;660;p51"/>
          <p:cNvPicPr preferRelativeResize="0"/>
          <p:nvPr/>
        </p:nvPicPr>
        <p:blipFill rotWithShape="1">
          <a:blip r:embed="rId13">
            <a:alphaModFix/>
          </a:blip>
          <a:srcRect b="0" l="0" r="0" t="0"/>
          <a:stretch/>
        </p:blipFill>
        <p:spPr>
          <a:xfrm>
            <a:off x="152715" y="3383514"/>
            <a:ext cx="1785198" cy="88769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graphicFrame>
        <p:nvGraphicFramePr>
          <p:cNvPr id="665" name="Google Shape;665;p52"/>
          <p:cNvGraphicFramePr/>
          <p:nvPr/>
        </p:nvGraphicFramePr>
        <p:xfrm>
          <a:off x="79362" y="1198604"/>
          <a:ext cx="3000000" cy="3000000"/>
        </p:xfrm>
        <a:graphic>
          <a:graphicData uri="http://schemas.openxmlformats.org/drawingml/2006/table">
            <a:tbl>
              <a:tblPr>
                <a:noFill/>
                <a:tableStyleId>{532FCE86-39A6-4F77-B355-30FE4D7EA509}</a:tableStyleId>
              </a:tblPr>
              <a:tblGrid>
                <a:gridCol w="1932200"/>
                <a:gridCol w="1880475"/>
                <a:gridCol w="1871100"/>
                <a:gridCol w="1949625"/>
              </a:tblGrid>
              <a:tr h="187225">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305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05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73750">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0557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lang="en-US" sz="900" u="none" cap="none" strike="noStrike">
                          <a:solidFill>
                            <a:schemeClr val="dk1"/>
                          </a:solidFill>
                          <a:latin typeface="Calibri"/>
                          <a:ea typeface="Calibri"/>
                          <a:cs typeface="Calibri"/>
                          <a:sym typeface="Calibri"/>
                        </a:rPr>
                        <a:t>D. Manual areas are not expiry managed. Always verify FEFO.</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10625">
                <a:tc gridSpan="2">
                  <a:txBody>
                    <a:bodyPr/>
                    <a:lstStyle/>
                    <a:p>
                      <a:pPr indent="0" lvl="0" marL="0" marR="0" rtl="0" algn="l">
                        <a:lnSpc>
                          <a:spcPct val="100000"/>
                        </a:lnSpc>
                        <a:spcBef>
                          <a:spcPts val="0"/>
                        </a:spcBef>
                        <a:spcAft>
                          <a:spcPts val="0"/>
                        </a:spcAft>
                        <a:buClr>
                          <a:schemeClr val="dk1"/>
                        </a:buClr>
                        <a:buSzPts val="950"/>
                        <a:buFont typeface="Calibri"/>
                        <a:buNone/>
                      </a:pPr>
                      <a:r>
                        <a:t/>
                      </a:r>
                      <a:endParaRPr b="0" sz="900" u="none" cap="none" strike="noStrike"/>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50"/>
                        <a:buFont typeface="Calibri"/>
                        <a:buNone/>
                      </a:pPr>
                      <a:r>
                        <a:t/>
                      </a:r>
                      <a:endParaRPr b="0" sz="9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9757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b="0"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b="0" i="0" sz="110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100" u="none" cap="none" strike="noStrike"/>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t/>
                      </a:r>
                      <a:endParaRPr b="1"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627225">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A unit has been found Damaged</a:t>
                      </a:r>
                      <a:endParaRPr b="1" i="0" sz="1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A unit has been found Expired</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Exception: Correct quantity in bin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2F2F2"/>
                    </a:solidFill>
                  </a:tcPr>
                </a:tc>
              </a:tr>
              <a:tr h="1097725">
                <a:tc>
                  <a:txBody>
                    <a:bodyPr/>
                    <a:lstStyle/>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chemeClr val="dk1"/>
                        </a:buClr>
                        <a:buSzPts val="1300"/>
                        <a:buFont typeface="Calibri"/>
                        <a:buNone/>
                      </a:pPr>
                      <a:r>
                        <a:rPr b="0" i="0" lang="en-US" sz="1000" u="none" cap="none" strike="noStrike">
                          <a:solidFill>
                            <a:schemeClr val="dk1"/>
                          </a:solidFill>
                          <a:latin typeface="Calibri"/>
                          <a:ea typeface="Calibri"/>
                          <a:cs typeface="Calibri"/>
                          <a:sym typeface="Calibri"/>
                        </a:rPr>
                        <a:t>Notify Shift Manager</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000" u="none" cap="none" strike="noStrike">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200"/>
                        <a:buFont typeface="Arial"/>
                        <a:buNone/>
                      </a:pPr>
                      <a:r>
                        <a:rPr lang="en-US" sz="1000" u="none" cap="none" strike="noStrike">
                          <a:latin typeface="Calibri"/>
                          <a:ea typeface="Calibri"/>
                          <a:cs typeface="Calibri"/>
                          <a:sym typeface="Calibri"/>
                        </a:rPr>
                        <a:t>Notify Shift Manager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Resolution: </a:t>
                      </a:r>
                      <a:endParaRPr sz="1400" u="none" cap="none" strike="noStrike"/>
                    </a:p>
                    <a:p>
                      <a:pPr indent="0" lvl="0" marL="0" marR="0" rtl="0" algn="l">
                        <a:lnSpc>
                          <a:spcPct val="100000"/>
                        </a:lnSpc>
                        <a:spcBef>
                          <a:spcPts val="0"/>
                        </a:spcBef>
                        <a:spcAft>
                          <a:spcPts val="0"/>
                        </a:spcAft>
                        <a:buClr>
                          <a:srgbClr val="000000"/>
                        </a:buClr>
                        <a:buSzPts val="1300"/>
                        <a:buFont typeface="Calibri"/>
                        <a:buNone/>
                      </a:pPr>
                      <a:r>
                        <a:rPr b="0" i="0" lang="en-US" sz="1000" u="none" cap="none" strike="noStrike">
                          <a:solidFill>
                            <a:srgbClr val="000000"/>
                          </a:solidFill>
                          <a:latin typeface="Calibri"/>
                          <a:ea typeface="Calibri"/>
                          <a:cs typeface="Calibri"/>
                          <a:sym typeface="Calibri"/>
                        </a:rPr>
                        <a:t>A stock taking task will need to be created and executed.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300"/>
                        <a:buFont typeface="Calibri"/>
                        <a:buNone/>
                      </a:pPr>
                      <a:r>
                        <a:t/>
                      </a:r>
                      <a:endParaRPr sz="105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81100">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200"/>
                        <a:buFont typeface="Calibri"/>
                        <a:buNone/>
                      </a:pPr>
                      <a:r>
                        <a:t/>
                      </a:r>
                      <a:endParaRPr sz="11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516875">
                <a:tc>
                  <a:txBody>
                    <a:bodyPr/>
                    <a:lstStyle/>
                    <a:p>
                      <a:pPr indent="0" lvl="0" marL="0" marR="0" rtl="0" algn="l">
                        <a:lnSpc>
                          <a:spcPct val="100000"/>
                        </a:lnSpc>
                        <a:spcBef>
                          <a:spcPts val="0"/>
                        </a:spcBef>
                        <a:spcAft>
                          <a:spcPts val="0"/>
                        </a:spcAft>
                        <a:buClr>
                          <a:schemeClr val="dk1"/>
                        </a:buClr>
                        <a:buSzPts val="1300"/>
                        <a:buFont typeface="Calibri"/>
                        <a:buNone/>
                      </a:pPr>
                      <a:r>
                        <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chemeClr val="dk1"/>
                        </a:buClr>
                        <a:buSzPts val="1300"/>
                        <a:buFont typeface="Calibri"/>
                        <a:buNone/>
                      </a:pPr>
                      <a:r>
                        <a:t/>
                      </a:r>
                      <a:endParaRPr sz="1000" u="none" cap="none" strike="noStrike">
                        <a:highlight>
                          <a:srgbClr val="00FFFF"/>
                        </a:highlight>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2F2F2"/>
                    </a:solidFill>
                  </a:tcPr>
                </a:tc>
              </a:tr>
              <a:tr h="1672950">
                <a:tc>
                  <a:txBody>
                    <a:bodyPr/>
                    <a:lstStyle/>
                    <a:p>
                      <a:pPr indent="0" lvl="0" marL="0" marR="0" rtl="0" algn="l">
                        <a:lnSpc>
                          <a:spcPct val="100000"/>
                        </a:lnSpc>
                        <a:spcBef>
                          <a:spcPts val="0"/>
                        </a:spcBef>
                        <a:spcAft>
                          <a:spcPts val="0"/>
                        </a:spcAft>
                        <a:buClr>
                          <a:srgbClr val="000000"/>
                        </a:buClr>
                        <a:buSzPts val="13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300"/>
                        <a:buFont typeface="Calibri"/>
                        <a:buNone/>
                      </a:pPr>
                      <a:r>
                        <a:t/>
                      </a:r>
                      <a:endParaRPr sz="105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t/>
                      </a:r>
                      <a:endParaRPr sz="1000" u="none" cap="none" strike="noStrike">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Calibri"/>
                        <a:buNone/>
                      </a:pPr>
                      <a:r>
                        <a:t/>
                      </a:r>
                      <a:endParaRPr b="0" i="0" sz="1000" u="none" cap="none" strike="noStrike">
                        <a:solidFill>
                          <a:srgbClr val="000000"/>
                        </a:solidFill>
                        <a:highlight>
                          <a:srgbClr val="FF0000"/>
                        </a:highlight>
                        <a:latin typeface="Calibri"/>
                        <a:ea typeface="Calibri"/>
                        <a:cs typeface="Calibri"/>
                        <a:sym typeface="Calibri"/>
                      </a:endParaRPr>
                    </a:p>
                  </a:txBody>
                  <a:tcPr marT="0" marB="0" marR="18750" marL="18750" anchor="ctr">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666" name="Google Shape;666;p52"/>
          <p:cNvGraphicFramePr/>
          <p:nvPr/>
        </p:nvGraphicFramePr>
        <p:xfrm>
          <a:off x="79362" y="59010"/>
          <a:ext cx="3000000" cy="3000000"/>
        </p:xfrm>
        <a:graphic>
          <a:graphicData uri="http://schemas.openxmlformats.org/drawingml/2006/table">
            <a:tbl>
              <a:tblPr>
                <a:noFill/>
                <a:tableStyleId>{532FCE86-39A6-4F77-B355-30FE4D7EA509}</a:tableStyleId>
              </a:tblPr>
              <a:tblGrid>
                <a:gridCol w="657225"/>
                <a:gridCol w="460850"/>
                <a:gridCol w="814125"/>
                <a:gridCol w="807300"/>
                <a:gridCol w="721500"/>
                <a:gridCol w="1307125"/>
                <a:gridCol w="1752600"/>
                <a:gridCol w="1116225"/>
              </a:tblGrid>
              <a:tr h="40835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4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solidFill>
                            <a:schemeClr val="dk1"/>
                          </a:solidFill>
                          <a:latin typeface="Calibri"/>
                          <a:ea typeface="Calibri"/>
                          <a:cs typeface="Calibri"/>
                          <a:sym typeface="Calibri"/>
                        </a:rPr>
                        <a:t> Quality Control: Exceptions and Resolutions</a:t>
                      </a:r>
                      <a:endParaRPr sz="12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2135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i="0" lang="en-US" sz="900" u="none" cap="none" strike="noStrike">
                          <a:solidFill>
                            <a:schemeClr val="dk1"/>
                          </a:solidFill>
                          <a:latin typeface="Calibri"/>
                          <a:ea typeface="Calibri"/>
                          <a:cs typeface="Calibri"/>
                          <a:sym typeface="Calibri"/>
                        </a:rPr>
                        <a:t>QCE01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99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All Process Paths</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During QC Checks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28995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i="0" lang="en-US" sz="900" u="none" cap="none" strike="noStrike">
                          <a:solidFill>
                            <a:schemeClr val="dk1"/>
                          </a:solidFill>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800"/>
                        <a:buFont typeface="Arial"/>
                        <a:buNone/>
                      </a:pPr>
                      <a:r>
                        <a:rPr i="0" lang="en-US" sz="900" u="none" cap="none" strike="noStrike">
                          <a:solidFill>
                            <a:srgbClr val="000000"/>
                          </a:solidFill>
                          <a:latin typeface="Calibri"/>
                          <a:ea typeface="Calibri"/>
                          <a:cs typeface="Calibri"/>
                          <a:sym typeface="Calibri"/>
                        </a:rPr>
                        <a:t>All Quality Control PMVs</a:t>
                      </a:r>
                      <a:endParaRPr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pic>
        <p:nvPicPr>
          <p:cNvPr descr="Text, logo&#10;&#10;Description automatically generated with medium confidence" id="667" name="Google Shape;667;p52"/>
          <p:cNvPicPr preferRelativeResize="0"/>
          <p:nvPr/>
        </p:nvPicPr>
        <p:blipFill rotWithShape="1">
          <a:blip r:embed="rId3">
            <a:alphaModFix/>
          </a:blip>
          <a:srcRect b="0" l="0" r="0" t="0"/>
          <a:stretch/>
        </p:blipFill>
        <p:spPr>
          <a:xfrm>
            <a:off x="79362" y="132842"/>
            <a:ext cx="1363399" cy="27267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1" name="Shape 671"/>
        <p:cNvGrpSpPr/>
        <p:nvPr/>
      </p:nvGrpSpPr>
      <p:grpSpPr>
        <a:xfrm>
          <a:off x="0" y="0"/>
          <a:ext cx="0" cy="0"/>
          <a:chOff x="0" y="0"/>
          <a:chExt cx="0" cy="0"/>
        </a:xfrm>
      </p:grpSpPr>
      <p:sp>
        <p:nvSpPr>
          <p:cNvPr id="672" name="Google Shape;672;p53"/>
          <p:cNvSpPr/>
          <p:nvPr/>
        </p:nvSpPr>
        <p:spPr>
          <a:xfrm>
            <a:off x="0" y="0"/>
            <a:ext cx="7772400" cy="1005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13"/>
              <a:buFont typeface="Arial"/>
              <a:buNone/>
            </a:pPr>
            <a:r>
              <a:t/>
            </a:r>
            <a:endParaRPr b="0" i="0" sz="1013" u="none" cap="none" strike="noStrike">
              <a:solidFill>
                <a:schemeClr val="lt1"/>
              </a:solidFill>
              <a:latin typeface="Calibri"/>
              <a:ea typeface="Calibri"/>
              <a:cs typeface="Calibri"/>
              <a:sym typeface="Calibri"/>
            </a:endParaRPr>
          </a:p>
        </p:txBody>
      </p:sp>
      <p:sp>
        <p:nvSpPr>
          <p:cNvPr id="673" name="Google Shape;673;p53"/>
          <p:cNvSpPr/>
          <p:nvPr/>
        </p:nvSpPr>
        <p:spPr>
          <a:xfrm>
            <a:off x="155448" y="7670484"/>
            <a:ext cx="7461504" cy="2214075"/>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53"/>
          <p:cNvSpPr txBox="1"/>
          <p:nvPr>
            <p:ph type="title"/>
          </p:nvPr>
        </p:nvSpPr>
        <p:spPr>
          <a:xfrm>
            <a:off x="709228" y="7835704"/>
            <a:ext cx="6353937" cy="104542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3500"/>
              <a:buFont typeface="Calibri"/>
              <a:buNone/>
            </a:pPr>
            <a:r>
              <a:rPr b="1" lang="en-US" sz="3500">
                <a:solidFill>
                  <a:schemeClr val="accent1"/>
                </a:solidFill>
                <a:latin typeface="Calibri"/>
                <a:ea typeface="Calibri"/>
                <a:cs typeface="Calibri"/>
                <a:sym typeface="Calibri"/>
              </a:rPr>
              <a:t>Exceptions</a:t>
            </a:r>
            <a:endParaRPr/>
          </a:p>
        </p:txBody>
      </p:sp>
      <p:cxnSp>
        <p:nvCxnSpPr>
          <p:cNvPr id="675" name="Google Shape;675;p53"/>
          <p:cNvCxnSpPr/>
          <p:nvPr/>
        </p:nvCxnSpPr>
        <p:spPr>
          <a:xfrm>
            <a:off x="1847562" y="8956244"/>
            <a:ext cx="4080510" cy="0"/>
          </a:xfrm>
          <a:prstGeom prst="straightConnector1">
            <a:avLst/>
          </a:prstGeom>
          <a:noFill/>
          <a:ln cap="flat" cmpd="sng" w="9525">
            <a:solidFill>
              <a:schemeClr val="accent1"/>
            </a:solidFill>
            <a:prstDash val="solid"/>
            <a:miter lim="800000"/>
            <a:headEnd len="sm" w="sm" type="none"/>
            <a:tailEnd len="sm" w="sm" type="none"/>
          </a:ln>
        </p:spPr>
      </p:cxnSp>
      <p:pic>
        <p:nvPicPr>
          <p:cNvPr id="676" name="Google Shape;676;p53"/>
          <p:cNvPicPr preferRelativeResize="0"/>
          <p:nvPr/>
        </p:nvPicPr>
        <p:blipFill rotWithShape="1">
          <a:blip r:embed="rId3">
            <a:alphaModFix/>
          </a:blip>
          <a:srcRect b="0" l="24892" r="17844" t="0"/>
          <a:stretch/>
        </p:blipFill>
        <p:spPr>
          <a:xfrm>
            <a:off x="155448" y="172167"/>
            <a:ext cx="7461504" cy="7329361"/>
          </a:xfrm>
          <a:prstGeom prst="snip2DiagRect">
            <a:avLst>
              <a:gd fmla="val 0" name="adj1"/>
              <a:gd fmla="val 16667" name="adj2"/>
            </a:avLst>
          </a:prstGeom>
          <a:solidFill>
            <a:srgbClr val="ECECEC"/>
          </a:solidFill>
          <a:ln cap="sq" cmpd="sng" w="88900">
            <a:solidFill>
              <a:srgbClr val="FFFFFF"/>
            </a:solidFill>
            <a:prstDash val="solid"/>
            <a:miter lim="800000"/>
            <a:headEnd len="sm" w="sm" type="none"/>
            <a:tailEnd len="sm" w="sm" type="none"/>
          </a:ln>
          <a:effectLst>
            <a:outerShdw blurRad="88900" rotWithShape="0" algn="tl">
              <a:srgbClr val="000000">
                <a:alpha val="44313"/>
              </a:srgbClr>
            </a:outerShdw>
          </a:effectLst>
        </p:spPr>
      </p:pic>
      <p:sp>
        <p:nvSpPr>
          <p:cNvPr id="677" name="Google Shape;677;p5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graphicFrame>
        <p:nvGraphicFramePr>
          <p:cNvPr id="682" name="Google Shape;682;p54"/>
          <p:cNvGraphicFramePr/>
          <p:nvPr/>
        </p:nvGraphicFramePr>
        <p:xfrm>
          <a:off x="79246" y="1698604"/>
          <a:ext cx="3000000" cy="3000000"/>
        </p:xfrm>
        <a:graphic>
          <a:graphicData uri="http://schemas.openxmlformats.org/drawingml/2006/table">
            <a:tbl>
              <a:tblPr>
                <a:noFill/>
                <a:tableStyleId>{532FCE86-39A6-4F77-B355-30FE4D7EA509}</a:tableStyleId>
              </a:tblPr>
              <a:tblGrid>
                <a:gridCol w="1952375"/>
                <a:gridCol w="1900075"/>
                <a:gridCol w="1957500"/>
                <a:gridCol w="1883175"/>
              </a:tblGrid>
              <a:tr h="16990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646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26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2600">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260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42600">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850"/>
                        <a:buFont typeface="Calibri"/>
                        <a:buNone/>
                      </a:pPr>
                      <a:r>
                        <a:t/>
                      </a:r>
                      <a:endParaRPr b="0" sz="1600" u="none" cap="none" strike="noStrike">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6677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2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271350">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52050">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Retrieve HHT and metro cart. Verify HHT unit is charged and login into the </a:t>
                      </a:r>
                      <a:r>
                        <a:rPr i="0" lang="en-US" sz="1000" u="none" cap="none" strike="noStrike">
                          <a:latin typeface="Calibri"/>
                          <a:ea typeface="Calibri"/>
                          <a:cs typeface="Calibri"/>
                          <a:sym typeface="Calibri"/>
                        </a:rPr>
                        <a:t>system to “Picking.”</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Scan the metro cart bin location for each order. </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Go to location listed on HHT. Scan item pick location. </a:t>
                      </a:r>
                      <a:endParaRPr sz="1400" u="none" cap="none" strike="noStrike"/>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highlight>
                          <a:srgbClr val="FFFF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Scan the </a:t>
                      </a:r>
                      <a:r>
                        <a:rPr b="1" i="0" lang="en-US" sz="1000" u="none" cap="none" strike="noStrike">
                          <a:latin typeface="Calibri"/>
                          <a:ea typeface="Calibri"/>
                          <a:cs typeface="Calibri"/>
                          <a:sym typeface="Calibri"/>
                        </a:rPr>
                        <a:t>Item Code </a:t>
                      </a:r>
                      <a:r>
                        <a:rPr b="0" i="0" lang="en-US" sz="1000" u="none" cap="none" strike="noStrike">
                          <a:latin typeface="Calibri"/>
                          <a:ea typeface="Calibri"/>
                          <a:cs typeface="Calibri"/>
                          <a:sym typeface="Calibri"/>
                        </a:rPr>
                        <a:t>with HHT. </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6677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317475">
                <a:tc>
                  <a:txBody>
                    <a:bodyPr/>
                    <a:lstStyle/>
                    <a:p>
                      <a:pPr indent="0" lvl="0" marL="0" marR="0" rtl="0" algn="l">
                        <a:lnSpc>
                          <a:spcPct val="100000"/>
                        </a:lnSpc>
                        <a:spcBef>
                          <a:spcPts val="0"/>
                        </a:spcBef>
                        <a:spcAft>
                          <a:spcPts val="0"/>
                        </a:spcAft>
                        <a:buClr>
                          <a:schemeClr val="dk1"/>
                        </a:buClr>
                        <a:buSzPts val="300"/>
                        <a:buFont typeface="Calibri"/>
                        <a:buNone/>
                      </a:pPr>
                      <a:r>
                        <a:rPr i="0" lang="en-US" sz="300" u="none" cap="none" strike="noStrike">
                          <a:solidFill>
                            <a:schemeClr val="dk1"/>
                          </a:solidFill>
                          <a:latin typeface="Calibri"/>
                          <a:ea typeface="Calibri"/>
                          <a:cs typeface="Calibri"/>
                          <a:sym typeface="Calibri"/>
                        </a:rPr>
                        <a:t>2</a:t>
                      </a:r>
                      <a:endParaRPr sz="153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0750">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Enter quantity available. For missing stock or no stock, select </a:t>
                      </a:r>
                      <a:r>
                        <a:rPr b="1" i="0" lang="en-US" sz="1000" u="none" cap="none" strike="noStrike">
                          <a:solidFill>
                            <a:srgbClr val="000000"/>
                          </a:solidFill>
                          <a:latin typeface="Calibri"/>
                          <a:ea typeface="Calibri"/>
                          <a:cs typeface="Calibri"/>
                          <a:sym typeface="Calibri"/>
                        </a:rPr>
                        <a:t>Missing Stock. </a:t>
                      </a:r>
                      <a:endParaRPr b="0" i="0" sz="1000" u="none" cap="none" strike="noStrike">
                        <a:solidFill>
                          <a:srgbClr val="000000"/>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A pop-up screen will appear to ask to </a:t>
                      </a:r>
                      <a:r>
                        <a:rPr b="1" i="0" lang="en-US" sz="1000" u="none" cap="none" strike="noStrike">
                          <a:solidFill>
                            <a:srgbClr val="000000"/>
                          </a:solidFill>
                          <a:latin typeface="Calibri"/>
                          <a:ea typeface="Calibri"/>
                          <a:cs typeface="Calibri"/>
                          <a:sym typeface="Calibri"/>
                        </a:rPr>
                        <a:t>Confirm Missing Stock or Container</a:t>
                      </a:r>
                      <a:r>
                        <a:rPr b="0" i="0" lang="en-US" sz="1000" u="none" cap="none" strike="noStrike">
                          <a:solidFill>
                            <a:srgbClr val="000000"/>
                          </a:solidFill>
                          <a:latin typeface="Calibri"/>
                          <a:ea typeface="Calibri"/>
                          <a:cs typeface="Calibri"/>
                          <a:sym typeface="Calibri"/>
                        </a:rPr>
                        <a:t>, select </a:t>
                      </a:r>
                      <a:r>
                        <a:rPr b="1" i="0" lang="en-US" sz="1000" u="none" cap="none" strike="noStrike">
                          <a:solidFill>
                            <a:srgbClr val="000000"/>
                          </a:solidFill>
                          <a:latin typeface="Calibri"/>
                          <a:ea typeface="Calibri"/>
                          <a:cs typeface="Calibri"/>
                          <a:sym typeface="Calibri"/>
                        </a:rPr>
                        <a:t>Yes. </a:t>
                      </a:r>
                      <a:endParaRPr b="0" i="0" sz="1000" u="none" cap="none" strike="noStrike">
                        <a:solidFill>
                          <a:srgbClr val="000000"/>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solidFill>
                            <a:schemeClr val="dk1"/>
                          </a:solidFill>
                          <a:latin typeface="Calibri"/>
                          <a:ea typeface="Calibri"/>
                          <a:cs typeface="Calibri"/>
                          <a:sym typeface="Calibri"/>
                        </a:rPr>
                        <a:t>Check for damaged items. If damaged items are identified, reject the item. </a:t>
                      </a:r>
                      <a:r>
                        <a:rPr i="0" lang="en-US" sz="1000" u="none" cap="none" strike="noStrike">
                          <a:solidFill>
                            <a:schemeClr val="dk1"/>
                          </a:solidFill>
                          <a:latin typeface="Calibri"/>
                          <a:ea typeface="Calibri"/>
                          <a:cs typeface="Calibri"/>
                          <a:sym typeface="Calibri"/>
                        </a:rPr>
                        <a:t>Type reason, quantity, and place on the “rejected cart” shelf. </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000"/>
                        <a:buFont typeface="Arial"/>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Place item(s) in metro cart bin location </a:t>
                      </a:r>
                      <a:r>
                        <a:rPr b="0" i="0" lang="en-US" sz="1000" u="none" cap="none" strike="noStrike">
                          <a:solidFill>
                            <a:schemeClr val="dk1"/>
                          </a:solidFill>
                          <a:latin typeface="Calibri"/>
                          <a:ea typeface="Calibri"/>
                          <a:cs typeface="Calibri"/>
                          <a:sym typeface="Calibri"/>
                        </a:rPr>
                        <a:t>and scan metro cart bin.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66775">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11</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420600">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766850">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Continue this process until all picks are complete.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Once all picks are complete, input </a:t>
                      </a:r>
                      <a:r>
                        <a:rPr b="1" lang="en-US" sz="1000" u="none" cap="none" strike="noStrike">
                          <a:solidFill>
                            <a:schemeClr val="dk1"/>
                          </a:solidFill>
                          <a:latin typeface="Calibri"/>
                          <a:ea typeface="Calibri"/>
                          <a:cs typeface="Calibri"/>
                          <a:sym typeface="Calibri"/>
                        </a:rPr>
                        <a:t>Out </a:t>
                      </a:r>
                      <a:r>
                        <a:rPr b="0" lang="en-US" sz="1000" u="none" cap="none" strike="noStrike">
                          <a:solidFill>
                            <a:schemeClr val="dk1"/>
                          </a:solidFill>
                          <a:latin typeface="Calibri"/>
                          <a:ea typeface="Calibri"/>
                          <a:cs typeface="Calibri"/>
                          <a:sym typeface="Calibri"/>
                        </a:rPr>
                        <a:t>in the location and select </a:t>
                      </a:r>
                      <a:r>
                        <a:rPr b="1" lang="en-US" sz="1000" u="none" cap="none" strike="noStrike">
                          <a:solidFill>
                            <a:schemeClr val="dk1"/>
                          </a:solidFill>
                          <a:latin typeface="Calibri"/>
                          <a:ea typeface="Calibri"/>
                          <a:cs typeface="Calibri"/>
                          <a:sym typeface="Calibri"/>
                        </a:rPr>
                        <a:t>Exit.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lang="en-US" sz="1000" u="none" cap="none" strike="noStrike">
                          <a:latin typeface="Calibri"/>
                          <a:ea typeface="Calibri"/>
                          <a:cs typeface="Calibri"/>
                          <a:sym typeface="Calibri"/>
                        </a:rPr>
                        <a:t>Picking Operator takes metro cart to pack station staging area.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Let your shift manager know the item information/ barcode that has the mistake.</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683" name="Google Shape;683;p54"/>
          <p:cNvGraphicFramePr/>
          <p:nvPr/>
        </p:nvGraphicFramePr>
        <p:xfrm>
          <a:off x="79375" y="112131"/>
          <a:ext cx="3000000" cy="3000000"/>
        </p:xfrm>
        <a:graphic>
          <a:graphicData uri="http://schemas.openxmlformats.org/drawingml/2006/table">
            <a:tbl>
              <a:tblPr>
                <a:noFill/>
                <a:tableStyleId>{532FCE86-39A6-4F77-B355-30FE4D7EA509}</a:tableStyleId>
              </a:tblPr>
              <a:tblGrid>
                <a:gridCol w="664075"/>
                <a:gridCol w="465650"/>
                <a:gridCol w="822600"/>
                <a:gridCol w="815700"/>
                <a:gridCol w="729000"/>
                <a:gridCol w="1320725"/>
                <a:gridCol w="1770850"/>
                <a:gridCol w="1104425"/>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latin typeface="Calibri"/>
                          <a:ea typeface="Calibri"/>
                          <a:cs typeface="Calibri"/>
                          <a:sym typeface="Calibri"/>
                        </a:rPr>
                        <a:t>Picking Missing Stock, Lesser Quantity, or No Stock </a:t>
                      </a:r>
                      <a:endParaRPr sz="2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PMS01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Pickable Locations</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During Pick</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Picking by Order</a:t>
                      </a:r>
                      <a:endParaRPr sz="9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900"/>
                        <a:buFont typeface="Arial"/>
                        <a:buNone/>
                      </a:pPr>
                      <a:r>
                        <a:rPr lang="en-US" sz="900" u="none" cap="none" strike="noStrike">
                          <a:latin typeface="Calibri"/>
                          <a:ea typeface="Calibri"/>
                          <a:cs typeface="Calibri"/>
                          <a:sym typeface="Calibri"/>
                        </a:rPr>
                        <a:t>Packing a Customer Order</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684" name="Google Shape;684;p54"/>
          <p:cNvGraphicFramePr/>
          <p:nvPr/>
        </p:nvGraphicFramePr>
        <p:xfrm>
          <a:off x="79374" y="1241404"/>
          <a:ext cx="3000000" cy="3000000"/>
        </p:xfrm>
        <a:graphic>
          <a:graphicData uri="http://schemas.openxmlformats.org/drawingml/2006/table">
            <a:tbl>
              <a:tblPr>
                <a:noFill/>
                <a:tableStyleId>{532FCE86-39A6-4F77-B355-30FE4D7EA509}</a:tableStyleId>
              </a:tblPr>
              <a:tblGrid>
                <a:gridCol w="936125"/>
                <a:gridCol w="6756900"/>
              </a:tblGrid>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Open HHT under “Picking” → Scan the barcode on the Picking List → Scan the metro cart location → Go to listed location → Scan the item → Enter the quantity available → Select missing stock → Press Yes → Check for damage → Place item(s) in metro cart bin → Finish picking item(s) → Input Out under location → Select Exit</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685" name="Google Shape;685;p54"/>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pic>
        <p:nvPicPr>
          <p:cNvPr id="686" name="Google Shape;686;p54"/>
          <p:cNvPicPr preferRelativeResize="0"/>
          <p:nvPr/>
        </p:nvPicPr>
        <p:blipFill rotWithShape="1">
          <a:blip r:embed="rId4">
            <a:alphaModFix/>
          </a:blip>
          <a:srcRect b="0" l="0" r="0" t="0"/>
          <a:stretch/>
        </p:blipFill>
        <p:spPr>
          <a:xfrm>
            <a:off x="4261318" y="5450014"/>
            <a:ext cx="1212562" cy="1077526"/>
          </a:xfrm>
          <a:prstGeom prst="rect">
            <a:avLst/>
          </a:prstGeom>
          <a:noFill/>
          <a:ln>
            <a:noFill/>
          </a:ln>
        </p:spPr>
      </p:pic>
      <p:pic>
        <p:nvPicPr>
          <p:cNvPr id="687" name="Google Shape;687;p54"/>
          <p:cNvPicPr preferRelativeResize="0"/>
          <p:nvPr/>
        </p:nvPicPr>
        <p:blipFill rotWithShape="1">
          <a:blip r:embed="rId5">
            <a:alphaModFix/>
          </a:blip>
          <a:srcRect b="0" l="0" r="0" t="0"/>
          <a:stretch/>
        </p:blipFill>
        <p:spPr>
          <a:xfrm>
            <a:off x="5960952" y="7937018"/>
            <a:ext cx="1553965" cy="1013671"/>
          </a:xfrm>
          <a:prstGeom prst="rect">
            <a:avLst/>
          </a:prstGeom>
          <a:noFill/>
          <a:ln>
            <a:noFill/>
          </a:ln>
        </p:spPr>
      </p:pic>
      <p:pic>
        <p:nvPicPr>
          <p:cNvPr id="688" name="Google Shape;688;p54"/>
          <p:cNvPicPr preferRelativeResize="0"/>
          <p:nvPr/>
        </p:nvPicPr>
        <p:blipFill rotWithShape="1">
          <a:blip r:embed="rId6">
            <a:alphaModFix/>
          </a:blip>
          <a:srcRect b="2962" l="18157" r="12829" t="6110"/>
          <a:stretch/>
        </p:blipFill>
        <p:spPr>
          <a:xfrm>
            <a:off x="680700" y="3430452"/>
            <a:ext cx="660727" cy="1136275"/>
          </a:xfrm>
          <a:prstGeom prst="rect">
            <a:avLst/>
          </a:prstGeom>
          <a:noFill/>
          <a:ln>
            <a:noFill/>
          </a:ln>
        </p:spPr>
      </p:pic>
      <p:sp>
        <p:nvSpPr>
          <p:cNvPr id="689" name="Google Shape;689;p54"/>
          <p:cNvSpPr/>
          <p:nvPr/>
        </p:nvSpPr>
        <p:spPr>
          <a:xfrm>
            <a:off x="790960" y="3943662"/>
            <a:ext cx="167700" cy="813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pic>
        <p:nvPicPr>
          <p:cNvPr id="690" name="Google Shape;690;p54"/>
          <p:cNvPicPr preferRelativeResize="0"/>
          <p:nvPr/>
        </p:nvPicPr>
        <p:blipFill rotWithShape="1">
          <a:blip r:embed="rId7">
            <a:alphaModFix/>
          </a:blip>
          <a:srcRect b="0" l="0" r="0" t="0"/>
          <a:stretch/>
        </p:blipFill>
        <p:spPr>
          <a:xfrm>
            <a:off x="2095250" y="7710534"/>
            <a:ext cx="747188" cy="1336959"/>
          </a:xfrm>
          <a:prstGeom prst="rect">
            <a:avLst/>
          </a:prstGeom>
          <a:noFill/>
          <a:ln cap="flat" cmpd="sng" w="9525">
            <a:solidFill>
              <a:srgbClr val="FEFEFE"/>
            </a:solidFill>
            <a:prstDash val="solid"/>
            <a:round/>
            <a:headEnd len="sm" w="sm" type="none"/>
            <a:tailEnd len="sm" w="sm" type="none"/>
          </a:ln>
        </p:spPr>
      </p:pic>
      <p:pic>
        <p:nvPicPr>
          <p:cNvPr id="691" name="Google Shape;691;p54"/>
          <p:cNvPicPr preferRelativeResize="0"/>
          <p:nvPr/>
        </p:nvPicPr>
        <p:blipFill rotWithShape="1">
          <a:blip r:embed="rId8">
            <a:alphaModFix/>
          </a:blip>
          <a:srcRect b="0" l="0" r="0" t="0"/>
          <a:stretch/>
        </p:blipFill>
        <p:spPr>
          <a:xfrm>
            <a:off x="223420" y="5396772"/>
            <a:ext cx="1693222" cy="1224819"/>
          </a:xfrm>
          <a:prstGeom prst="rect">
            <a:avLst/>
          </a:prstGeom>
          <a:noFill/>
          <a:ln>
            <a:noFill/>
          </a:ln>
        </p:spPr>
      </p:pic>
      <p:pic>
        <p:nvPicPr>
          <p:cNvPr id="692" name="Google Shape;692;p54"/>
          <p:cNvPicPr preferRelativeResize="0"/>
          <p:nvPr/>
        </p:nvPicPr>
        <p:blipFill rotWithShape="1">
          <a:blip r:embed="rId9">
            <a:alphaModFix/>
          </a:blip>
          <a:srcRect b="0" l="0" r="0" t="0"/>
          <a:stretch/>
        </p:blipFill>
        <p:spPr>
          <a:xfrm>
            <a:off x="2095250" y="5530077"/>
            <a:ext cx="1790950" cy="1038370"/>
          </a:xfrm>
          <a:prstGeom prst="rect">
            <a:avLst/>
          </a:prstGeom>
          <a:noFill/>
          <a:ln>
            <a:noFill/>
          </a:ln>
        </p:spPr>
      </p:pic>
      <p:pic>
        <p:nvPicPr>
          <p:cNvPr id="693" name="Google Shape;693;p54"/>
          <p:cNvPicPr preferRelativeResize="0"/>
          <p:nvPr/>
        </p:nvPicPr>
        <p:blipFill rotWithShape="1">
          <a:blip r:embed="rId10">
            <a:alphaModFix/>
          </a:blip>
          <a:srcRect b="0" l="0" r="0" t="0"/>
          <a:stretch/>
        </p:blipFill>
        <p:spPr>
          <a:xfrm>
            <a:off x="2877804" y="7710534"/>
            <a:ext cx="971325" cy="1344438"/>
          </a:xfrm>
          <a:prstGeom prst="rect">
            <a:avLst/>
          </a:prstGeom>
          <a:noFill/>
          <a:ln>
            <a:noFill/>
          </a:ln>
        </p:spPr>
      </p:pic>
      <p:pic>
        <p:nvPicPr>
          <p:cNvPr id="694" name="Google Shape;694;p54"/>
          <p:cNvPicPr preferRelativeResize="0"/>
          <p:nvPr/>
        </p:nvPicPr>
        <p:blipFill rotWithShape="1">
          <a:blip r:embed="rId11">
            <a:alphaModFix/>
          </a:blip>
          <a:srcRect b="0" l="0" r="0" t="0"/>
          <a:stretch/>
        </p:blipFill>
        <p:spPr>
          <a:xfrm>
            <a:off x="2070923" y="3401218"/>
            <a:ext cx="1839604" cy="1195357"/>
          </a:xfrm>
          <a:prstGeom prst="rect">
            <a:avLst/>
          </a:prstGeom>
          <a:noFill/>
          <a:ln>
            <a:noFill/>
          </a:ln>
        </p:spPr>
      </p:pic>
      <p:pic>
        <p:nvPicPr>
          <p:cNvPr id="695" name="Google Shape;695;p54"/>
          <p:cNvPicPr preferRelativeResize="0"/>
          <p:nvPr/>
        </p:nvPicPr>
        <p:blipFill rotWithShape="1">
          <a:blip r:embed="rId11">
            <a:alphaModFix/>
          </a:blip>
          <a:srcRect b="0" l="0" r="0" t="0"/>
          <a:stretch/>
        </p:blipFill>
        <p:spPr>
          <a:xfrm>
            <a:off x="5925200" y="5411503"/>
            <a:ext cx="1693222" cy="1195357"/>
          </a:xfrm>
          <a:prstGeom prst="rect">
            <a:avLst/>
          </a:prstGeom>
          <a:noFill/>
          <a:ln>
            <a:noFill/>
          </a:ln>
        </p:spPr>
      </p:pic>
      <p:pic>
        <p:nvPicPr>
          <p:cNvPr descr="A green sign on a red brick wall&#10;&#10;Description automatically generated with low confidence" id="696" name="Google Shape;696;p54"/>
          <p:cNvPicPr preferRelativeResize="0"/>
          <p:nvPr/>
        </p:nvPicPr>
        <p:blipFill rotWithShape="1">
          <a:blip r:embed="rId12">
            <a:alphaModFix/>
          </a:blip>
          <a:srcRect b="0" l="0" r="0" t="0"/>
          <a:stretch/>
        </p:blipFill>
        <p:spPr>
          <a:xfrm>
            <a:off x="4143533" y="3400599"/>
            <a:ext cx="1537970" cy="1195975"/>
          </a:xfrm>
          <a:prstGeom prst="rect">
            <a:avLst/>
          </a:prstGeom>
          <a:noFill/>
          <a:ln>
            <a:noFill/>
          </a:ln>
        </p:spPr>
      </p:pic>
      <p:pic>
        <p:nvPicPr>
          <p:cNvPr descr="A picture containing text&#10;&#10;Description automatically generated" id="697" name="Google Shape;697;p54"/>
          <p:cNvPicPr preferRelativeResize="0"/>
          <p:nvPr/>
        </p:nvPicPr>
        <p:blipFill rotWithShape="1">
          <a:blip r:embed="rId13">
            <a:alphaModFix/>
          </a:blip>
          <a:srcRect b="0" l="0" r="0" t="0"/>
          <a:stretch/>
        </p:blipFill>
        <p:spPr>
          <a:xfrm>
            <a:off x="4143533" y="7741466"/>
            <a:ext cx="1429818" cy="1275092"/>
          </a:xfrm>
          <a:prstGeom prst="rect">
            <a:avLst/>
          </a:prstGeom>
          <a:noFill/>
          <a:ln>
            <a:noFill/>
          </a:ln>
        </p:spPr>
      </p:pic>
      <p:sp>
        <p:nvSpPr>
          <p:cNvPr id="698" name="Google Shape;698;p54"/>
          <p:cNvSpPr/>
          <p:nvPr/>
        </p:nvSpPr>
        <p:spPr>
          <a:xfrm>
            <a:off x="4236731" y="8602980"/>
            <a:ext cx="571500" cy="421800"/>
          </a:xfrm>
          <a:prstGeom prst="ellipse">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699" name="Google Shape;699;p54"/>
          <p:cNvPicPr preferRelativeResize="0"/>
          <p:nvPr/>
        </p:nvPicPr>
        <p:blipFill rotWithShape="1">
          <a:blip r:embed="rId14">
            <a:alphaModFix/>
          </a:blip>
          <a:srcRect b="0" l="0" r="0" t="0"/>
          <a:stretch/>
        </p:blipFill>
        <p:spPr>
          <a:xfrm>
            <a:off x="6304682" y="3430438"/>
            <a:ext cx="934256" cy="1136294"/>
          </a:xfrm>
          <a:prstGeom prst="rect">
            <a:avLst/>
          </a:prstGeom>
          <a:noFill/>
          <a:ln>
            <a:noFill/>
          </a:ln>
        </p:spPr>
      </p:pic>
      <p:pic>
        <p:nvPicPr>
          <p:cNvPr id="700" name="Google Shape;700;p54"/>
          <p:cNvPicPr preferRelativeResize="0"/>
          <p:nvPr/>
        </p:nvPicPr>
        <p:blipFill rotWithShape="1">
          <a:blip r:embed="rId15">
            <a:alphaModFix/>
          </a:blip>
          <a:srcRect b="0" l="0" r="0" t="0"/>
          <a:stretch/>
        </p:blipFill>
        <p:spPr>
          <a:xfrm>
            <a:off x="472363" y="7781337"/>
            <a:ext cx="1195350" cy="11953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graphicFrame>
        <p:nvGraphicFramePr>
          <p:cNvPr id="705" name="Google Shape;705;p55"/>
          <p:cNvGraphicFramePr/>
          <p:nvPr/>
        </p:nvGraphicFramePr>
        <p:xfrm>
          <a:off x="39633" y="1757976"/>
          <a:ext cx="3000000" cy="3000000"/>
        </p:xfrm>
        <a:graphic>
          <a:graphicData uri="http://schemas.openxmlformats.org/drawingml/2006/table">
            <a:tbl>
              <a:tblPr>
                <a:noFill/>
                <a:tableStyleId>{532FCE86-39A6-4F77-B355-30FE4D7EA509}</a:tableStyleId>
              </a:tblPr>
              <a:tblGrid>
                <a:gridCol w="1952375"/>
                <a:gridCol w="1900075"/>
                <a:gridCol w="1957500"/>
                <a:gridCol w="1883175"/>
              </a:tblGrid>
              <a:tr h="140150">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Safety Requirements</a:t>
                      </a:r>
                      <a:endParaRPr b="0" i="0" sz="10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c gridSpan="2">
                  <a:txBody>
                    <a:bodyPr/>
                    <a:lstStyle/>
                    <a:p>
                      <a:pPr indent="0" lvl="0" marL="0" marR="0" rtl="0" algn="ctr">
                        <a:lnSpc>
                          <a:spcPct val="115000"/>
                        </a:lnSpc>
                        <a:spcBef>
                          <a:spcPts val="0"/>
                        </a:spcBef>
                        <a:spcAft>
                          <a:spcPts val="0"/>
                        </a:spcAft>
                        <a:buClr>
                          <a:schemeClr val="dk1"/>
                        </a:buClr>
                        <a:buSzPts val="950"/>
                        <a:buFont typeface="Calibri"/>
                        <a:buNone/>
                      </a:pPr>
                      <a:r>
                        <a:rPr b="1" i="0" lang="en-US" sz="1000" u="none" cap="none" strike="noStrike">
                          <a:solidFill>
                            <a:schemeClr val="dk1"/>
                          </a:solidFill>
                          <a:latin typeface="Calibri"/>
                          <a:ea typeface="Calibri"/>
                          <a:cs typeface="Calibri"/>
                          <a:sym typeface="Calibri"/>
                        </a:rPr>
                        <a:t>Quality Tips/Definitions</a:t>
                      </a:r>
                      <a:endParaRPr sz="1600" u="none" cap="none" strike="noStrike"/>
                    </a:p>
                  </a:txBody>
                  <a:tcPr marT="0" marB="0" marR="18750" marL="18750">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D8D8D8"/>
                    </a:solidFill>
                  </a:tcPr>
                </a:tc>
                <a:tc hMerge="1"/>
              </a:tr>
              <a:tr h="131425">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Wear cut resistant gloves while manipulating safety </a:t>
                      </a:r>
                      <a:r>
                        <a:rPr b="0" lang="en-US" sz="900" u="none" cap="none" strike="noStrike">
                          <a:solidFill>
                            <a:schemeClr val="dk1"/>
                          </a:solidFill>
                          <a:latin typeface="Calibri"/>
                          <a:ea typeface="Calibri"/>
                          <a:cs typeface="Calibri"/>
                          <a:sym typeface="Calibri"/>
                        </a:rPr>
                        <a:t>knives</a:t>
                      </a:r>
                      <a:r>
                        <a:rPr b="0" i="0" lang="en-US" sz="900" u="none" cap="none" strike="noStrike">
                          <a:solidFill>
                            <a:schemeClr val="dk1"/>
                          </a:solidFill>
                          <a:latin typeface="Calibri"/>
                          <a:ea typeface="Calibri"/>
                          <a:cs typeface="Calibri"/>
                          <a:sym typeface="Calibri"/>
                        </a:rPr>
                        <a:t> and always use proper PPE</a:t>
                      </a:r>
                      <a:r>
                        <a:rPr lang="en-US" sz="900" u="none" cap="none" strike="noStrike">
                          <a:solidFill>
                            <a:schemeClr val="dk1"/>
                          </a:solidFill>
                          <a:latin typeface="Calibri"/>
                          <a:ea typeface="Calibri"/>
                          <a:cs typeface="Calibri"/>
                          <a:sym typeface="Calibri"/>
                        </a:rPr>
                        <a:t>.</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A. </a:t>
                      </a:r>
                      <a:r>
                        <a:rPr lang="en-US" sz="900" u="none" cap="none" strike="noStrike">
                          <a:solidFill>
                            <a:schemeClr val="dk1"/>
                          </a:solidFill>
                          <a:latin typeface="Calibri"/>
                          <a:ea typeface="Calibri"/>
                          <a:cs typeface="Calibri"/>
                          <a:sym typeface="Calibri"/>
                        </a:rPr>
                        <a:t>All product must be visually inspected.</a:t>
                      </a:r>
                      <a:endParaRPr b="0" i="0" sz="900" u="none" cap="none" strike="noStrike">
                        <a:solidFill>
                          <a:srgbClr val="FF0000"/>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0715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using a pallet jack do not exceed its capacity and do not place feet under pallet jack.</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B. If items are damaged contact the Shift Manager immediately.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07150">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Watch your step when walking around manual areas to avoid trips/falls.</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C. Clean area of visible debris once tasks are complete.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207150">
                <a:tc gridSpan="2">
                  <a:txBody>
                    <a:bodyPr/>
                    <a:lstStyle/>
                    <a:p>
                      <a:pPr indent="0" lvl="0" marL="0" marR="0" rtl="0" algn="l">
                        <a:lnSpc>
                          <a:spcPct val="115000"/>
                        </a:lnSpc>
                        <a:spcBef>
                          <a:spcPts val="0"/>
                        </a:spcBef>
                        <a:spcAft>
                          <a:spcPts val="0"/>
                        </a:spcAft>
                        <a:buClr>
                          <a:schemeClr val="dk1"/>
                        </a:buClr>
                        <a:buSzPts val="900"/>
                        <a:buFont typeface="Calibri"/>
                        <a:buNone/>
                      </a:pPr>
                      <a:r>
                        <a:rPr b="0" i="0" lang="en-US" sz="900" u="none" cap="none" strike="noStrike">
                          <a:solidFill>
                            <a:schemeClr val="dk1"/>
                          </a:solidFill>
                          <a:latin typeface="Calibri"/>
                          <a:ea typeface="Calibri"/>
                          <a:cs typeface="Calibri"/>
                          <a:sym typeface="Calibri"/>
                        </a:rPr>
                        <a:t>D. Use proper lifting techniques when loading and unloading.</a:t>
                      </a:r>
                      <a:endParaRPr b="0" i="0"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gridSpan="2">
                  <a:txBody>
                    <a:bodyPr/>
                    <a:lstStyle/>
                    <a:p>
                      <a:pPr indent="0" lvl="0" marL="0" marR="0" rtl="0" algn="l">
                        <a:lnSpc>
                          <a:spcPct val="100000"/>
                        </a:lnSpc>
                        <a:spcBef>
                          <a:spcPts val="0"/>
                        </a:spcBef>
                        <a:spcAft>
                          <a:spcPts val="0"/>
                        </a:spcAft>
                        <a:buClr>
                          <a:schemeClr val="dk1"/>
                        </a:buClr>
                        <a:buSzPts val="900"/>
                        <a:buFont typeface="Calibri"/>
                        <a:buNone/>
                      </a:pPr>
                      <a:r>
                        <a:t/>
                      </a:r>
                      <a:endParaRPr b="0" i="0" sz="900" u="none" cap="none" strike="noStrike">
                        <a:solidFill>
                          <a:schemeClr val="dk1"/>
                        </a:solidFill>
                        <a:latin typeface="Calibri"/>
                        <a:ea typeface="Calibri"/>
                        <a:cs typeface="Calibri"/>
                        <a:sym typeface="Calibri"/>
                      </a:endParaRPr>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14600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a:t>
                      </a:r>
                      <a:endParaRPr i="0" sz="11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2</a:t>
                      </a:r>
                      <a:endParaRPr i="0" sz="1050" u="none" cap="none" strike="noStrike">
                        <a:solidFill>
                          <a:schemeClr val="dk1"/>
                        </a:solidFill>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3</a:t>
                      </a:r>
                      <a:endParaRPr sz="1200" u="none" cap="none" strike="noStrike">
                        <a:latin typeface="Calibri"/>
                        <a:ea typeface="Calibri"/>
                        <a:cs typeface="Calibri"/>
                        <a:sym typeface="Calibri"/>
                      </a:endParaRPr>
                    </a:p>
                  </a:txBody>
                  <a:tcPr marT="0" marB="0" marR="18750" marL="18750">
                    <a:lnL cap="flat" cmpd="sng" w="952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4</a:t>
                      </a:r>
                      <a:endParaRPr i="0" sz="1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8D8D8"/>
                    </a:solidFill>
                  </a:tcPr>
                </a:tc>
              </a:tr>
              <a:tr h="1414350">
                <a:tc>
                  <a:txBody>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40750">
                <a:tc>
                  <a:txBody>
                    <a:bodyPr/>
                    <a:lstStyle/>
                    <a:p>
                      <a:pPr indent="0" lvl="0" marL="0" marR="0" rtl="0" algn="l">
                        <a:lnSpc>
                          <a:spcPct val="100000"/>
                        </a:lnSpc>
                        <a:spcBef>
                          <a:spcPts val="0"/>
                        </a:spcBef>
                        <a:spcAft>
                          <a:spcPts val="0"/>
                        </a:spcAft>
                        <a:buClr>
                          <a:schemeClr val="dk1"/>
                        </a:buClr>
                        <a:buSzPts val="1000"/>
                        <a:buFont typeface="Calibri"/>
                        <a:buNone/>
                      </a:pPr>
                      <a:r>
                        <a:rPr i="0" lang="en-US" sz="1000" u="none" cap="none" strike="noStrike">
                          <a:latin typeface="Calibri"/>
                          <a:ea typeface="Calibri"/>
                          <a:cs typeface="Calibri"/>
                          <a:sym typeface="Calibri"/>
                        </a:rPr>
                        <a:t>Manager goes to desktop computer.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Sign into LEA. </a:t>
                      </a:r>
                      <a:endParaRPr b="0" i="0" sz="1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chemeClr val="dk1"/>
                        </a:solidFill>
                        <a:highlight>
                          <a:srgbClr val="FFFF00"/>
                        </a:highlight>
                        <a:latin typeface="Calibri"/>
                        <a:ea typeface="Calibri"/>
                        <a:cs typeface="Calibri"/>
                        <a:sym typeface="Calibri"/>
                      </a:endParaRPr>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Go to </a:t>
                      </a:r>
                      <a:r>
                        <a:rPr b="1" i="0" lang="en-US" sz="1000" u="none" cap="none" strike="noStrike">
                          <a:solidFill>
                            <a:srgbClr val="000000"/>
                          </a:solidFill>
                          <a:latin typeface="Calibri"/>
                          <a:ea typeface="Calibri"/>
                          <a:cs typeface="Calibri"/>
                          <a:sym typeface="Calibri"/>
                        </a:rPr>
                        <a:t>Stock Taking </a:t>
                      </a:r>
                      <a:r>
                        <a:rPr b="0" i="0" lang="en-US" sz="1000" u="none" cap="none" strike="noStrike">
                          <a:solidFill>
                            <a:srgbClr val="000000"/>
                          </a:solidFill>
                          <a:latin typeface="Calibri"/>
                          <a:ea typeface="Calibri"/>
                          <a:cs typeface="Calibri"/>
                          <a:sym typeface="Calibri"/>
                        </a:rPr>
                        <a:t>from the menu.</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latin typeface="Calibri"/>
                          <a:ea typeface="Calibri"/>
                          <a:cs typeface="Calibri"/>
                          <a:sym typeface="Calibri"/>
                        </a:rPr>
                        <a:t>Go to </a:t>
                      </a:r>
                      <a:r>
                        <a:rPr b="1" i="0" lang="en-US" sz="1000" u="none" cap="none" strike="noStrike">
                          <a:latin typeface="Calibri"/>
                          <a:ea typeface="Calibri"/>
                          <a:cs typeface="Calibri"/>
                          <a:sym typeface="Calibri"/>
                        </a:rPr>
                        <a:t>Operations.</a:t>
                      </a:r>
                      <a:endParaRPr sz="1400" u="none" cap="none" strike="noStrike"/>
                    </a:p>
                  </a:txBody>
                  <a:tcPr marT="0" marB="0" marR="18750" marL="18750">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rgbClr val="000000"/>
                      </a:solidFill>
                      <a:prstDash val="solid"/>
                      <a:round/>
                      <a:headEnd len="sm" w="sm" type="none"/>
                      <a:tailEnd len="sm" w="sm" type="none"/>
                    </a:lnB>
                  </a:tcPr>
                </a:tc>
              </a:tr>
              <a:tr h="14600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5</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6</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7</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8</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232800">
                <a:tc>
                  <a:txBody>
                    <a:bodyPr/>
                    <a:lstStyle/>
                    <a:p>
                      <a:pPr indent="0" lvl="0" marL="0" marR="0" rtl="0" algn="l">
                        <a:lnSpc>
                          <a:spcPct val="100000"/>
                        </a:lnSpc>
                        <a:spcBef>
                          <a:spcPts val="0"/>
                        </a:spcBef>
                        <a:spcAft>
                          <a:spcPts val="0"/>
                        </a:spcAft>
                        <a:buClr>
                          <a:schemeClr val="dk1"/>
                        </a:buClr>
                        <a:buSzPts val="300"/>
                        <a:buFont typeface="Calibri"/>
                        <a:buNone/>
                      </a:pPr>
                      <a:r>
                        <a:rPr i="0" lang="en-US" sz="300" u="none" cap="none" strike="noStrike">
                          <a:solidFill>
                            <a:schemeClr val="dk1"/>
                          </a:solidFill>
                          <a:latin typeface="Calibri"/>
                          <a:ea typeface="Calibri"/>
                          <a:cs typeface="Calibri"/>
                          <a:sym typeface="Calibri"/>
                        </a:rPr>
                        <a:t>2</a:t>
                      </a:r>
                      <a:endParaRPr sz="153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14075">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Select </a:t>
                      </a:r>
                      <a:r>
                        <a:rPr b="1" i="0" lang="en-US" sz="1000" u="none" cap="none" strike="noStrike">
                          <a:solidFill>
                            <a:srgbClr val="000000"/>
                          </a:solidFill>
                          <a:latin typeface="Calibri"/>
                          <a:ea typeface="Calibri"/>
                          <a:cs typeface="Calibri"/>
                          <a:sym typeface="Calibri"/>
                        </a:rPr>
                        <a:t>Query.</a:t>
                      </a:r>
                      <a:r>
                        <a:rPr b="0" i="0" lang="en-US" sz="1000" u="none" cap="none" strike="noStrike">
                          <a:solidFill>
                            <a:srgbClr val="000000"/>
                          </a:solidFill>
                          <a:latin typeface="Calibri"/>
                          <a:ea typeface="Calibri"/>
                          <a:cs typeface="Calibri"/>
                          <a:sym typeface="Calibri"/>
                        </a:rPr>
                        <a:t> </a:t>
                      </a:r>
                      <a:endParaRPr b="0" i="0"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z="1000" u="none" cap="none" strike="noStrike">
                        <a:solidFill>
                          <a:srgbClr val="000000"/>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rgbClr val="000000"/>
                          </a:solidFill>
                          <a:latin typeface="Calibri"/>
                          <a:ea typeface="Calibri"/>
                          <a:cs typeface="Calibri"/>
                          <a:sym typeface="Calibri"/>
                        </a:rPr>
                        <a:t>Select the task that needs to be closed. </a:t>
                      </a:r>
                      <a:endParaRPr sz="1400" u="none" cap="none" strike="noStrike"/>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Select </a:t>
                      </a:r>
                      <a:r>
                        <a:rPr b="1" lang="en-US" sz="1000" u="none" cap="none" strike="noStrike">
                          <a:latin typeface="Calibri"/>
                          <a:ea typeface="Calibri"/>
                          <a:cs typeface="Calibri"/>
                          <a:sym typeface="Calibri"/>
                        </a:rPr>
                        <a:t>Actions </a:t>
                      </a:r>
                      <a:r>
                        <a:rPr b="0" lang="en-US" sz="1000" u="none" cap="none" strike="noStrike">
                          <a:latin typeface="Calibri"/>
                          <a:ea typeface="Calibri"/>
                          <a:cs typeface="Calibri"/>
                          <a:sym typeface="Calibri"/>
                        </a:rPr>
                        <a:t>at the top of the screen.</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Scroll down to </a:t>
                      </a:r>
                      <a:r>
                        <a:rPr b="1" i="0" lang="en-US" sz="1000" u="none" cap="none" strike="noStrike">
                          <a:solidFill>
                            <a:schemeClr val="dk1"/>
                          </a:solidFill>
                          <a:latin typeface="Calibri"/>
                          <a:ea typeface="Calibri"/>
                          <a:cs typeface="Calibri"/>
                          <a:sym typeface="Calibri"/>
                        </a:rPr>
                        <a:t>Close. </a:t>
                      </a:r>
                      <a:endParaRPr b="0" i="0"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46000">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9</a:t>
                      </a:r>
                      <a:endParaRPr sz="1200" u="none" cap="none" strike="noStrike">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10</a:t>
                      </a:r>
                      <a:endParaRPr i="0" sz="105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11</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c>
                  <a:txBody>
                    <a:bodyPr/>
                    <a:lstStyle/>
                    <a:p>
                      <a:pPr indent="0" lvl="0" marL="0" marR="0" rtl="0" algn="l">
                        <a:lnSpc>
                          <a:spcPct val="100000"/>
                        </a:lnSpc>
                        <a:spcBef>
                          <a:spcPts val="0"/>
                        </a:spcBef>
                        <a:spcAft>
                          <a:spcPts val="0"/>
                        </a:spcAft>
                        <a:buClr>
                          <a:schemeClr val="dk1"/>
                        </a:buClr>
                        <a:buSzPts val="1300"/>
                        <a:buFont typeface="Calibri"/>
                        <a:buNone/>
                      </a:pPr>
                      <a:r>
                        <a:rPr b="1" i="0" lang="en-US" sz="1100" u="none" cap="none" strike="noStrike">
                          <a:solidFill>
                            <a:schemeClr val="dk1"/>
                          </a:solidFill>
                          <a:latin typeface="Calibri"/>
                          <a:ea typeface="Calibri"/>
                          <a:cs typeface="Calibri"/>
                          <a:sym typeface="Calibri"/>
                        </a:rPr>
                        <a:t>12</a:t>
                      </a:r>
                      <a:endParaRPr sz="12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D8D8D8"/>
                    </a:solidFill>
                  </a:tcPr>
                </a:tc>
              </a:tr>
              <a:tr h="1536850">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30"/>
                        <a:buFont typeface="Calibri"/>
                        <a:buNone/>
                      </a:pPr>
                      <a:r>
                        <a:t/>
                      </a:r>
                      <a:endParaRPr sz="153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300"/>
                        <a:buFont typeface="Calibri"/>
                        <a:buNone/>
                      </a:pPr>
                      <a:r>
                        <a:t/>
                      </a:r>
                      <a:endParaRPr i="0" sz="3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2100"/>
                        <a:buFont typeface="Calibri"/>
                        <a:buNone/>
                      </a:pPr>
                      <a:r>
                        <a:t/>
                      </a:r>
                      <a:endParaRPr i="0" sz="21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047750">
                <a:tc>
                  <a:txBody>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Calibri"/>
                          <a:ea typeface="Calibri"/>
                          <a:cs typeface="Calibri"/>
                          <a:sym typeface="Calibri"/>
                        </a:rPr>
                        <a:t>The Stock Taking task is now closed. </a:t>
                      </a:r>
                      <a:endParaRPr sz="1400" u="none" cap="none" strike="noStrike"/>
                    </a:p>
                  </a:txBody>
                  <a:tcPr marT="0" marB="0" marR="18750" marL="18750">
                    <a:lnL cap="flat" cmpd="sng" w="28575">
                      <a:solidFill>
                        <a:schemeClr val="dk1"/>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Did you make a mistake? </a:t>
                      </a:r>
                      <a:endParaRPr sz="1400" u="none" cap="none" strike="noStrike"/>
                    </a:p>
                    <a:p>
                      <a:pPr indent="0" lvl="0" marL="0" marR="0" rtl="0" algn="l">
                        <a:lnSpc>
                          <a:spcPct val="100000"/>
                        </a:lnSpc>
                        <a:spcBef>
                          <a:spcPts val="0"/>
                        </a:spcBef>
                        <a:spcAft>
                          <a:spcPts val="0"/>
                        </a:spcAft>
                        <a:buClr>
                          <a:schemeClr val="dk1"/>
                        </a:buClr>
                        <a:buSzPts val="1000"/>
                        <a:buFont typeface="Arial"/>
                        <a:buNone/>
                      </a:pPr>
                      <a:r>
                        <a:rPr lang="en-US" sz="1000" u="none" cap="none" strike="noStrike">
                          <a:solidFill>
                            <a:schemeClr val="dk1"/>
                          </a:solidFill>
                          <a:latin typeface="Calibri"/>
                          <a:ea typeface="Calibri"/>
                          <a:cs typeface="Calibri"/>
                          <a:sym typeface="Calibri"/>
                        </a:rPr>
                        <a:t>Let your shift manager know the item information/ barcode that has the mistake.</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Arial"/>
                        <a:buNone/>
                      </a:pPr>
                      <a:r>
                        <a:t/>
                      </a:r>
                      <a:endParaRPr sz="1000" u="none" cap="none" strike="noStrike">
                        <a:solidFill>
                          <a:schemeClr val="dk1"/>
                        </a:solidFill>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sz="1000" u="none" cap="none" strike="noStrike">
                        <a:latin typeface="Calibri"/>
                        <a:ea typeface="Calibri"/>
                        <a:cs typeface="Calibri"/>
                        <a:sym typeface="Calibri"/>
                      </a:endParaRPr>
                    </a:p>
                  </a:txBody>
                  <a:tcPr marT="0" marB="0" marR="18750" marL="18750">
                    <a:lnL cap="flat" cmpd="sng" w="12700">
                      <a:solidFill>
                        <a:srgbClr val="000000"/>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706" name="Google Shape;706;p55"/>
          <p:cNvGraphicFramePr/>
          <p:nvPr/>
        </p:nvGraphicFramePr>
        <p:xfrm>
          <a:off x="59500" y="112131"/>
          <a:ext cx="3000000" cy="3000000"/>
        </p:xfrm>
        <a:graphic>
          <a:graphicData uri="http://schemas.openxmlformats.org/drawingml/2006/table">
            <a:tbl>
              <a:tblPr>
                <a:noFill/>
                <a:tableStyleId>{532FCE86-39A6-4F77-B355-30FE4D7EA509}</a:tableStyleId>
              </a:tblPr>
              <a:tblGrid>
                <a:gridCol w="664075"/>
                <a:gridCol w="465650"/>
                <a:gridCol w="822600"/>
                <a:gridCol w="815700"/>
                <a:gridCol w="729000"/>
                <a:gridCol w="1320725"/>
                <a:gridCol w="1770850"/>
                <a:gridCol w="1064775"/>
              </a:tblGrid>
              <a:tr h="393700">
                <a:tc gridSpan="2">
                  <a:txBody>
                    <a:bodyPr/>
                    <a:lstStyle/>
                    <a:p>
                      <a:pPr indent="0" lvl="0" marL="0" marR="0" rtl="0" algn="ctr">
                        <a:lnSpc>
                          <a:spcPct val="115000"/>
                        </a:lnSpc>
                        <a:spcBef>
                          <a:spcPts val="0"/>
                        </a:spcBef>
                        <a:spcAft>
                          <a:spcPts val="0"/>
                        </a:spcAft>
                        <a:buClr>
                          <a:schemeClr val="dk1"/>
                        </a:buClr>
                        <a:buSzPts val="1300"/>
                        <a:buFont typeface="Calibri"/>
                        <a:buNone/>
                      </a:pPr>
                      <a:r>
                        <a:t/>
                      </a:r>
                      <a:endParaRPr b="0" i="0" sz="13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gridSpan="6">
                  <a:txBody>
                    <a:bodyPr/>
                    <a:lstStyle/>
                    <a:p>
                      <a:pPr indent="0" lvl="0" marL="60325" marR="0" rtl="0" algn="ctr">
                        <a:lnSpc>
                          <a:spcPct val="115000"/>
                        </a:lnSpc>
                        <a:spcBef>
                          <a:spcPts val="0"/>
                        </a:spcBef>
                        <a:spcAft>
                          <a:spcPts val="0"/>
                        </a:spcAft>
                        <a:buClr>
                          <a:schemeClr val="dk1"/>
                        </a:buClr>
                        <a:buSzPts val="2400"/>
                        <a:buFont typeface="Calibri"/>
                        <a:buNone/>
                      </a:pPr>
                      <a:r>
                        <a:rPr lang="en-US" sz="2000" u="none" cap="none" strike="noStrike">
                          <a:latin typeface="Calibri"/>
                          <a:ea typeface="Calibri"/>
                          <a:cs typeface="Calibri"/>
                          <a:sym typeface="Calibri"/>
                        </a:rPr>
                        <a:t>Closing Stock Taking Task</a:t>
                      </a:r>
                      <a:endParaRPr sz="20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hMerge="1"/>
                <a:tc hMerge="1"/>
                <a:tc hMerge="1"/>
                <a:tc hMerge="1"/>
                <a:tc hMerge="1"/>
              </a:tr>
              <a:tr h="213400">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ID #</a:t>
                      </a:r>
                      <a:endParaRPr b="1" i="1" sz="900" u="none" cap="none" strike="noStrike">
                        <a:solidFill>
                          <a:schemeClr val="dk1"/>
                        </a:solidFill>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15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CST01</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a:t>
                      </a:r>
                      <a:endParaRPr b="1" i="1"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02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Approved by</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D.Morton</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Clr>
                          <a:schemeClr val="dk1"/>
                        </a:buClr>
                        <a:buSzPts val="1200"/>
                        <a:buFont typeface="Calibri"/>
                        <a:buNone/>
                      </a:pPr>
                      <a:r>
                        <a:rPr b="1" i="0" lang="en-US" sz="900" u="none" cap="none" strike="noStrike">
                          <a:solidFill>
                            <a:schemeClr val="dk1"/>
                          </a:solidFill>
                          <a:latin typeface="Calibri"/>
                          <a:ea typeface="Calibri"/>
                          <a:cs typeface="Calibri"/>
                          <a:sym typeface="Calibri"/>
                        </a:rPr>
                        <a:t>Location and Freq.</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rowSpan="3">
                  <a:txBody>
                    <a:bodyPr/>
                    <a:lstStyle/>
                    <a:p>
                      <a:pPr indent="0" lvl="0" marL="0" marR="0" rtl="0" algn="l">
                        <a:lnSpc>
                          <a:spcPct val="100000"/>
                        </a:lnSpc>
                        <a:spcBef>
                          <a:spcPts val="0"/>
                        </a:spcBef>
                        <a:spcAft>
                          <a:spcPts val="0"/>
                        </a:spcAft>
                        <a:buClr>
                          <a:schemeClr val="dk1"/>
                        </a:buClr>
                        <a:buSzPts val="1000"/>
                        <a:buFont typeface="Calibri"/>
                        <a:buNone/>
                      </a:pPr>
                      <a:r>
                        <a:t/>
                      </a:r>
                      <a:endParaRPr sz="1530" u="none" cap="none" strike="noStrike"/>
                    </a:p>
                  </a:txBody>
                  <a:tcPr marT="0" marB="0" marR="18750" marL="18750" anchor="ctr">
                    <a:lnL cap="flat" cmpd="sng" w="1905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9050">
                      <a:solidFill>
                        <a:schemeClr val="dk1">
                          <a:alpha val="0"/>
                        </a:schemeClr>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r>
              <a:tr h="212075">
                <a:tc>
                  <a:txBody>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Facility</a:t>
                      </a:r>
                      <a:endParaRPr b="1"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US</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Revision 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5/6/2022</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200"/>
                        <a:buFont typeface="Calibri"/>
                        <a:buNone/>
                      </a:pPr>
                      <a:r>
                        <a:rPr b="1" i="0" lang="en-US" sz="900" u="none" cap="none" strike="noStrike">
                          <a:solidFill>
                            <a:srgbClr val="000000"/>
                          </a:solidFill>
                          <a:latin typeface="Calibri"/>
                          <a:ea typeface="Calibri"/>
                          <a:cs typeface="Calibri"/>
                          <a:sym typeface="Calibri"/>
                        </a:rPr>
                        <a:t>Date</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900" u="none" cap="none" strike="noStrike">
                          <a:latin typeface="Calibri"/>
                          <a:ea typeface="Calibri"/>
                          <a:cs typeface="Calibri"/>
                          <a:sym typeface="Calibri"/>
                        </a:rPr>
                        <a:t>6/7/2022</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chemeClr val="lt1"/>
                    </a:solidFill>
                  </a:tcPr>
                </a:tc>
                <a:tc rowSpan="2">
                  <a:txBody>
                    <a:bodyPr/>
                    <a:lstStyle/>
                    <a:p>
                      <a:pPr indent="0" lvl="0" marL="0" marR="0" rtl="0" algn="ctr">
                        <a:lnSpc>
                          <a:spcPct val="115000"/>
                        </a:lnSpc>
                        <a:spcBef>
                          <a:spcPts val="0"/>
                        </a:spcBef>
                        <a:spcAft>
                          <a:spcPts val="0"/>
                        </a:spcAft>
                        <a:buClr>
                          <a:schemeClr val="dk1"/>
                        </a:buClr>
                        <a:buSzPts val="1000"/>
                        <a:buFont typeface="Calibri"/>
                        <a:buNone/>
                      </a:pPr>
                      <a:r>
                        <a:rPr lang="en-US" sz="900" u="none" cap="none" strike="noStrike">
                          <a:solidFill>
                            <a:schemeClr val="dk1"/>
                          </a:solidFill>
                          <a:latin typeface="Calibri"/>
                          <a:ea typeface="Calibri"/>
                          <a:cs typeface="Calibri"/>
                          <a:sym typeface="Calibri"/>
                        </a:rPr>
                        <a:t>Managers Station</a:t>
                      </a:r>
                      <a:endParaRPr sz="900" u="none" cap="none" strike="noStrike">
                        <a:latin typeface="Calibri"/>
                        <a:ea typeface="Calibri"/>
                        <a:cs typeface="Calibri"/>
                        <a:sym typeface="Calibri"/>
                      </a:endParaRPr>
                    </a:p>
                    <a:p>
                      <a:pPr indent="0" lvl="0" marL="0" marR="0" rtl="0" algn="ctr">
                        <a:lnSpc>
                          <a:spcPct val="115000"/>
                        </a:lnSpc>
                        <a:spcBef>
                          <a:spcPts val="0"/>
                        </a:spcBef>
                        <a:spcAft>
                          <a:spcPts val="0"/>
                        </a:spcAft>
                        <a:buClr>
                          <a:schemeClr val="dk1"/>
                        </a:buClr>
                        <a:buSzPts val="1000"/>
                        <a:buFont typeface="Calibri"/>
                        <a:buNone/>
                      </a:pPr>
                      <a:r>
                        <a:rPr b="0" i="0" lang="en-US" sz="900" u="none" cap="none" strike="noStrike">
                          <a:solidFill>
                            <a:schemeClr val="dk1"/>
                          </a:solidFill>
                          <a:latin typeface="Calibri"/>
                          <a:ea typeface="Calibri"/>
                          <a:cs typeface="Calibri"/>
                          <a:sym typeface="Calibri"/>
                        </a:rPr>
                        <a:t>After Stock Taking Task</a:t>
                      </a:r>
                      <a:endParaRPr sz="1400" u="none" cap="none" strike="noStrike"/>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vMerge="1"/>
              </a:tr>
              <a:tr h="307875">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Document Owner</a:t>
                      </a:r>
                      <a:endParaRPr sz="9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a:txBody>
                    <a:bodyPr/>
                    <a:lstStyle/>
                    <a:p>
                      <a:pPr indent="0" lvl="0" marL="0" marR="0" rtl="0" algn="ctr">
                        <a:lnSpc>
                          <a:spcPct val="100000"/>
                        </a:lnSpc>
                        <a:spcBef>
                          <a:spcPts val="0"/>
                        </a:spcBef>
                        <a:spcAft>
                          <a:spcPts val="0"/>
                        </a:spcAft>
                        <a:buClr>
                          <a:schemeClr val="dk1"/>
                        </a:buClr>
                        <a:buSzPts val="900"/>
                        <a:buFont typeface="Calibri"/>
                        <a:buNone/>
                      </a:pPr>
                      <a:r>
                        <a:rPr lang="en-US" sz="900" u="none" cap="none" strike="noStrike">
                          <a:latin typeface="Calibri"/>
                          <a:ea typeface="Calibri"/>
                          <a:cs typeface="Calibri"/>
                          <a:sym typeface="Calibri"/>
                        </a:rPr>
                        <a:t>Site Manager</a:t>
                      </a:r>
                      <a:endParaRPr sz="900" u="none" cap="none" strike="noStrike">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Other PMVs</a:t>
                      </a:r>
                      <a:endParaRPr b="1" i="0" sz="900" u="none" cap="none" strike="noStrike">
                        <a:solidFill>
                          <a:schemeClr val="dk1"/>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solidFill>
                      <a:srgbClr val="8DA9DB"/>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a:txBody>
                  <a:tcPr marT="0" marB="0" marR="18750" marL="18750" anchor="ctr">
                    <a:lnL cap="flat" cmpd="sng" w="19050">
                      <a:solidFill>
                        <a:schemeClr val="dk1"/>
                      </a:solidFill>
                      <a:prstDash val="solid"/>
                      <a:round/>
                      <a:headEnd len="sm" w="sm" type="none"/>
                      <a:tailEnd len="sm" w="sm" type="none"/>
                    </a:lnL>
                    <a:lnR cap="flat" cmpd="sng" w="19050">
                      <a:solidFill>
                        <a:schemeClr val="dk1"/>
                      </a:solidFill>
                      <a:prstDash val="solid"/>
                      <a:round/>
                      <a:headEnd len="sm" w="sm" type="none"/>
                      <a:tailEnd len="sm" w="sm" type="none"/>
                    </a:lnR>
                    <a:lnT cap="flat" cmpd="sng" w="19050">
                      <a:solidFill>
                        <a:schemeClr val="dk1"/>
                      </a:solidFill>
                      <a:prstDash val="solid"/>
                      <a:round/>
                      <a:headEnd len="sm" w="sm" type="none"/>
                      <a:tailEnd len="sm" w="sm" type="none"/>
                    </a:lnT>
                    <a:lnB cap="flat" cmpd="sng" w="19050">
                      <a:solidFill>
                        <a:schemeClr val="dk1"/>
                      </a:solidFill>
                      <a:prstDash val="solid"/>
                      <a:round/>
                      <a:headEnd len="sm" w="sm" type="none"/>
                      <a:tailEnd len="sm" w="sm" type="none"/>
                    </a:lnB>
                  </a:tcPr>
                </a:tc>
                <a:tc hMerge="1"/>
                <a:tc hMerge="1"/>
                <a:tc vMerge="1"/>
                <a:tc vMerge="1"/>
              </a:tr>
            </a:tbl>
          </a:graphicData>
        </a:graphic>
      </p:graphicFrame>
      <p:graphicFrame>
        <p:nvGraphicFramePr>
          <p:cNvPr id="707" name="Google Shape;707;p55"/>
          <p:cNvGraphicFramePr/>
          <p:nvPr/>
        </p:nvGraphicFramePr>
        <p:xfrm>
          <a:off x="39686" y="1239179"/>
          <a:ext cx="3000000" cy="3000000"/>
        </p:xfrm>
        <a:graphic>
          <a:graphicData uri="http://schemas.openxmlformats.org/drawingml/2006/table">
            <a:tbl>
              <a:tblPr>
                <a:noFill/>
                <a:tableStyleId>{532FCE86-39A6-4F77-B355-30FE4D7EA509}</a:tableStyleId>
              </a:tblPr>
              <a:tblGrid>
                <a:gridCol w="936125"/>
                <a:gridCol w="6756900"/>
              </a:tblGrid>
              <a:tr h="514350">
                <a:tc>
                  <a:txBody>
                    <a:bodyPr/>
                    <a:lstStyle/>
                    <a:p>
                      <a:pPr indent="0" lvl="0" marL="0" marR="0" rtl="0" algn="ctr">
                        <a:lnSpc>
                          <a:spcPct val="115000"/>
                        </a:lnSpc>
                        <a:spcBef>
                          <a:spcPts val="0"/>
                        </a:spcBef>
                        <a:spcAft>
                          <a:spcPts val="0"/>
                        </a:spcAft>
                        <a:buClr>
                          <a:schemeClr val="dk1"/>
                        </a:buClr>
                        <a:buSzPts val="900"/>
                        <a:buFont typeface="Calibri"/>
                        <a:buNone/>
                      </a:pPr>
                      <a:r>
                        <a:rPr b="1" i="0" lang="en-US" sz="1000" u="none" cap="none" strike="noStrike">
                          <a:solidFill>
                            <a:schemeClr val="dk1"/>
                          </a:solidFill>
                          <a:latin typeface="Calibri"/>
                          <a:ea typeface="Calibri"/>
                          <a:cs typeface="Calibri"/>
                          <a:sym typeface="Calibri"/>
                        </a:rPr>
                        <a:t>Happy Flow</a:t>
                      </a:r>
                      <a:endParaRPr sz="1000" u="none" cap="none" strike="noStrike">
                        <a:latin typeface="Calibri"/>
                        <a:ea typeface="Calibri"/>
                        <a:cs typeface="Calibri"/>
                        <a:sym typeface="Calibri"/>
                      </a:endParaRPr>
                    </a:p>
                  </a:txBody>
                  <a:tcPr marT="0" marB="0" marR="18750" marL="187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u="none" cap="none" strike="noStrike">
                          <a:latin typeface="Calibri"/>
                          <a:ea typeface="Calibri"/>
                          <a:cs typeface="Calibri"/>
                          <a:sym typeface="Calibri"/>
                        </a:rPr>
                        <a:t>Open HHT under “Picking” → Scan the barcode on the Picking List → Scan the metro cart location → Go to listed location → Scan the item → Enter the quantity available → Select missing stock → Press Yes → Check for damage → Place item(s) in metro cart bin → Finish picking item(s) → Input Out under location → Select Exit</a:t>
                      </a:r>
                      <a:endParaRPr sz="1400" u="none" cap="none" strike="noStrike"/>
                    </a:p>
                  </a:txBody>
                  <a:tcPr marT="0" marB="0" marR="18750" marL="187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B3C6E7"/>
                    </a:solidFill>
                  </a:tcPr>
                </a:tc>
              </a:tr>
            </a:tbl>
          </a:graphicData>
        </a:graphic>
      </p:graphicFrame>
      <p:pic>
        <p:nvPicPr>
          <p:cNvPr descr="Text, logo&#10;&#10;Description automatically generated with medium confidence" id="708" name="Google Shape;708;p55"/>
          <p:cNvPicPr preferRelativeResize="0"/>
          <p:nvPr/>
        </p:nvPicPr>
        <p:blipFill rotWithShape="1">
          <a:blip r:embed="rId3">
            <a:alphaModFix/>
          </a:blip>
          <a:srcRect b="0" l="0" r="0" t="0"/>
          <a:stretch/>
        </p:blipFill>
        <p:spPr>
          <a:xfrm>
            <a:off x="92225" y="169088"/>
            <a:ext cx="1363399" cy="272679"/>
          </a:xfrm>
          <a:prstGeom prst="rect">
            <a:avLst/>
          </a:prstGeom>
          <a:noFill/>
          <a:ln>
            <a:noFill/>
          </a:ln>
        </p:spPr>
      </p:pic>
      <p:pic>
        <p:nvPicPr>
          <p:cNvPr id="709" name="Google Shape;709;p55"/>
          <p:cNvPicPr preferRelativeResize="0"/>
          <p:nvPr/>
        </p:nvPicPr>
        <p:blipFill rotWithShape="1">
          <a:blip r:embed="rId4">
            <a:alphaModFix/>
          </a:blip>
          <a:srcRect b="0" l="0" r="0" t="0"/>
          <a:stretch/>
        </p:blipFill>
        <p:spPr>
          <a:xfrm>
            <a:off x="2135725" y="7605843"/>
            <a:ext cx="1553965" cy="1013671"/>
          </a:xfrm>
          <a:prstGeom prst="rect">
            <a:avLst/>
          </a:prstGeom>
          <a:noFill/>
          <a:ln>
            <a:noFill/>
          </a:ln>
        </p:spPr>
      </p:pic>
      <p:pic>
        <p:nvPicPr>
          <p:cNvPr id="710" name="Google Shape;710;p55"/>
          <p:cNvPicPr preferRelativeResize="0"/>
          <p:nvPr/>
        </p:nvPicPr>
        <p:blipFill rotWithShape="1">
          <a:blip r:embed="rId5">
            <a:alphaModFix/>
          </a:blip>
          <a:srcRect b="0" l="0" r="0" t="0"/>
          <a:stretch/>
        </p:blipFill>
        <p:spPr>
          <a:xfrm>
            <a:off x="6012773" y="5196475"/>
            <a:ext cx="1425063" cy="891617"/>
          </a:xfrm>
          <a:prstGeom prst="rect">
            <a:avLst/>
          </a:prstGeom>
          <a:noFill/>
          <a:ln>
            <a:noFill/>
          </a:ln>
        </p:spPr>
      </p:pic>
      <p:pic>
        <p:nvPicPr>
          <p:cNvPr id="711" name="Google Shape;711;p55"/>
          <p:cNvPicPr preferRelativeResize="0"/>
          <p:nvPr/>
        </p:nvPicPr>
        <p:blipFill rotWithShape="1">
          <a:blip r:embed="rId6">
            <a:alphaModFix/>
          </a:blip>
          <a:srcRect b="0" l="0" r="0" t="0"/>
          <a:stretch/>
        </p:blipFill>
        <p:spPr>
          <a:xfrm>
            <a:off x="99350" y="5145135"/>
            <a:ext cx="1817240" cy="1104055"/>
          </a:xfrm>
          <a:prstGeom prst="rect">
            <a:avLst/>
          </a:prstGeom>
          <a:noFill/>
          <a:ln>
            <a:noFill/>
          </a:ln>
        </p:spPr>
      </p:pic>
      <p:pic>
        <p:nvPicPr>
          <p:cNvPr id="712" name="Google Shape;712;p55"/>
          <p:cNvPicPr preferRelativeResize="0"/>
          <p:nvPr/>
        </p:nvPicPr>
        <p:blipFill rotWithShape="1">
          <a:blip r:embed="rId7">
            <a:alphaModFix/>
          </a:blip>
          <a:srcRect b="0" l="0" r="0" t="0"/>
          <a:stretch/>
        </p:blipFill>
        <p:spPr>
          <a:xfrm>
            <a:off x="6092475" y="3148399"/>
            <a:ext cx="1363400" cy="1195188"/>
          </a:xfrm>
          <a:prstGeom prst="rect">
            <a:avLst/>
          </a:prstGeom>
          <a:noFill/>
          <a:ln>
            <a:noFill/>
          </a:ln>
        </p:spPr>
      </p:pic>
      <p:pic>
        <p:nvPicPr>
          <p:cNvPr id="713" name="Google Shape;713;p55"/>
          <p:cNvPicPr preferRelativeResize="0"/>
          <p:nvPr/>
        </p:nvPicPr>
        <p:blipFill rotWithShape="1">
          <a:blip r:embed="rId8">
            <a:alphaModFix/>
          </a:blip>
          <a:srcRect b="0" l="0" r="0" t="0"/>
          <a:stretch/>
        </p:blipFill>
        <p:spPr>
          <a:xfrm>
            <a:off x="3963453" y="5171234"/>
            <a:ext cx="1706084" cy="1051857"/>
          </a:xfrm>
          <a:prstGeom prst="rect">
            <a:avLst/>
          </a:prstGeom>
          <a:noFill/>
          <a:ln>
            <a:noFill/>
          </a:ln>
        </p:spPr>
      </p:pic>
      <p:pic>
        <p:nvPicPr>
          <p:cNvPr id="714" name="Google Shape;714;p55"/>
          <p:cNvPicPr preferRelativeResize="0"/>
          <p:nvPr/>
        </p:nvPicPr>
        <p:blipFill rotWithShape="1">
          <a:blip r:embed="rId9">
            <a:alphaModFix/>
          </a:blip>
          <a:srcRect b="0" l="0" r="0" t="0"/>
          <a:stretch/>
        </p:blipFill>
        <p:spPr>
          <a:xfrm>
            <a:off x="2026113" y="5145135"/>
            <a:ext cx="1827812" cy="1104055"/>
          </a:xfrm>
          <a:prstGeom prst="rect">
            <a:avLst/>
          </a:prstGeom>
          <a:noFill/>
          <a:ln>
            <a:noFill/>
          </a:ln>
        </p:spPr>
      </p:pic>
      <p:pic>
        <p:nvPicPr>
          <p:cNvPr id="715" name="Google Shape;715;p55"/>
          <p:cNvPicPr preferRelativeResize="0"/>
          <p:nvPr/>
        </p:nvPicPr>
        <p:blipFill rotWithShape="1">
          <a:blip r:embed="rId10">
            <a:alphaModFix/>
          </a:blip>
          <a:srcRect b="0" l="0" r="0" t="0"/>
          <a:stretch/>
        </p:blipFill>
        <p:spPr>
          <a:xfrm>
            <a:off x="127300" y="3193950"/>
            <a:ext cx="1753150" cy="1104075"/>
          </a:xfrm>
          <a:prstGeom prst="rect">
            <a:avLst/>
          </a:prstGeom>
          <a:noFill/>
          <a:ln>
            <a:noFill/>
          </a:ln>
        </p:spPr>
      </p:pic>
      <p:pic>
        <p:nvPicPr>
          <p:cNvPr id="716" name="Google Shape;716;p55"/>
          <p:cNvPicPr preferRelativeResize="0"/>
          <p:nvPr/>
        </p:nvPicPr>
        <p:blipFill rotWithShape="1">
          <a:blip r:embed="rId7">
            <a:alphaModFix/>
          </a:blip>
          <a:srcRect b="0" l="0" r="0" t="0"/>
          <a:stretch/>
        </p:blipFill>
        <p:spPr>
          <a:xfrm>
            <a:off x="4152839" y="3121351"/>
            <a:ext cx="1425050" cy="1249274"/>
          </a:xfrm>
          <a:prstGeom prst="rect">
            <a:avLst/>
          </a:prstGeom>
          <a:noFill/>
          <a:ln>
            <a:noFill/>
          </a:ln>
        </p:spPr>
      </p:pic>
      <p:pic>
        <p:nvPicPr>
          <p:cNvPr id="717" name="Google Shape;717;p55"/>
          <p:cNvPicPr preferRelativeResize="0"/>
          <p:nvPr/>
        </p:nvPicPr>
        <p:blipFill rotWithShape="1">
          <a:blip r:embed="rId11">
            <a:alphaModFix/>
          </a:blip>
          <a:srcRect b="0" l="0" r="0" t="0"/>
          <a:stretch/>
        </p:blipFill>
        <p:spPr>
          <a:xfrm>
            <a:off x="406188" y="7515012"/>
            <a:ext cx="1195350" cy="1195350"/>
          </a:xfrm>
          <a:prstGeom prst="rect">
            <a:avLst/>
          </a:prstGeom>
          <a:noFill/>
          <a:ln>
            <a:noFill/>
          </a:ln>
        </p:spPr>
      </p:pic>
      <p:pic>
        <p:nvPicPr>
          <p:cNvPr id="718" name="Google Shape;718;p55"/>
          <p:cNvPicPr preferRelativeResize="0"/>
          <p:nvPr/>
        </p:nvPicPr>
        <p:blipFill rotWithShape="1">
          <a:blip r:embed="rId12">
            <a:alphaModFix/>
          </a:blip>
          <a:srcRect b="0" l="0" r="0" t="0"/>
          <a:stretch/>
        </p:blipFill>
        <p:spPr>
          <a:xfrm>
            <a:off x="2349175" y="3153588"/>
            <a:ext cx="1127050" cy="1127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9">
      <a:dk1>
        <a:srgbClr val="000000"/>
      </a:dk1>
      <a:lt1>
        <a:srgbClr val="FFFFFF"/>
      </a:lt1>
      <a:dk2>
        <a:srgbClr val="242852"/>
      </a:dk2>
      <a:lt2>
        <a:srgbClr val="0070C0"/>
      </a:lt2>
      <a:accent1>
        <a:srgbClr val="0E1F41"/>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